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2" r:id="rId33"/>
    <p:sldId id="287" r:id="rId34"/>
    <p:sldId id="288" r:id="rId3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64"/>
  </p:normalViewPr>
  <p:slideViewPr>
    <p:cSldViewPr>
      <p:cViewPr varScale="1">
        <p:scale>
          <a:sx n="94" d="100"/>
          <a:sy n="94" d="100"/>
        </p:scale>
        <p:origin x="186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3876F-AECD-314C-95DD-FEFE92AC723C}" type="datetimeFigureOut">
              <a:rPr lang="en-US" smtClean="0"/>
              <a:t>3/6/22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3A0D8-C973-AF45-B074-C6E8B3BEB8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7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63A0D8-C973-AF45-B074-C6E8B3BEB8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86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011013" y="2435606"/>
            <a:ext cx="5121973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9140" y="2002027"/>
            <a:ext cx="3426460" cy="352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1540" y="2002027"/>
            <a:ext cx="3702050" cy="352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2622" y="52990"/>
            <a:ext cx="7318755" cy="9093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37540" y="3073400"/>
            <a:ext cx="7630795" cy="20021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3/6/22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2966"/>
            <a:ext cx="243204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56540" y="2230628"/>
            <a:ext cx="303212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i="1" dirty="0">
                <a:latin typeface="Monotype Corsiva"/>
                <a:cs typeface="Monotype Corsiva"/>
              </a:rPr>
              <a:t>Functions</a:t>
            </a:r>
            <a:endParaRPr sz="66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91764" y="3905503"/>
            <a:ext cx="37598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6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4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2.3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21616" y="178561"/>
            <a:ext cx="41001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Define</a:t>
            </a:r>
            <a:r>
              <a:rPr sz="3600" spc="-35" dirty="0"/>
              <a:t> </a:t>
            </a:r>
            <a:r>
              <a:rPr sz="3600" dirty="0"/>
              <a:t>g(a,b)</a:t>
            </a:r>
            <a:r>
              <a:rPr sz="3600" spc="-40" dirty="0"/>
              <a:t> </a:t>
            </a:r>
            <a:r>
              <a:rPr sz="3600" dirty="0"/>
              <a:t>=</a:t>
            </a:r>
            <a:r>
              <a:rPr sz="3600" spc="-35" dirty="0"/>
              <a:t> </a:t>
            </a:r>
            <a:r>
              <a:rPr sz="3600" dirty="0"/>
              <a:t>(a-b,</a:t>
            </a:r>
            <a:r>
              <a:rPr sz="3600" spc="-20" dirty="0"/>
              <a:t> </a:t>
            </a:r>
            <a:r>
              <a:rPr sz="3600" dirty="0"/>
              <a:t>a+b)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458750" y="1008837"/>
            <a:ext cx="7708265" cy="466280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409"/>
              </a:spcBef>
            </a:pPr>
            <a:r>
              <a:rPr sz="2600" b="1" spc="-15" dirty="0">
                <a:latin typeface="Times New Roman"/>
                <a:cs typeface="Times New Roman"/>
              </a:rPr>
              <a:t>Prove</a:t>
            </a:r>
            <a:r>
              <a:rPr sz="2600" b="1" spc="-10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that</a:t>
            </a:r>
            <a:r>
              <a:rPr sz="2600" b="1" spc="-10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g</a:t>
            </a:r>
            <a:r>
              <a:rPr sz="2600" b="1" spc="-10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is</a:t>
            </a:r>
            <a:r>
              <a:rPr sz="2600" b="1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one-to-one.</a:t>
            </a:r>
            <a:endParaRPr sz="2600">
              <a:latin typeface="Times New Roman"/>
              <a:cs typeface="Times New Roman"/>
            </a:endParaRPr>
          </a:p>
          <a:p>
            <a:pPr marL="356235" marR="5080" indent="-342900">
              <a:lnSpc>
                <a:spcPts val="2810"/>
              </a:lnSpc>
              <a:spcBef>
                <a:spcPts val="665"/>
              </a:spcBef>
              <a:tabLst>
                <a:tab pos="997585" algn="l"/>
              </a:tabLst>
            </a:pPr>
            <a:r>
              <a:rPr sz="26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Proof:</a:t>
            </a:r>
            <a:r>
              <a:rPr sz="2600" spc="-5" dirty="0">
                <a:latin typeface="Times New Roman"/>
                <a:cs typeface="Times New Roman"/>
              </a:rPr>
              <a:t>	</a:t>
            </a:r>
            <a:r>
              <a:rPr sz="2600" spc="-110" dirty="0">
                <a:solidFill>
                  <a:srgbClr val="C0504D"/>
                </a:solidFill>
                <a:latin typeface="Times New Roman"/>
                <a:cs typeface="Times New Roman"/>
              </a:rPr>
              <a:t>We</a:t>
            </a:r>
            <a:r>
              <a:rPr sz="26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must</a:t>
            </a:r>
            <a:r>
              <a:rPr sz="26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show</a:t>
            </a:r>
            <a:r>
              <a:rPr sz="26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that</a:t>
            </a:r>
            <a:r>
              <a:rPr sz="26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g(a,b)</a:t>
            </a:r>
            <a:r>
              <a:rPr sz="26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= g(c,d) implies</a:t>
            </a:r>
            <a:r>
              <a:rPr sz="26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that</a:t>
            </a:r>
            <a:r>
              <a:rPr sz="26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a=c </a:t>
            </a:r>
            <a:r>
              <a:rPr sz="2600" spc="-63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and</a:t>
            </a:r>
            <a:r>
              <a:rPr sz="26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b=d</a:t>
            </a:r>
            <a:r>
              <a:rPr sz="26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for</a:t>
            </a:r>
            <a:r>
              <a:rPr sz="26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all</a:t>
            </a:r>
            <a:r>
              <a:rPr sz="26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(a,b)</a:t>
            </a:r>
            <a:r>
              <a:rPr sz="26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and</a:t>
            </a:r>
            <a:r>
              <a:rPr sz="26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(c,d)</a:t>
            </a:r>
            <a:r>
              <a:rPr sz="26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in</a:t>
            </a:r>
            <a:r>
              <a:rPr sz="26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the</a:t>
            </a:r>
            <a:r>
              <a:rPr sz="26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domain of g.</a:t>
            </a:r>
            <a:endParaRPr sz="2600">
              <a:latin typeface="Times New Roman"/>
              <a:cs typeface="Times New Roman"/>
            </a:endParaRPr>
          </a:p>
          <a:p>
            <a:pPr marL="13335" marR="448945">
              <a:lnSpc>
                <a:spcPts val="3429"/>
              </a:lnSpc>
              <a:spcBef>
                <a:spcPts val="125"/>
              </a:spcBef>
            </a:pPr>
            <a:r>
              <a:rPr sz="2600" spc="-5" dirty="0">
                <a:latin typeface="Times New Roman"/>
                <a:cs typeface="Times New Roman"/>
              </a:rPr>
              <a:t>Assume that g(a,b) = g(c,d), then (a-b,a+b) = (c-d,c+d)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or</a:t>
            </a:r>
            <a:endParaRPr sz="2600">
              <a:latin typeface="Times New Roman"/>
              <a:cs typeface="Times New Roman"/>
            </a:endParaRPr>
          </a:p>
          <a:p>
            <a:pPr marL="12700" marR="2816860">
              <a:lnSpc>
                <a:spcPts val="3429"/>
              </a:lnSpc>
              <a:spcBef>
                <a:spcPts val="5"/>
              </a:spcBef>
              <a:tabLst>
                <a:tab pos="2065655" algn="l"/>
              </a:tabLst>
            </a:pPr>
            <a:r>
              <a:rPr sz="2600" spc="-5" dirty="0">
                <a:latin typeface="Times New Roman"/>
                <a:cs typeface="Times New Roman"/>
              </a:rPr>
              <a:t>a-b=c-d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</a:t>
            </a:r>
            <a:r>
              <a:rPr sz="2600" spc="-5" dirty="0">
                <a:solidFill>
                  <a:srgbClr val="FF0000"/>
                </a:solidFill>
                <a:latin typeface="Times New Roman"/>
                <a:cs typeface="Times New Roman"/>
              </a:rPr>
              <a:t>eq</a:t>
            </a:r>
            <a:r>
              <a:rPr sz="26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600" spc="-5" dirty="0">
                <a:latin typeface="Times New Roman"/>
                <a:cs typeface="Times New Roman"/>
              </a:rPr>
              <a:t>)	and a+b = c+d (</a:t>
            </a:r>
            <a:r>
              <a:rPr sz="2600" spc="-5" dirty="0">
                <a:solidFill>
                  <a:srgbClr val="FF0000"/>
                </a:solidFill>
                <a:latin typeface="Times New Roman"/>
                <a:cs typeface="Times New Roman"/>
              </a:rPr>
              <a:t>eq 2</a:t>
            </a:r>
            <a:r>
              <a:rPr sz="2600" spc="-5" dirty="0">
                <a:latin typeface="Times New Roman"/>
                <a:cs typeface="Times New Roman"/>
              </a:rPr>
              <a:t>)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c-d+b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from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first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equation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2600" spc="-5" dirty="0">
                <a:latin typeface="Times New Roman"/>
                <a:cs typeface="Times New Roman"/>
              </a:rPr>
              <a:t>a+b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(c-d+b)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+ b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c+d using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second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equation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2600" spc="-5" dirty="0">
                <a:latin typeface="Times New Roman"/>
                <a:cs typeface="Times New Roman"/>
              </a:rPr>
              <a:t>2b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2d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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b=d</a:t>
            </a:r>
            <a:endParaRPr sz="2600">
              <a:latin typeface="Times New Roman"/>
              <a:cs typeface="Times New Roman"/>
            </a:endParaRPr>
          </a:p>
          <a:p>
            <a:pPr marL="354965" marR="98425" indent="-342900">
              <a:lnSpc>
                <a:spcPts val="2820"/>
              </a:lnSpc>
              <a:spcBef>
                <a:spcPts val="645"/>
              </a:spcBef>
            </a:pPr>
            <a:r>
              <a:rPr sz="2600" spc="-5" dirty="0">
                <a:latin typeface="Times New Roman"/>
                <a:cs typeface="Times New Roman"/>
              </a:rPr>
              <a:t>Then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substituting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 for d in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 second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equation results in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a+b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c+b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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a=c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86008" y="2472181"/>
            <a:ext cx="697166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i="1" dirty="0">
                <a:latin typeface="Monotype Corsiva"/>
                <a:cs typeface="Monotype Corsiva"/>
              </a:rPr>
              <a:t>More</a:t>
            </a:r>
            <a:r>
              <a:rPr sz="4000" i="1" spc="-35" dirty="0">
                <a:latin typeface="Monotype Corsiva"/>
                <a:cs typeface="Monotype Corsiva"/>
              </a:rPr>
              <a:t> </a:t>
            </a:r>
            <a:r>
              <a:rPr sz="4000" i="1" dirty="0">
                <a:latin typeface="Monotype Corsiva"/>
                <a:cs typeface="Monotype Corsiva"/>
              </a:rPr>
              <a:t>Function</a:t>
            </a:r>
            <a:r>
              <a:rPr sz="4000" i="1" spc="-40" dirty="0">
                <a:latin typeface="Monotype Corsiva"/>
                <a:cs typeface="Monotype Corsiva"/>
              </a:rPr>
              <a:t> </a:t>
            </a:r>
            <a:r>
              <a:rPr sz="4000" i="1" dirty="0">
                <a:latin typeface="Monotype Corsiva"/>
                <a:cs typeface="Monotype Corsiva"/>
              </a:rPr>
              <a:t>Definitions</a:t>
            </a:r>
            <a:r>
              <a:rPr sz="4000" i="1" spc="-25" dirty="0">
                <a:latin typeface="Monotype Corsiva"/>
                <a:cs typeface="Monotype Corsiva"/>
              </a:rPr>
              <a:t> </a:t>
            </a:r>
            <a:r>
              <a:rPr sz="4000" i="1" dirty="0">
                <a:latin typeface="Monotype Corsiva"/>
                <a:cs typeface="Monotype Corsiva"/>
              </a:rPr>
              <a:t>and</a:t>
            </a:r>
            <a:r>
              <a:rPr sz="4000" i="1" spc="-25" dirty="0">
                <a:latin typeface="Monotype Corsiva"/>
                <a:cs typeface="Monotype Corsiva"/>
              </a:rPr>
              <a:t> </a:t>
            </a:r>
            <a:r>
              <a:rPr sz="4000" i="1" dirty="0">
                <a:latin typeface="Monotype Corsiva"/>
                <a:cs typeface="Monotype Corsiva"/>
              </a:rPr>
              <a:t>Proofs</a:t>
            </a:r>
            <a:endParaRPr sz="40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79064" y="3905503"/>
            <a:ext cx="37852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6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3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2.3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0036" y="454406"/>
            <a:ext cx="29648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Onto</a:t>
            </a:r>
            <a:r>
              <a:rPr sz="4400" spc="-60" dirty="0"/>
              <a:t> </a:t>
            </a:r>
            <a:r>
              <a:rPr sz="4400" spc="-5" dirty="0"/>
              <a:t>Function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83540" y="1240028"/>
            <a:ext cx="478536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called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238750" y="1565910"/>
            <a:ext cx="3390900" cy="3101340"/>
            <a:chOff x="5238750" y="1565910"/>
            <a:chExt cx="3390900" cy="3101340"/>
          </a:xfrm>
        </p:grpSpPr>
        <p:sp>
          <p:nvSpPr>
            <p:cNvPr id="5" name="object 5"/>
            <p:cNvSpPr/>
            <p:nvPr/>
          </p:nvSpPr>
          <p:spPr>
            <a:xfrm>
              <a:off x="5257800" y="1584960"/>
              <a:ext cx="1524000" cy="1424940"/>
            </a:xfrm>
            <a:custGeom>
              <a:avLst/>
              <a:gdLst/>
              <a:ahLst/>
              <a:cxnLst/>
              <a:rect l="l" t="t" r="r" b="b"/>
              <a:pathLst>
                <a:path w="1524000" h="1424939">
                  <a:moveTo>
                    <a:pt x="0" y="712470"/>
                  </a:moveTo>
                  <a:lnTo>
                    <a:pt x="1620" y="665625"/>
                  </a:lnTo>
                  <a:lnTo>
                    <a:pt x="6416" y="619589"/>
                  </a:lnTo>
                  <a:lnTo>
                    <a:pt x="14286" y="574456"/>
                  </a:lnTo>
                  <a:lnTo>
                    <a:pt x="25130" y="530320"/>
                  </a:lnTo>
                  <a:lnTo>
                    <a:pt x="38847" y="487275"/>
                  </a:lnTo>
                  <a:lnTo>
                    <a:pt x="55337" y="445414"/>
                  </a:lnTo>
                  <a:lnTo>
                    <a:pt x="74500" y="404832"/>
                  </a:lnTo>
                  <a:lnTo>
                    <a:pt x="96236" y="365622"/>
                  </a:lnTo>
                  <a:lnTo>
                    <a:pt x="120443" y="327878"/>
                  </a:lnTo>
                  <a:lnTo>
                    <a:pt x="147022" y="291695"/>
                  </a:lnTo>
                  <a:lnTo>
                    <a:pt x="175871" y="257165"/>
                  </a:lnTo>
                  <a:lnTo>
                    <a:pt x="206892" y="224384"/>
                  </a:lnTo>
                  <a:lnTo>
                    <a:pt x="239982" y="193444"/>
                  </a:lnTo>
                  <a:lnTo>
                    <a:pt x="275043" y="164440"/>
                  </a:lnTo>
                  <a:lnTo>
                    <a:pt x="311973" y="137466"/>
                  </a:lnTo>
                  <a:lnTo>
                    <a:pt x="350672" y="112614"/>
                  </a:lnTo>
                  <a:lnTo>
                    <a:pt x="391039" y="89981"/>
                  </a:lnTo>
                  <a:lnTo>
                    <a:pt x="432975" y="69658"/>
                  </a:lnTo>
                  <a:lnTo>
                    <a:pt x="476378" y="51740"/>
                  </a:lnTo>
                  <a:lnTo>
                    <a:pt x="521149" y="36322"/>
                  </a:lnTo>
                  <a:lnTo>
                    <a:pt x="567187" y="23496"/>
                  </a:lnTo>
                  <a:lnTo>
                    <a:pt x="614391" y="13357"/>
                  </a:lnTo>
                  <a:lnTo>
                    <a:pt x="662662" y="5999"/>
                  </a:lnTo>
                  <a:lnTo>
                    <a:pt x="711898" y="1515"/>
                  </a:lnTo>
                  <a:lnTo>
                    <a:pt x="762000" y="0"/>
                  </a:lnTo>
                  <a:lnTo>
                    <a:pt x="812101" y="1515"/>
                  </a:lnTo>
                  <a:lnTo>
                    <a:pt x="861337" y="5999"/>
                  </a:lnTo>
                  <a:lnTo>
                    <a:pt x="909608" y="13357"/>
                  </a:lnTo>
                  <a:lnTo>
                    <a:pt x="956812" y="23496"/>
                  </a:lnTo>
                  <a:lnTo>
                    <a:pt x="1002850" y="36322"/>
                  </a:lnTo>
                  <a:lnTo>
                    <a:pt x="1047621" y="51740"/>
                  </a:lnTo>
                  <a:lnTo>
                    <a:pt x="1091024" y="69658"/>
                  </a:lnTo>
                  <a:lnTo>
                    <a:pt x="1132960" y="89981"/>
                  </a:lnTo>
                  <a:lnTo>
                    <a:pt x="1173327" y="112614"/>
                  </a:lnTo>
                  <a:lnTo>
                    <a:pt x="1212026" y="137466"/>
                  </a:lnTo>
                  <a:lnTo>
                    <a:pt x="1248956" y="164440"/>
                  </a:lnTo>
                  <a:lnTo>
                    <a:pt x="1284017" y="193444"/>
                  </a:lnTo>
                  <a:lnTo>
                    <a:pt x="1317107" y="224384"/>
                  </a:lnTo>
                  <a:lnTo>
                    <a:pt x="1348128" y="257165"/>
                  </a:lnTo>
                  <a:lnTo>
                    <a:pt x="1376977" y="291695"/>
                  </a:lnTo>
                  <a:lnTo>
                    <a:pt x="1403556" y="327878"/>
                  </a:lnTo>
                  <a:lnTo>
                    <a:pt x="1427763" y="365622"/>
                  </a:lnTo>
                  <a:lnTo>
                    <a:pt x="1449499" y="404832"/>
                  </a:lnTo>
                  <a:lnTo>
                    <a:pt x="1468662" y="445414"/>
                  </a:lnTo>
                  <a:lnTo>
                    <a:pt x="1485152" y="487275"/>
                  </a:lnTo>
                  <a:lnTo>
                    <a:pt x="1498869" y="530320"/>
                  </a:lnTo>
                  <a:lnTo>
                    <a:pt x="1509713" y="574456"/>
                  </a:lnTo>
                  <a:lnTo>
                    <a:pt x="1517583" y="619589"/>
                  </a:lnTo>
                  <a:lnTo>
                    <a:pt x="1522379" y="665625"/>
                  </a:lnTo>
                  <a:lnTo>
                    <a:pt x="1524000" y="712470"/>
                  </a:lnTo>
                  <a:lnTo>
                    <a:pt x="1522379" y="759314"/>
                  </a:lnTo>
                  <a:lnTo>
                    <a:pt x="1517583" y="805350"/>
                  </a:lnTo>
                  <a:lnTo>
                    <a:pt x="1509713" y="850483"/>
                  </a:lnTo>
                  <a:lnTo>
                    <a:pt x="1498869" y="894619"/>
                  </a:lnTo>
                  <a:lnTo>
                    <a:pt x="1485152" y="937664"/>
                  </a:lnTo>
                  <a:lnTo>
                    <a:pt x="1468662" y="979525"/>
                  </a:lnTo>
                  <a:lnTo>
                    <a:pt x="1449499" y="1020107"/>
                  </a:lnTo>
                  <a:lnTo>
                    <a:pt x="1427763" y="1059317"/>
                  </a:lnTo>
                  <a:lnTo>
                    <a:pt x="1403556" y="1097061"/>
                  </a:lnTo>
                  <a:lnTo>
                    <a:pt x="1376977" y="1133244"/>
                  </a:lnTo>
                  <a:lnTo>
                    <a:pt x="1348128" y="1167774"/>
                  </a:lnTo>
                  <a:lnTo>
                    <a:pt x="1317107" y="1200555"/>
                  </a:lnTo>
                  <a:lnTo>
                    <a:pt x="1284017" y="1231495"/>
                  </a:lnTo>
                  <a:lnTo>
                    <a:pt x="1248956" y="1260499"/>
                  </a:lnTo>
                  <a:lnTo>
                    <a:pt x="1212026" y="1287473"/>
                  </a:lnTo>
                  <a:lnTo>
                    <a:pt x="1173327" y="1312325"/>
                  </a:lnTo>
                  <a:lnTo>
                    <a:pt x="1132960" y="1334958"/>
                  </a:lnTo>
                  <a:lnTo>
                    <a:pt x="1091024" y="1355281"/>
                  </a:lnTo>
                  <a:lnTo>
                    <a:pt x="1047621" y="1373199"/>
                  </a:lnTo>
                  <a:lnTo>
                    <a:pt x="1002850" y="1388617"/>
                  </a:lnTo>
                  <a:lnTo>
                    <a:pt x="956812" y="1401443"/>
                  </a:lnTo>
                  <a:lnTo>
                    <a:pt x="909608" y="1411582"/>
                  </a:lnTo>
                  <a:lnTo>
                    <a:pt x="861337" y="1418940"/>
                  </a:lnTo>
                  <a:lnTo>
                    <a:pt x="812101" y="1423424"/>
                  </a:lnTo>
                  <a:lnTo>
                    <a:pt x="762000" y="1424940"/>
                  </a:lnTo>
                  <a:lnTo>
                    <a:pt x="711898" y="1423424"/>
                  </a:lnTo>
                  <a:lnTo>
                    <a:pt x="662662" y="1418940"/>
                  </a:lnTo>
                  <a:lnTo>
                    <a:pt x="614391" y="1411582"/>
                  </a:lnTo>
                  <a:lnTo>
                    <a:pt x="567187" y="1401443"/>
                  </a:lnTo>
                  <a:lnTo>
                    <a:pt x="521149" y="1388617"/>
                  </a:lnTo>
                  <a:lnTo>
                    <a:pt x="476378" y="1373199"/>
                  </a:lnTo>
                  <a:lnTo>
                    <a:pt x="432975" y="1355281"/>
                  </a:lnTo>
                  <a:lnTo>
                    <a:pt x="391039" y="1334958"/>
                  </a:lnTo>
                  <a:lnTo>
                    <a:pt x="350672" y="1312325"/>
                  </a:lnTo>
                  <a:lnTo>
                    <a:pt x="311973" y="1287473"/>
                  </a:lnTo>
                  <a:lnTo>
                    <a:pt x="275043" y="1260499"/>
                  </a:lnTo>
                  <a:lnTo>
                    <a:pt x="239982" y="1231495"/>
                  </a:lnTo>
                  <a:lnTo>
                    <a:pt x="206892" y="1200555"/>
                  </a:lnTo>
                  <a:lnTo>
                    <a:pt x="175871" y="1167774"/>
                  </a:lnTo>
                  <a:lnTo>
                    <a:pt x="147022" y="1133244"/>
                  </a:lnTo>
                  <a:lnTo>
                    <a:pt x="120443" y="1097061"/>
                  </a:lnTo>
                  <a:lnTo>
                    <a:pt x="96236" y="1059317"/>
                  </a:lnTo>
                  <a:lnTo>
                    <a:pt x="74500" y="1020107"/>
                  </a:lnTo>
                  <a:lnTo>
                    <a:pt x="55337" y="979525"/>
                  </a:lnTo>
                  <a:lnTo>
                    <a:pt x="38847" y="937664"/>
                  </a:lnTo>
                  <a:lnTo>
                    <a:pt x="25130" y="894619"/>
                  </a:lnTo>
                  <a:lnTo>
                    <a:pt x="14286" y="850483"/>
                  </a:lnTo>
                  <a:lnTo>
                    <a:pt x="6416" y="805350"/>
                  </a:lnTo>
                  <a:lnTo>
                    <a:pt x="1620" y="759314"/>
                  </a:lnTo>
                  <a:lnTo>
                    <a:pt x="0" y="71247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086600" y="3223260"/>
              <a:ext cx="1524000" cy="1424940"/>
            </a:xfrm>
            <a:custGeom>
              <a:avLst/>
              <a:gdLst/>
              <a:ahLst/>
              <a:cxnLst/>
              <a:rect l="l" t="t" r="r" b="b"/>
              <a:pathLst>
                <a:path w="1524000" h="1424939">
                  <a:moveTo>
                    <a:pt x="0" y="712469"/>
                  </a:moveTo>
                  <a:lnTo>
                    <a:pt x="1620" y="665625"/>
                  </a:lnTo>
                  <a:lnTo>
                    <a:pt x="6416" y="619589"/>
                  </a:lnTo>
                  <a:lnTo>
                    <a:pt x="14286" y="574456"/>
                  </a:lnTo>
                  <a:lnTo>
                    <a:pt x="25130" y="530320"/>
                  </a:lnTo>
                  <a:lnTo>
                    <a:pt x="38847" y="487275"/>
                  </a:lnTo>
                  <a:lnTo>
                    <a:pt x="55337" y="445414"/>
                  </a:lnTo>
                  <a:lnTo>
                    <a:pt x="74500" y="404832"/>
                  </a:lnTo>
                  <a:lnTo>
                    <a:pt x="96236" y="365622"/>
                  </a:lnTo>
                  <a:lnTo>
                    <a:pt x="120443" y="327878"/>
                  </a:lnTo>
                  <a:lnTo>
                    <a:pt x="147022" y="291695"/>
                  </a:lnTo>
                  <a:lnTo>
                    <a:pt x="175871" y="257165"/>
                  </a:lnTo>
                  <a:lnTo>
                    <a:pt x="206892" y="224384"/>
                  </a:lnTo>
                  <a:lnTo>
                    <a:pt x="239982" y="193444"/>
                  </a:lnTo>
                  <a:lnTo>
                    <a:pt x="275043" y="164440"/>
                  </a:lnTo>
                  <a:lnTo>
                    <a:pt x="311973" y="137466"/>
                  </a:lnTo>
                  <a:lnTo>
                    <a:pt x="350672" y="112614"/>
                  </a:lnTo>
                  <a:lnTo>
                    <a:pt x="391039" y="89981"/>
                  </a:lnTo>
                  <a:lnTo>
                    <a:pt x="432975" y="69658"/>
                  </a:lnTo>
                  <a:lnTo>
                    <a:pt x="476378" y="51740"/>
                  </a:lnTo>
                  <a:lnTo>
                    <a:pt x="521149" y="36322"/>
                  </a:lnTo>
                  <a:lnTo>
                    <a:pt x="567187" y="23496"/>
                  </a:lnTo>
                  <a:lnTo>
                    <a:pt x="614391" y="13357"/>
                  </a:lnTo>
                  <a:lnTo>
                    <a:pt x="662662" y="5999"/>
                  </a:lnTo>
                  <a:lnTo>
                    <a:pt x="711898" y="1515"/>
                  </a:lnTo>
                  <a:lnTo>
                    <a:pt x="762000" y="0"/>
                  </a:lnTo>
                  <a:lnTo>
                    <a:pt x="812101" y="1515"/>
                  </a:lnTo>
                  <a:lnTo>
                    <a:pt x="861337" y="5999"/>
                  </a:lnTo>
                  <a:lnTo>
                    <a:pt x="909608" y="13357"/>
                  </a:lnTo>
                  <a:lnTo>
                    <a:pt x="956812" y="23496"/>
                  </a:lnTo>
                  <a:lnTo>
                    <a:pt x="1002850" y="36322"/>
                  </a:lnTo>
                  <a:lnTo>
                    <a:pt x="1047621" y="51740"/>
                  </a:lnTo>
                  <a:lnTo>
                    <a:pt x="1091024" y="69658"/>
                  </a:lnTo>
                  <a:lnTo>
                    <a:pt x="1132960" y="89981"/>
                  </a:lnTo>
                  <a:lnTo>
                    <a:pt x="1173327" y="112614"/>
                  </a:lnTo>
                  <a:lnTo>
                    <a:pt x="1212026" y="137466"/>
                  </a:lnTo>
                  <a:lnTo>
                    <a:pt x="1248956" y="164440"/>
                  </a:lnTo>
                  <a:lnTo>
                    <a:pt x="1284017" y="193444"/>
                  </a:lnTo>
                  <a:lnTo>
                    <a:pt x="1317107" y="224384"/>
                  </a:lnTo>
                  <a:lnTo>
                    <a:pt x="1348128" y="257165"/>
                  </a:lnTo>
                  <a:lnTo>
                    <a:pt x="1376977" y="291695"/>
                  </a:lnTo>
                  <a:lnTo>
                    <a:pt x="1403556" y="327878"/>
                  </a:lnTo>
                  <a:lnTo>
                    <a:pt x="1427763" y="365622"/>
                  </a:lnTo>
                  <a:lnTo>
                    <a:pt x="1449499" y="404832"/>
                  </a:lnTo>
                  <a:lnTo>
                    <a:pt x="1468662" y="445414"/>
                  </a:lnTo>
                  <a:lnTo>
                    <a:pt x="1485152" y="487275"/>
                  </a:lnTo>
                  <a:lnTo>
                    <a:pt x="1498869" y="530320"/>
                  </a:lnTo>
                  <a:lnTo>
                    <a:pt x="1509713" y="574456"/>
                  </a:lnTo>
                  <a:lnTo>
                    <a:pt x="1517583" y="619589"/>
                  </a:lnTo>
                  <a:lnTo>
                    <a:pt x="1522379" y="665625"/>
                  </a:lnTo>
                  <a:lnTo>
                    <a:pt x="1524000" y="712469"/>
                  </a:lnTo>
                  <a:lnTo>
                    <a:pt x="1522379" y="759314"/>
                  </a:lnTo>
                  <a:lnTo>
                    <a:pt x="1517583" y="805350"/>
                  </a:lnTo>
                  <a:lnTo>
                    <a:pt x="1509713" y="850483"/>
                  </a:lnTo>
                  <a:lnTo>
                    <a:pt x="1498869" y="894619"/>
                  </a:lnTo>
                  <a:lnTo>
                    <a:pt x="1485152" y="937664"/>
                  </a:lnTo>
                  <a:lnTo>
                    <a:pt x="1468662" y="979525"/>
                  </a:lnTo>
                  <a:lnTo>
                    <a:pt x="1449499" y="1020107"/>
                  </a:lnTo>
                  <a:lnTo>
                    <a:pt x="1427763" y="1059317"/>
                  </a:lnTo>
                  <a:lnTo>
                    <a:pt x="1403556" y="1097061"/>
                  </a:lnTo>
                  <a:lnTo>
                    <a:pt x="1376977" y="1133244"/>
                  </a:lnTo>
                  <a:lnTo>
                    <a:pt x="1348128" y="1167774"/>
                  </a:lnTo>
                  <a:lnTo>
                    <a:pt x="1317107" y="1200555"/>
                  </a:lnTo>
                  <a:lnTo>
                    <a:pt x="1284017" y="1231495"/>
                  </a:lnTo>
                  <a:lnTo>
                    <a:pt x="1248956" y="1260499"/>
                  </a:lnTo>
                  <a:lnTo>
                    <a:pt x="1212026" y="1287473"/>
                  </a:lnTo>
                  <a:lnTo>
                    <a:pt x="1173327" y="1312325"/>
                  </a:lnTo>
                  <a:lnTo>
                    <a:pt x="1132960" y="1334958"/>
                  </a:lnTo>
                  <a:lnTo>
                    <a:pt x="1091024" y="1355281"/>
                  </a:lnTo>
                  <a:lnTo>
                    <a:pt x="1047621" y="1373199"/>
                  </a:lnTo>
                  <a:lnTo>
                    <a:pt x="1002850" y="1388617"/>
                  </a:lnTo>
                  <a:lnTo>
                    <a:pt x="956812" y="1401443"/>
                  </a:lnTo>
                  <a:lnTo>
                    <a:pt x="909608" y="1411582"/>
                  </a:lnTo>
                  <a:lnTo>
                    <a:pt x="861337" y="1418940"/>
                  </a:lnTo>
                  <a:lnTo>
                    <a:pt x="812101" y="1423424"/>
                  </a:lnTo>
                  <a:lnTo>
                    <a:pt x="762000" y="1424939"/>
                  </a:lnTo>
                  <a:lnTo>
                    <a:pt x="711898" y="1423424"/>
                  </a:lnTo>
                  <a:lnTo>
                    <a:pt x="662662" y="1418940"/>
                  </a:lnTo>
                  <a:lnTo>
                    <a:pt x="614391" y="1411582"/>
                  </a:lnTo>
                  <a:lnTo>
                    <a:pt x="567187" y="1401443"/>
                  </a:lnTo>
                  <a:lnTo>
                    <a:pt x="521149" y="1388617"/>
                  </a:lnTo>
                  <a:lnTo>
                    <a:pt x="476378" y="1373199"/>
                  </a:lnTo>
                  <a:lnTo>
                    <a:pt x="432975" y="1355281"/>
                  </a:lnTo>
                  <a:lnTo>
                    <a:pt x="391039" y="1334958"/>
                  </a:lnTo>
                  <a:lnTo>
                    <a:pt x="350672" y="1312325"/>
                  </a:lnTo>
                  <a:lnTo>
                    <a:pt x="311973" y="1287473"/>
                  </a:lnTo>
                  <a:lnTo>
                    <a:pt x="275043" y="1260499"/>
                  </a:lnTo>
                  <a:lnTo>
                    <a:pt x="239982" y="1231495"/>
                  </a:lnTo>
                  <a:lnTo>
                    <a:pt x="206892" y="1200555"/>
                  </a:lnTo>
                  <a:lnTo>
                    <a:pt x="175871" y="1167774"/>
                  </a:lnTo>
                  <a:lnTo>
                    <a:pt x="147022" y="1133244"/>
                  </a:lnTo>
                  <a:lnTo>
                    <a:pt x="120443" y="1097061"/>
                  </a:lnTo>
                  <a:lnTo>
                    <a:pt x="96236" y="1059317"/>
                  </a:lnTo>
                  <a:lnTo>
                    <a:pt x="74500" y="1020107"/>
                  </a:lnTo>
                  <a:lnTo>
                    <a:pt x="55337" y="979525"/>
                  </a:lnTo>
                  <a:lnTo>
                    <a:pt x="38847" y="937664"/>
                  </a:lnTo>
                  <a:lnTo>
                    <a:pt x="25130" y="894619"/>
                  </a:lnTo>
                  <a:lnTo>
                    <a:pt x="14286" y="850483"/>
                  </a:lnTo>
                  <a:lnTo>
                    <a:pt x="6416" y="805350"/>
                  </a:lnTo>
                  <a:lnTo>
                    <a:pt x="1620" y="759314"/>
                  </a:lnTo>
                  <a:lnTo>
                    <a:pt x="0" y="712469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62472" y="1767430"/>
              <a:ext cx="1984375" cy="1730375"/>
            </a:xfrm>
            <a:custGeom>
              <a:avLst/>
              <a:gdLst/>
              <a:ahLst/>
              <a:cxnLst/>
              <a:rect l="l" t="t" r="r" b="b"/>
              <a:pathLst>
                <a:path w="1984375" h="1730375">
                  <a:moveTo>
                    <a:pt x="0" y="168315"/>
                  </a:moveTo>
                  <a:lnTo>
                    <a:pt x="51298" y="151009"/>
                  </a:lnTo>
                  <a:lnTo>
                    <a:pt x="100738" y="134718"/>
                  </a:lnTo>
                  <a:lnTo>
                    <a:pt x="148844" y="119477"/>
                  </a:lnTo>
                  <a:lnTo>
                    <a:pt x="196140" y="105322"/>
                  </a:lnTo>
                  <a:lnTo>
                    <a:pt x="243149" y="92288"/>
                  </a:lnTo>
                  <a:lnTo>
                    <a:pt x="290396" y="80411"/>
                  </a:lnTo>
                  <a:lnTo>
                    <a:pt x="338406" y="69726"/>
                  </a:lnTo>
                  <a:lnTo>
                    <a:pt x="387703" y="60271"/>
                  </a:lnTo>
                  <a:lnTo>
                    <a:pt x="438810" y="52079"/>
                  </a:lnTo>
                  <a:lnTo>
                    <a:pt x="492252" y="45188"/>
                  </a:lnTo>
                  <a:lnTo>
                    <a:pt x="535505" y="33837"/>
                  </a:lnTo>
                  <a:lnTo>
                    <a:pt x="582650" y="24377"/>
                  </a:lnTo>
                  <a:lnTo>
                    <a:pt x="633190" y="16679"/>
                  </a:lnTo>
                  <a:lnTo>
                    <a:pt x="686627" y="10609"/>
                  </a:lnTo>
                  <a:lnTo>
                    <a:pt x="742464" y="6038"/>
                  </a:lnTo>
                  <a:lnTo>
                    <a:pt x="800203" y="2833"/>
                  </a:lnTo>
                  <a:lnTo>
                    <a:pt x="859347" y="864"/>
                  </a:lnTo>
                  <a:lnTo>
                    <a:pt x="919398" y="0"/>
                  </a:lnTo>
                  <a:lnTo>
                    <a:pt x="979859" y="108"/>
                  </a:lnTo>
                  <a:lnTo>
                    <a:pt x="1040233" y="1058"/>
                  </a:lnTo>
                  <a:lnTo>
                    <a:pt x="1100021" y="2719"/>
                  </a:lnTo>
                  <a:lnTo>
                    <a:pt x="1158727" y="4960"/>
                  </a:lnTo>
                  <a:lnTo>
                    <a:pt x="1215852" y="7648"/>
                  </a:lnTo>
                  <a:lnTo>
                    <a:pt x="1270900" y="10654"/>
                  </a:lnTo>
                  <a:lnTo>
                    <a:pt x="1323373" y="13845"/>
                  </a:lnTo>
                  <a:lnTo>
                    <a:pt x="1372774" y="17090"/>
                  </a:lnTo>
                  <a:lnTo>
                    <a:pt x="1418604" y="20258"/>
                  </a:lnTo>
                  <a:lnTo>
                    <a:pt x="1460367" y="23219"/>
                  </a:lnTo>
                  <a:lnTo>
                    <a:pt x="1497565" y="25840"/>
                  </a:lnTo>
                  <a:lnTo>
                    <a:pt x="1529700" y="27990"/>
                  </a:lnTo>
                  <a:lnTo>
                    <a:pt x="1556275" y="29539"/>
                  </a:lnTo>
                  <a:lnTo>
                    <a:pt x="1576793" y="30355"/>
                  </a:lnTo>
                  <a:lnTo>
                    <a:pt x="1620539" y="57075"/>
                  </a:lnTo>
                  <a:lnTo>
                    <a:pt x="1651257" y="75271"/>
                  </a:lnTo>
                  <a:lnTo>
                    <a:pt x="1670974" y="86479"/>
                  </a:lnTo>
                  <a:lnTo>
                    <a:pt x="1681714" y="92234"/>
                  </a:lnTo>
                  <a:lnTo>
                    <a:pt x="1685503" y="94072"/>
                  </a:lnTo>
                  <a:lnTo>
                    <a:pt x="1684366" y="93527"/>
                  </a:lnTo>
                  <a:lnTo>
                    <a:pt x="1680328" y="92136"/>
                  </a:lnTo>
                  <a:lnTo>
                    <a:pt x="1675413" y="91434"/>
                  </a:lnTo>
                  <a:lnTo>
                    <a:pt x="1671648" y="92956"/>
                  </a:lnTo>
                  <a:lnTo>
                    <a:pt x="1671057" y="98238"/>
                  </a:lnTo>
                  <a:lnTo>
                    <a:pt x="1675665" y="108814"/>
                  </a:lnTo>
                  <a:lnTo>
                    <a:pt x="1687498" y="126222"/>
                  </a:lnTo>
                  <a:lnTo>
                    <a:pt x="1708581" y="151995"/>
                  </a:lnTo>
                  <a:lnTo>
                    <a:pt x="1750594" y="197322"/>
                  </a:lnTo>
                  <a:lnTo>
                    <a:pt x="1785137" y="231895"/>
                  </a:lnTo>
                  <a:lnTo>
                    <a:pt x="1815029" y="263834"/>
                  </a:lnTo>
                  <a:lnTo>
                    <a:pt x="1843092" y="301254"/>
                  </a:lnTo>
                  <a:lnTo>
                    <a:pt x="1872145" y="352274"/>
                  </a:lnTo>
                  <a:lnTo>
                    <a:pt x="1876580" y="405184"/>
                  </a:lnTo>
                  <a:lnTo>
                    <a:pt x="1880468" y="458081"/>
                  </a:lnTo>
                  <a:lnTo>
                    <a:pt x="1883963" y="510954"/>
                  </a:lnTo>
                  <a:lnTo>
                    <a:pt x="1887223" y="563789"/>
                  </a:lnTo>
                  <a:lnTo>
                    <a:pt x="1890404" y="616576"/>
                  </a:lnTo>
                  <a:lnTo>
                    <a:pt x="1893664" y="669303"/>
                  </a:lnTo>
                  <a:lnTo>
                    <a:pt x="1897159" y="721957"/>
                  </a:lnTo>
                  <a:lnTo>
                    <a:pt x="1901046" y="774527"/>
                  </a:lnTo>
                  <a:lnTo>
                    <a:pt x="1905482" y="827000"/>
                  </a:lnTo>
                  <a:lnTo>
                    <a:pt x="1914047" y="900523"/>
                  </a:lnTo>
                  <a:lnTo>
                    <a:pt x="1925139" y="981278"/>
                  </a:lnTo>
                  <a:lnTo>
                    <a:pt x="1934739" y="1046458"/>
                  </a:lnTo>
                  <a:lnTo>
                    <a:pt x="1938832" y="1073253"/>
                  </a:lnTo>
                  <a:lnTo>
                    <a:pt x="1941550" y="1128443"/>
                  </a:lnTo>
                  <a:lnTo>
                    <a:pt x="1944192" y="1183631"/>
                  </a:lnTo>
                  <a:lnTo>
                    <a:pt x="1947062" y="1238817"/>
                  </a:lnTo>
                  <a:lnTo>
                    <a:pt x="1950465" y="1294002"/>
                  </a:lnTo>
                  <a:lnTo>
                    <a:pt x="1954707" y="1349186"/>
                  </a:lnTo>
                  <a:lnTo>
                    <a:pt x="1962651" y="1402596"/>
                  </a:lnTo>
                  <a:lnTo>
                    <a:pt x="1967220" y="1429300"/>
                  </a:lnTo>
                  <a:lnTo>
                    <a:pt x="1973493" y="1504838"/>
                  </a:lnTo>
                  <a:lnTo>
                    <a:pt x="1976412" y="1560446"/>
                  </a:lnTo>
                  <a:lnTo>
                    <a:pt x="1979238" y="1619039"/>
                  </a:lnTo>
                  <a:lnTo>
                    <a:pt x="1981858" y="1676823"/>
                  </a:lnTo>
                  <a:lnTo>
                    <a:pt x="1984159" y="1730008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988762" y="3476294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660"/>
                  </a:lnTo>
                  <a:lnTo>
                    <a:pt x="61772" y="11653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734350" y="2380743"/>
              <a:ext cx="1678305" cy="1524000"/>
            </a:xfrm>
            <a:custGeom>
              <a:avLst/>
              <a:gdLst/>
              <a:ahLst/>
              <a:cxnLst/>
              <a:rect l="l" t="t" r="r" b="b"/>
              <a:pathLst>
                <a:path w="1678304" h="1524000">
                  <a:moveTo>
                    <a:pt x="0" y="0"/>
                  </a:moveTo>
                  <a:lnTo>
                    <a:pt x="9112" y="24008"/>
                  </a:lnTo>
                  <a:lnTo>
                    <a:pt x="14637" y="38474"/>
                  </a:lnTo>
                  <a:lnTo>
                    <a:pt x="17174" y="45212"/>
                  </a:lnTo>
                  <a:lnTo>
                    <a:pt x="17324" y="46037"/>
                  </a:lnTo>
                  <a:lnTo>
                    <a:pt x="15689" y="42765"/>
                  </a:lnTo>
                  <a:lnTo>
                    <a:pt x="12869" y="37210"/>
                  </a:lnTo>
                  <a:lnTo>
                    <a:pt x="9465" y="31188"/>
                  </a:lnTo>
                  <a:lnTo>
                    <a:pt x="6078" y="26515"/>
                  </a:lnTo>
                  <a:lnTo>
                    <a:pt x="3310" y="25005"/>
                  </a:lnTo>
                  <a:lnTo>
                    <a:pt x="1760" y="28473"/>
                  </a:lnTo>
                  <a:lnTo>
                    <a:pt x="10432" y="86900"/>
                  </a:lnTo>
                  <a:lnTo>
                    <a:pt x="19766" y="128434"/>
                  </a:lnTo>
                  <a:lnTo>
                    <a:pt x="33324" y="184023"/>
                  </a:lnTo>
                  <a:lnTo>
                    <a:pt x="46695" y="233924"/>
                  </a:lnTo>
                  <a:lnTo>
                    <a:pt x="61443" y="283549"/>
                  </a:lnTo>
                  <a:lnTo>
                    <a:pt x="77010" y="333034"/>
                  </a:lnTo>
                  <a:lnTo>
                    <a:pt x="92837" y="382519"/>
                  </a:lnTo>
                  <a:lnTo>
                    <a:pt x="108366" y="432142"/>
                  </a:lnTo>
                  <a:lnTo>
                    <a:pt x="123039" y="482044"/>
                  </a:lnTo>
                  <a:lnTo>
                    <a:pt x="136299" y="532361"/>
                  </a:lnTo>
                  <a:lnTo>
                    <a:pt x="147586" y="583234"/>
                  </a:lnTo>
                  <a:lnTo>
                    <a:pt x="154358" y="627653"/>
                  </a:lnTo>
                  <a:lnTo>
                    <a:pt x="159456" y="670465"/>
                  </a:lnTo>
                  <a:lnTo>
                    <a:pt x="166231" y="711793"/>
                  </a:lnTo>
                  <a:lnTo>
                    <a:pt x="178032" y="751760"/>
                  </a:lnTo>
                  <a:lnTo>
                    <a:pt x="198209" y="790489"/>
                  </a:lnTo>
                  <a:lnTo>
                    <a:pt x="230111" y="828103"/>
                  </a:lnTo>
                  <a:lnTo>
                    <a:pt x="276328" y="847586"/>
                  </a:lnTo>
                  <a:lnTo>
                    <a:pt x="303082" y="852108"/>
                  </a:lnTo>
                  <a:lnTo>
                    <a:pt x="328498" y="859269"/>
                  </a:lnTo>
                  <a:lnTo>
                    <a:pt x="374366" y="877815"/>
                  </a:lnTo>
                  <a:lnTo>
                    <a:pt x="420462" y="896148"/>
                  </a:lnTo>
                  <a:lnTo>
                    <a:pt x="466632" y="914410"/>
                  </a:lnTo>
                  <a:lnTo>
                    <a:pt x="512728" y="932740"/>
                  </a:lnTo>
                  <a:lnTo>
                    <a:pt x="558596" y="951280"/>
                  </a:lnTo>
                  <a:lnTo>
                    <a:pt x="625649" y="979485"/>
                  </a:lnTo>
                  <a:lnTo>
                    <a:pt x="690321" y="1012139"/>
                  </a:lnTo>
                  <a:lnTo>
                    <a:pt x="723145" y="1034861"/>
                  </a:lnTo>
                  <a:lnTo>
                    <a:pt x="754187" y="1060369"/>
                  </a:lnTo>
                  <a:lnTo>
                    <a:pt x="785827" y="1084764"/>
                  </a:lnTo>
                  <a:lnTo>
                    <a:pt x="820445" y="1104150"/>
                  </a:lnTo>
                  <a:lnTo>
                    <a:pt x="867551" y="1120515"/>
                  </a:lnTo>
                  <a:lnTo>
                    <a:pt x="916422" y="1132181"/>
                  </a:lnTo>
                  <a:lnTo>
                    <a:pt x="966439" y="1140879"/>
                  </a:lnTo>
                  <a:lnTo>
                    <a:pt x="1016987" y="1148341"/>
                  </a:lnTo>
                  <a:lnTo>
                    <a:pt x="1067448" y="1156298"/>
                  </a:lnTo>
                  <a:lnTo>
                    <a:pt x="1117206" y="1166482"/>
                  </a:lnTo>
                  <a:lnTo>
                    <a:pt x="1131706" y="1209762"/>
                  </a:lnTo>
                  <a:lnTo>
                    <a:pt x="1139769" y="1236480"/>
                  </a:lnTo>
                  <a:lnTo>
                    <a:pt x="1143769" y="1250740"/>
                  </a:lnTo>
                  <a:lnTo>
                    <a:pt x="1146085" y="1256645"/>
                  </a:lnTo>
                  <a:lnTo>
                    <a:pt x="1149093" y="1258300"/>
                  </a:lnTo>
                  <a:lnTo>
                    <a:pt x="1155171" y="1259808"/>
                  </a:lnTo>
                  <a:lnTo>
                    <a:pt x="1166696" y="1265274"/>
                  </a:lnTo>
                  <a:lnTo>
                    <a:pt x="1186044" y="1278801"/>
                  </a:lnTo>
                  <a:lnTo>
                    <a:pt x="1215593" y="1304493"/>
                  </a:lnTo>
                  <a:lnTo>
                    <a:pt x="1224125" y="1316483"/>
                  </a:lnTo>
                  <a:lnTo>
                    <a:pt x="1230275" y="1330280"/>
                  </a:lnTo>
                  <a:lnTo>
                    <a:pt x="1237019" y="1342687"/>
                  </a:lnTo>
                  <a:lnTo>
                    <a:pt x="1323977" y="1373160"/>
                  </a:lnTo>
                  <a:lnTo>
                    <a:pt x="1410590" y="1392615"/>
                  </a:lnTo>
                  <a:lnTo>
                    <a:pt x="1481432" y="1406226"/>
                  </a:lnTo>
                  <a:lnTo>
                    <a:pt x="1510766" y="1411351"/>
                  </a:lnTo>
                  <a:lnTo>
                    <a:pt x="1539108" y="1426910"/>
                  </a:lnTo>
                  <a:lnTo>
                    <a:pt x="1597579" y="1455801"/>
                  </a:lnTo>
                  <a:lnTo>
                    <a:pt x="1639949" y="1483597"/>
                  </a:lnTo>
                  <a:lnTo>
                    <a:pt x="1666237" y="1509551"/>
                  </a:lnTo>
                  <a:lnTo>
                    <a:pt x="1678228" y="152358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357011" y="3852416"/>
              <a:ext cx="118745" cy="123825"/>
            </a:xfrm>
            <a:custGeom>
              <a:avLst/>
              <a:gdLst/>
              <a:ahLst/>
              <a:cxnLst/>
              <a:rect l="l" t="t" r="r" b="b"/>
              <a:pathLst>
                <a:path w="118745" h="123825">
                  <a:moveTo>
                    <a:pt x="86131" y="0"/>
                  </a:moveTo>
                  <a:lnTo>
                    <a:pt x="0" y="75145"/>
                  </a:lnTo>
                  <a:lnTo>
                    <a:pt x="118211" y="123698"/>
                  </a:lnTo>
                  <a:lnTo>
                    <a:pt x="861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768340" y="1678873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470140" y="3744609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639304" y="3921339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49540" y="3530864"/>
            <a:ext cx="499745" cy="1103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725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98440" y="2177487"/>
            <a:ext cx="1118235" cy="747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ts val="2840"/>
              </a:lnSpc>
              <a:spcBef>
                <a:spcPts val="100"/>
              </a:spcBef>
              <a:tabLst>
                <a:tab pos="812165" algn="l"/>
              </a:tabLst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2	</a:t>
            </a:r>
            <a:r>
              <a:rPr sz="2400" b="1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b="1" baseline="-20833" dirty="0">
                <a:solidFill>
                  <a:srgbClr val="C0504D"/>
                </a:solidFill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660400">
              <a:lnSpc>
                <a:spcPts val="2840"/>
              </a:lnSpc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60540" y="13939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403340" y="30322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165340" y="2034946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307073" y="2429897"/>
            <a:ext cx="1337945" cy="1419860"/>
            <a:chOff x="6307073" y="2429897"/>
            <a:chExt cx="1337945" cy="1419860"/>
          </a:xfrm>
        </p:grpSpPr>
        <p:sp>
          <p:nvSpPr>
            <p:cNvPr id="20" name="object 20"/>
            <p:cNvSpPr/>
            <p:nvPr/>
          </p:nvSpPr>
          <p:spPr>
            <a:xfrm>
              <a:off x="6326123" y="2448947"/>
              <a:ext cx="1260475" cy="1306195"/>
            </a:xfrm>
            <a:custGeom>
              <a:avLst/>
              <a:gdLst/>
              <a:ahLst/>
              <a:cxnLst/>
              <a:rect l="l" t="t" r="r" b="b"/>
              <a:pathLst>
                <a:path w="1260475" h="1306195">
                  <a:moveTo>
                    <a:pt x="0" y="0"/>
                  </a:moveTo>
                  <a:lnTo>
                    <a:pt x="51953" y="1438"/>
                  </a:lnTo>
                  <a:lnTo>
                    <a:pt x="103091" y="2536"/>
                  </a:lnTo>
                  <a:lnTo>
                    <a:pt x="153489" y="3472"/>
                  </a:lnTo>
                  <a:lnTo>
                    <a:pt x="203224" y="4429"/>
                  </a:lnTo>
                  <a:lnTo>
                    <a:pt x="252374" y="5585"/>
                  </a:lnTo>
                  <a:lnTo>
                    <a:pt x="301014" y="7122"/>
                  </a:lnTo>
                  <a:lnTo>
                    <a:pt x="349221" y="9219"/>
                  </a:lnTo>
                  <a:lnTo>
                    <a:pt x="397073" y="12058"/>
                  </a:lnTo>
                  <a:lnTo>
                    <a:pt x="444646" y="15818"/>
                  </a:lnTo>
                  <a:lnTo>
                    <a:pt x="492016" y="20681"/>
                  </a:lnTo>
                  <a:lnTo>
                    <a:pt x="539261" y="26825"/>
                  </a:lnTo>
                  <a:lnTo>
                    <a:pt x="586457" y="34432"/>
                  </a:lnTo>
                  <a:lnTo>
                    <a:pt x="633681" y="43683"/>
                  </a:lnTo>
                  <a:lnTo>
                    <a:pt x="681009" y="54756"/>
                  </a:lnTo>
                  <a:lnTo>
                    <a:pt x="728519" y="67834"/>
                  </a:lnTo>
                  <a:lnTo>
                    <a:pt x="776287" y="83096"/>
                  </a:lnTo>
                  <a:lnTo>
                    <a:pt x="784646" y="95544"/>
                  </a:lnTo>
                  <a:lnTo>
                    <a:pt x="793154" y="108132"/>
                  </a:lnTo>
                  <a:lnTo>
                    <a:pt x="801960" y="120441"/>
                  </a:lnTo>
                  <a:lnTo>
                    <a:pt x="811212" y="132054"/>
                  </a:lnTo>
                  <a:lnTo>
                    <a:pt x="824086" y="144505"/>
                  </a:lnTo>
                  <a:lnTo>
                    <a:pt x="838001" y="155982"/>
                  </a:lnTo>
                  <a:lnTo>
                    <a:pt x="851619" y="167739"/>
                  </a:lnTo>
                  <a:lnTo>
                    <a:pt x="884605" y="221905"/>
                  </a:lnTo>
                  <a:lnTo>
                    <a:pt x="896772" y="269122"/>
                  </a:lnTo>
                  <a:lnTo>
                    <a:pt x="903833" y="319046"/>
                  </a:lnTo>
                  <a:lnTo>
                    <a:pt x="909523" y="368043"/>
                  </a:lnTo>
                  <a:lnTo>
                    <a:pt x="917575" y="412483"/>
                  </a:lnTo>
                  <a:lnTo>
                    <a:pt x="933111" y="462315"/>
                  </a:lnTo>
                  <a:lnTo>
                    <a:pt x="952441" y="510909"/>
                  </a:lnTo>
                  <a:lnTo>
                    <a:pt x="975121" y="558266"/>
                  </a:lnTo>
                  <a:lnTo>
                    <a:pt x="1000712" y="604387"/>
                  </a:lnTo>
                  <a:lnTo>
                    <a:pt x="1028773" y="649273"/>
                  </a:lnTo>
                  <a:lnTo>
                    <a:pt x="1058862" y="692924"/>
                  </a:lnTo>
                  <a:lnTo>
                    <a:pt x="1075443" y="737108"/>
                  </a:lnTo>
                  <a:lnTo>
                    <a:pt x="1093081" y="780796"/>
                  </a:lnTo>
                  <a:lnTo>
                    <a:pt x="1111250" y="824236"/>
                  </a:lnTo>
                  <a:lnTo>
                    <a:pt x="1129418" y="867676"/>
                  </a:lnTo>
                  <a:lnTo>
                    <a:pt x="1147056" y="911364"/>
                  </a:lnTo>
                  <a:lnTo>
                    <a:pt x="1163637" y="955547"/>
                  </a:lnTo>
                  <a:lnTo>
                    <a:pt x="1172977" y="1004477"/>
                  </a:lnTo>
                  <a:lnTo>
                    <a:pt x="1183344" y="1052291"/>
                  </a:lnTo>
                  <a:lnTo>
                    <a:pt x="1194795" y="1099325"/>
                  </a:lnTo>
                  <a:lnTo>
                    <a:pt x="1207384" y="1145918"/>
                  </a:lnTo>
                  <a:lnTo>
                    <a:pt x="1221167" y="1192406"/>
                  </a:lnTo>
                  <a:lnTo>
                    <a:pt x="1236199" y="1239128"/>
                  </a:lnTo>
                  <a:lnTo>
                    <a:pt x="1252537" y="1286421"/>
                  </a:lnTo>
                  <a:lnTo>
                    <a:pt x="1254848" y="1293253"/>
                  </a:lnTo>
                  <a:lnTo>
                    <a:pt x="1257503" y="1299654"/>
                  </a:lnTo>
                  <a:lnTo>
                    <a:pt x="1260271" y="1305712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530976" y="3731065"/>
              <a:ext cx="114300" cy="118745"/>
            </a:xfrm>
            <a:custGeom>
              <a:avLst/>
              <a:gdLst/>
              <a:ahLst/>
              <a:cxnLst/>
              <a:rect l="l" t="t" r="r" b="b"/>
              <a:pathLst>
                <a:path w="114300" h="118745">
                  <a:moveTo>
                    <a:pt x="0" y="0"/>
                  </a:moveTo>
                  <a:lnTo>
                    <a:pt x="47688" y="118554"/>
                  </a:lnTo>
                  <a:lnTo>
                    <a:pt x="113919" y="9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361950" y="3208020"/>
            <a:ext cx="3390900" cy="3461385"/>
            <a:chOff x="361950" y="3208020"/>
            <a:chExt cx="3390900" cy="3461385"/>
          </a:xfrm>
        </p:grpSpPr>
        <p:sp>
          <p:nvSpPr>
            <p:cNvPr id="23" name="object 23"/>
            <p:cNvSpPr/>
            <p:nvPr/>
          </p:nvSpPr>
          <p:spPr>
            <a:xfrm>
              <a:off x="381000" y="3227070"/>
              <a:ext cx="1524000" cy="1670685"/>
            </a:xfrm>
            <a:custGeom>
              <a:avLst/>
              <a:gdLst/>
              <a:ahLst/>
              <a:cxnLst/>
              <a:rect l="l" t="t" r="r" b="b"/>
              <a:pathLst>
                <a:path w="1524000" h="1670685">
                  <a:moveTo>
                    <a:pt x="0" y="835151"/>
                  </a:moveTo>
                  <a:lnTo>
                    <a:pt x="1390" y="784277"/>
                  </a:lnTo>
                  <a:lnTo>
                    <a:pt x="5509" y="734208"/>
                  </a:lnTo>
                  <a:lnTo>
                    <a:pt x="12276" y="685033"/>
                  </a:lnTo>
                  <a:lnTo>
                    <a:pt x="21613" y="636838"/>
                  </a:lnTo>
                  <a:lnTo>
                    <a:pt x="33438" y="589712"/>
                  </a:lnTo>
                  <a:lnTo>
                    <a:pt x="47672" y="543741"/>
                  </a:lnTo>
                  <a:lnTo>
                    <a:pt x="64236" y="499013"/>
                  </a:lnTo>
                  <a:lnTo>
                    <a:pt x="83051" y="455616"/>
                  </a:lnTo>
                  <a:lnTo>
                    <a:pt x="104035" y="413636"/>
                  </a:lnTo>
                  <a:lnTo>
                    <a:pt x="127110" y="373161"/>
                  </a:lnTo>
                  <a:lnTo>
                    <a:pt x="152196" y="334278"/>
                  </a:lnTo>
                  <a:lnTo>
                    <a:pt x="179213" y="297075"/>
                  </a:lnTo>
                  <a:lnTo>
                    <a:pt x="208081" y="261639"/>
                  </a:lnTo>
                  <a:lnTo>
                    <a:pt x="238721" y="228058"/>
                  </a:lnTo>
                  <a:lnTo>
                    <a:pt x="271053" y="196418"/>
                  </a:lnTo>
                  <a:lnTo>
                    <a:pt x="304997" y="166807"/>
                  </a:lnTo>
                  <a:lnTo>
                    <a:pt x="340474" y="139313"/>
                  </a:lnTo>
                  <a:lnTo>
                    <a:pt x="377404" y="114023"/>
                  </a:lnTo>
                  <a:lnTo>
                    <a:pt x="415707" y="91024"/>
                  </a:lnTo>
                  <a:lnTo>
                    <a:pt x="455303" y="70404"/>
                  </a:lnTo>
                  <a:lnTo>
                    <a:pt x="496113" y="52249"/>
                  </a:lnTo>
                  <a:lnTo>
                    <a:pt x="538058" y="36648"/>
                  </a:lnTo>
                  <a:lnTo>
                    <a:pt x="581056" y="23687"/>
                  </a:lnTo>
                  <a:lnTo>
                    <a:pt x="625029" y="13455"/>
                  </a:lnTo>
                  <a:lnTo>
                    <a:pt x="669897" y="6038"/>
                  </a:lnTo>
                  <a:lnTo>
                    <a:pt x="715581" y="1524"/>
                  </a:lnTo>
                  <a:lnTo>
                    <a:pt x="762000" y="0"/>
                  </a:lnTo>
                  <a:lnTo>
                    <a:pt x="808418" y="1524"/>
                  </a:lnTo>
                  <a:lnTo>
                    <a:pt x="854102" y="6038"/>
                  </a:lnTo>
                  <a:lnTo>
                    <a:pt x="898970" y="13455"/>
                  </a:lnTo>
                  <a:lnTo>
                    <a:pt x="942943" y="23687"/>
                  </a:lnTo>
                  <a:lnTo>
                    <a:pt x="985941" y="36648"/>
                  </a:lnTo>
                  <a:lnTo>
                    <a:pt x="1027886" y="52249"/>
                  </a:lnTo>
                  <a:lnTo>
                    <a:pt x="1068696" y="70404"/>
                  </a:lnTo>
                  <a:lnTo>
                    <a:pt x="1108292" y="91024"/>
                  </a:lnTo>
                  <a:lnTo>
                    <a:pt x="1146595" y="114023"/>
                  </a:lnTo>
                  <a:lnTo>
                    <a:pt x="1183525" y="139313"/>
                  </a:lnTo>
                  <a:lnTo>
                    <a:pt x="1219002" y="166807"/>
                  </a:lnTo>
                  <a:lnTo>
                    <a:pt x="1252946" y="196418"/>
                  </a:lnTo>
                  <a:lnTo>
                    <a:pt x="1285278" y="228058"/>
                  </a:lnTo>
                  <a:lnTo>
                    <a:pt x="1315918" y="261639"/>
                  </a:lnTo>
                  <a:lnTo>
                    <a:pt x="1344786" y="297075"/>
                  </a:lnTo>
                  <a:lnTo>
                    <a:pt x="1371803" y="334278"/>
                  </a:lnTo>
                  <a:lnTo>
                    <a:pt x="1396889" y="373161"/>
                  </a:lnTo>
                  <a:lnTo>
                    <a:pt x="1419964" y="413636"/>
                  </a:lnTo>
                  <a:lnTo>
                    <a:pt x="1440948" y="455616"/>
                  </a:lnTo>
                  <a:lnTo>
                    <a:pt x="1459763" y="499013"/>
                  </a:lnTo>
                  <a:lnTo>
                    <a:pt x="1476327" y="543741"/>
                  </a:lnTo>
                  <a:lnTo>
                    <a:pt x="1490561" y="589712"/>
                  </a:lnTo>
                  <a:lnTo>
                    <a:pt x="1502386" y="636838"/>
                  </a:lnTo>
                  <a:lnTo>
                    <a:pt x="1511723" y="685033"/>
                  </a:lnTo>
                  <a:lnTo>
                    <a:pt x="1518490" y="734208"/>
                  </a:lnTo>
                  <a:lnTo>
                    <a:pt x="1522609" y="784277"/>
                  </a:lnTo>
                  <a:lnTo>
                    <a:pt x="1524000" y="835151"/>
                  </a:lnTo>
                  <a:lnTo>
                    <a:pt x="1522609" y="886026"/>
                  </a:lnTo>
                  <a:lnTo>
                    <a:pt x="1518490" y="936095"/>
                  </a:lnTo>
                  <a:lnTo>
                    <a:pt x="1511723" y="985270"/>
                  </a:lnTo>
                  <a:lnTo>
                    <a:pt x="1502386" y="1033465"/>
                  </a:lnTo>
                  <a:lnTo>
                    <a:pt x="1490561" y="1080591"/>
                  </a:lnTo>
                  <a:lnTo>
                    <a:pt x="1476327" y="1126562"/>
                  </a:lnTo>
                  <a:lnTo>
                    <a:pt x="1459763" y="1171290"/>
                  </a:lnTo>
                  <a:lnTo>
                    <a:pt x="1440948" y="1214687"/>
                  </a:lnTo>
                  <a:lnTo>
                    <a:pt x="1419964" y="1256667"/>
                  </a:lnTo>
                  <a:lnTo>
                    <a:pt x="1396889" y="1297142"/>
                  </a:lnTo>
                  <a:lnTo>
                    <a:pt x="1371803" y="1336025"/>
                  </a:lnTo>
                  <a:lnTo>
                    <a:pt x="1344786" y="1373228"/>
                  </a:lnTo>
                  <a:lnTo>
                    <a:pt x="1315918" y="1408664"/>
                  </a:lnTo>
                  <a:lnTo>
                    <a:pt x="1285278" y="1442245"/>
                  </a:lnTo>
                  <a:lnTo>
                    <a:pt x="1252946" y="1473885"/>
                  </a:lnTo>
                  <a:lnTo>
                    <a:pt x="1219002" y="1503496"/>
                  </a:lnTo>
                  <a:lnTo>
                    <a:pt x="1183525" y="1530990"/>
                  </a:lnTo>
                  <a:lnTo>
                    <a:pt x="1146595" y="1556280"/>
                  </a:lnTo>
                  <a:lnTo>
                    <a:pt x="1108292" y="1579279"/>
                  </a:lnTo>
                  <a:lnTo>
                    <a:pt x="1068696" y="1599899"/>
                  </a:lnTo>
                  <a:lnTo>
                    <a:pt x="1027886" y="1618054"/>
                  </a:lnTo>
                  <a:lnTo>
                    <a:pt x="985941" y="1633655"/>
                  </a:lnTo>
                  <a:lnTo>
                    <a:pt x="942943" y="1646616"/>
                  </a:lnTo>
                  <a:lnTo>
                    <a:pt x="898970" y="1656848"/>
                  </a:lnTo>
                  <a:lnTo>
                    <a:pt x="854102" y="1664265"/>
                  </a:lnTo>
                  <a:lnTo>
                    <a:pt x="808418" y="1668779"/>
                  </a:lnTo>
                  <a:lnTo>
                    <a:pt x="762000" y="1670303"/>
                  </a:lnTo>
                  <a:lnTo>
                    <a:pt x="715581" y="1668779"/>
                  </a:lnTo>
                  <a:lnTo>
                    <a:pt x="669897" y="1664265"/>
                  </a:lnTo>
                  <a:lnTo>
                    <a:pt x="625029" y="1656848"/>
                  </a:lnTo>
                  <a:lnTo>
                    <a:pt x="581056" y="1646616"/>
                  </a:lnTo>
                  <a:lnTo>
                    <a:pt x="538058" y="1633655"/>
                  </a:lnTo>
                  <a:lnTo>
                    <a:pt x="496113" y="1618054"/>
                  </a:lnTo>
                  <a:lnTo>
                    <a:pt x="455303" y="1599899"/>
                  </a:lnTo>
                  <a:lnTo>
                    <a:pt x="415707" y="1579279"/>
                  </a:lnTo>
                  <a:lnTo>
                    <a:pt x="377404" y="1556280"/>
                  </a:lnTo>
                  <a:lnTo>
                    <a:pt x="340474" y="1530990"/>
                  </a:lnTo>
                  <a:lnTo>
                    <a:pt x="304997" y="1503496"/>
                  </a:lnTo>
                  <a:lnTo>
                    <a:pt x="271053" y="1473885"/>
                  </a:lnTo>
                  <a:lnTo>
                    <a:pt x="238721" y="1442245"/>
                  </a:lnTo>
                  <a:lnTo>
                    <a:pt x="208081" y="1408664"/>
                  </a:lnTo>
                  <a:lnTo>
                    <a:pt x="179213" y="1373228"/>
                  </a:lnTo>
                  <a:lnTo>
                    <a:pt x="152196" y="1336025"/>
                  </a:lnTo>
                  <a:lnTo>
                    <a:pt x="127110" y="1297142"/>
                  </a:lnTo>
                  <a:lnTo>
                    <a:pt x="104035" y="1256667"/>
                  </a:lnTo>
                  <a:lnTo>
                    <a:pt x="83051" y="1214687"/>
                  </a:lnTo>
                  <a:lnTo>
                    <a:pt x="64236" y="1171290"/>
                  </a:lnTo>
                  <a:lnTo>
                    <a:pt x="47672" y="1126562"/>
                  </a:lnTo>
                  <a:lnTo>
                    <a:pt x="33438" y="1080591"/>
                  </a:lnTo>
                  <a:lnTo>
                    <a:pt x="21613" y="1033465"/>
                  </a:lnTo>
                  <a:lnTo>
                    <a:pt x="12276" y="985270"/>
                  </a:lnTo>
                  <a:lnTo>
                    <a:pt x="5509" y="936095"/>
                  </a:lnTo>
                  <a:lnTo>
                    <a:pt x="1390" y="886026"/>
                  </a:lnTo>
                  <a:lnTo>
                    <a:pt x="0" y="835151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209800" y="4979670"/>
              <a:ext cx="1524000" cy="1670685"/>
            </a:xfrm>
            <a:custGeom>
              <a:avLst/>
              <a:gdLst/>
              <a:ahLst/>
              <a:cxnLst/>
              <a:rect l="l" t="t" r="r" b="b"/>
              <a:pathLst>
                <a:path w="1524000" h="1670684">
                  <a:moveTo>
                    <a:pt x="0" y="835151"/>
                  </a:moveTo>
                  <a:lnTo>
                    <a:pt x="1390" y="784277"/>
                  </a:lnTo>
                  <a:lnTo>
                    <a:pt x="5509" y="734208"/>
                  </a:lnTo>
                  <a:lnTo>
                    <a:pt x="12276" y="685033"/>
                  </a:lnTo>
                  <a:lnTo>
                    <a:pt x="21613" y="636838"/>
                  </a:lnTo>
                  <a:lnTo>
                    <a:pt x="33438" y="589712"/>
                  </a:lnTo>
                  <a:lnTo>
                    <a:pt x="47672" y="543741"/>
                  </a:lnTo>
                  <a:lnTo>
                    <a:pt x="64236" y="499013"/>
                  </a:lnTo>
                  <a:lnTo>
                    <a:pt x="83051" y="455616"/>
                  </a:lnTo>
                  <a:lnTo>
                    <a:pt x="104035" y="413636"/>
                  </a:lnTo>
                  <a:lnTo>
                    <a:pt x="127110" y="373161"/>
                  </a:lnTo>
                  <a:lnTo>
                    <a:pt x="152196" y="334278"/>
                  </a:lnTo>
                  <a:lnTo>
                    <a:pt x="179213" y="297075"/>
                  </a:lnTo>
                  <a:lnTo>
                    <a:pt x="208081" y="261639"/>
                  </a:lnTo>
                  <a:lnTo>
                    <a:pt x="238721" y="228058"/>
                  </a:lnTo>
                  <a:lnTo>
                    <a:pt x="271053" y="196418"/>
                  </a:lnTo>
                  <a:lnTo>
                    <a:pt x="304997" y="166807"/>
                  </a:lnTo>
                  <a:lnTo>
                    <a:pt x="340474" y="139313"/>
                  </a:lnTo>
                  <a:lnTo>
                    <a:pt x="377404" y="114023"/>
                  </a:lnTo>
                  <a:lnTo>
                    <a:pt x="415707" y="91024"/>
                  </a:lnTo>
                  <a:lnTo>
                    <a:pt x="455303" y="70404"/>
                  </a:lnTo>
                  <a:lnTo>
                    <a:pt x="496113" y="52249"/>
                  </a:lnTo>
                  <a:lnTo>
                    <a:pt x="538058" y="36648"/>
                  </a:lnTo>
                  <a:lnTo>
                    <a:pt x="581056" y="23687"/>
                  </a:lnTo>
                  <a:lnTo>
                    <a:pt x="625029" y="13455"/>
                  </a:lnTo>
                  <a:lnTo>
                    <a:pt x="669897" y="6038"/>
                  </a:lnTo>
                  <a:lnTo>
                    <a:pt x="715581" y="1524"/>
                  </a:lnTo>
                  <a:lnTo>
                    <a:pt x="762000" y="0"/>
                  </a:lnTo>
                  <a:lnTo>
                    <a:pt x="808418" y="1524"/>
                  </a:lnTo>
                  <a:lnTo>
                    <a:pt x="854102" y="6038"/>
                  </a:lnTo>
                  <a:lnTo>
                    <a:pt x="898970" y="13455"/>
                  </a:lnTo>
                  <a:lnTo>
                    <a:pt x="942943" y="23687"/>
                  </a:lnTo>
                  <a:lnTo>
                    <a:pt x="985941" y="36648"/>
                  </a:lnTo>
                  <a:lnTo>
                    <a:pt x="1027886" y="52249"/>
                  </a:lnTo>
                  <a:lnTo>
                    <a:pt x="1068696" y="70404"/>
                  </a:lnTo>
                  <a:lnTo>
                    <a:pt x="1108292" y="91024"/>
                  </a:lnTo>
                  <a:lnTo>
                    <a:pt x="1146595" y="114023"/>
                  </a:lnTo>
                  <a:lnTo>
                    <a:pt x="1183525" y="139313"/>
                  </a:lnTo>
                  <a:lnTo>
                    <a:pt x="1219002" y="166807"/>
                  </a:lnTo>
                  <a:lnTo>
                    <a:pt x="1252946" y="196418"/>
                  </a:lnTo>
                  <a:lnTo>
                    <a:pt x="1285278" y="228058"/>
                  </a:lnTo>
                  <a:lnTo>
                    <a:pt x="1315918" y="261639"/>
                  </a:lnTo>
                  <a:lnTo>
                    <a:pt x="1344786" y="297075"/>
                  </a:lnTo>
                  <a:lnTo>
                    <a:pt x="1371803" y="334278"/>
                  </a:lnTo>
                  <a:lnTo>
                    <a:pt x="1396889" y="373161"/>
                  </a:lnTo>
                  <a:lnTo>
                    <a:pt x="1419964" y="413636"/>
                  </a:lnTo>
                  <a:lnTo>
                    <a:pt x="1440948" y="455616"/>
                  </a:lnTo>
                  <a:lnTo>
                    <a:pt x="1459763" y="499013"/>
                  </a:lnTo>
                  <a:lnTo>
                    <a:pt x="1476327" y="543741"/>
                  </a:lnTo>
                  <a:lnTo>
                    <a:pt x="1490561" y="589712"/>
                  </a:lnTo>
                  <a:lnTo>
                    <a:pt x="1502386" y="636838"/>
                  </a:lnTo>
                  <a:lnTo>
                    <a:pt x="1511723" y="685033"/>
                  </a:lnTo>
                  <a:lnTo>
                    <a:pt x="1518490" y="734208"/>
                  </a:lnTo>
                  <a:lnTo>
                    <a:pt x="1522609" y="784277"/>
                  </a:lnTo>
                  <a:lnTo>
                    <a:pt x="1524000" y="835151"/>
                  </a:lnTo>
                  <a:lnTo>
                    <a:pt x="1522609" y="886026"/>
                  </a:lnTo>
                  <a:lnTo>
                    <a:pt x="1518490" y="936095"/>
                  </a:lnTo>
                  <a:lnTo>
                    <a:pt x="1511723" y="985270"/>
                  </a:lnTo>
                  <a:lnTo>
                    <a:pt x="1502386" y="1033465"/>
                  </a:lnTo>
                  <a:lnTo>
                    <a:pt x="1490561" y="1080591"/>
                  </a:lnTo>
                  <a:lnTo>
                    <a:pt x="1476327" y="1126562"/>
                  </a:lnTo>
                  <a:lnTo>
                    <a:pt x="1459763" y="1171290"/>
                  </a:lnTo>
                  <a:lnTo>
                    <a:pt x="1440948" y="1214687"/>
                  </a:lnTo>
                  <a:lnTo>
                    <a:pt x="1419964" y="1256667"/>
                  </a:lnTo>
                  <a:lnTo>
                    <a:pt x="1396889" y="1297142"/>
                  </a:lnTo>
                  <a:lnTo>
                    <a:pt x="1371803" y="1336025"/>
                  </a:lnTo>
                  <a:lnTo>
                    <a:pt x="1344786" y="1373228"/>
                  </a:lnTo>
                  <a:lnTo>
                    <a:pt x="1315918" y="1408664"/>
                  </a:lnTo>
                  <a:lnTo>
                    <a:pt x="1285278" y="1442245"/>
                  </a:lnTo>
                  <a:lnTo>
                    <a:pt x="1252946" y="1473885"/>
                  </a:lnTo>
                  <a:lnTo>
                    <a:pt x="1219002" y="1503496"/>
                  </a:lnTo>
                  <a:lnTo>
                    <a:pt x="1183525" y="1530990"/>
                  </a:lnTo>
                  <a:lnTo>
                    <a:pt x="1146595" y="1556280"/>
                  </a:lnTo>
                  <a:lnTo>
                    <a:pt x="1108292" y="1579279"/>
                  </a:lnTo>
                  <a:lnTo>
                    <a:pt x="1068696" y="1599899"/>
                  </a:lnTo>
                  <a:lnTo>
                    <a:pt x="1027886" y="1618054"/>
                  </a:lnTo>
                  <a:lnTo>
                    <a:pt x="985941" y="1633655"/>
                  </a:lnTo>
                  <a:lnTo>
                    <a:pt x="942943" y="1646616"/>
                  </a:lnTo>
                  <a:lnTo>
                    <a:pt x="898970" y="1656848"/>
                  </a:lnTo>
                  <a:lnTo>
                    <a:pt x="854102" y="1664265"/>
                  </a:lnTo>
                  <a:lnTo>
                    <a:pt x="808418" y="1668779"/>
                  </a:lnTo>
                  <a:lnTo>
                    <a:pt x="762000" y="1670303"/>
                  </a:lnTo>
                  <a:lnTo>
                    <a:pt x="715581" y="1668779"/>
                  </a:lnTo>
                  <a:lnTo>
                    <a:pt x="669897" y="1664265"/>
                  </a:lnTo>
                  <a:lnTo>
                    <a:pt x="625029" y="1656848"/>
                  </a:lnTo>
                  <a:lnTo>
                    <a:pt x="581056" y="1646616"/>
                  </a:lnTo>
                  <a:lnTo>
                    <a:pt x="538058" y="1633655"/>
                  </a:lnTo>
                  <a:lnTo>
                    <a:pt x="496113" y="1618054"/>
                  </a:lnTo>
                  <a:lnTo>
                    <a:pt x="455303" y="1599899"/>
                  </a:lnTo>
                  <a:lnTo>
                    <a:pt x="415707" y="1579279"/>
                  </a:lnTo>
                  <a:lnTo>
                    <a:pt x="377404" y="1556280"/>
                  </a:lnTo>
                  <a:lnTo>
                    <a:pt x="340474" y="1530990"/>
                  </a:lnTo>
                  <a:lnTo>
                    <a:pt x="304997" y="1503496"/>
                  </a:lnTo>
                  <a:lnTo>
                    <a:pt x="271053" y="1473885"/>
                  </a:lnTo>
                  <a:lnTo>
                    <a:pt x="238721" y="1442245"/>
                  </a:lnTo>
                  <a:lnTo>
                    <a:pt x="208081" y="1408664"/>
                  </a:lnTo>
                  <a:lnTo>
                    <a:pt x="179213" y="1373228"/>
                  </a:lnTo>
                  <a:lnTo>
                    <a:pt x="152196" y="1336025"/>
                  </a:lnTo>
                  <a:lnTo>
                    <a:pt x="127110" y="1297142"/>
                  </a:lnTo>
                  <a:lnTo>
                    <a:pt x="104035" y="1256667"/>
                  </a:lnTo>
                  <a:lnTo>
                    <a:pt x="83051" y="1214687"/>
                  </a:lnTo>
                  <a:lnTo>
                    <a:pt x="64236" y="1171290"/>
                  </a:lnTo>
                  <a:lnTo>
                    <a:pt x="47672" y="1126562"/>
                  </a:lnTo>
                  <a:lnTo>
                    <a:pt x="33438" y="1080591"/>
                  </a:lnTo>
                  <a:lnTo>
                    <a:pt x="21613" y="1033465"/>
                  </a:lnTo>
                  <a:lnTo>
                    <a:pt x="12276" y="985270"/>
                  </a:lnTo>
                  <a:lnTo>
                    <a:pt x="5509" y="936095"/>
                  </a:lnTo>
                  <a:lnTo>
                    <a:pt x="1390" y="886026"/>
                  </a:lnTo>
                  <a:lnTo>
                    <a:pt x="0" y="835151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85672" y="3382275"/>
              <a:ext cx="1985010" cy="2044064"/>
            </a:xfrm>
            <a:custGeom>
              <a:avLst/>
              <a:gdLst/>
              <a:ahLst/>
              <a:cxnLst/>
              <a:rect l="l" t="t" r="r" b="b"/>
              <a:pathLst>
                <a:path w="1985010" h="2044064">
                  <a:moveTo>
                    <a:pt x="0" y="197248"/>
                  </a:moveTo>
                  <a:lnTo>
                    <a:pt x="51298" y="176966"/>
                  </a:lnTo>
                  <a:lnTo>
                    <a:pt x="100738" y="157873"/>
                  </a:lnTo>
                  <a:lnTo>
                    <a:pt x="148844" y="140012"/>
                  </a:lnTo>
                  <a:lnTo>
                    <a:pt x="196140" y="123424"/>
                  </a:lnTo>
                  <a:lnTo>
                    <a:pt x="243149" y="108150"/>
                  </a:lnTo>
                  <a:lnTo>
                    <a:pt x="290396" y="94232"/>
                  </a:lnTo>
                  <a:lnTo>
                    <a:pt x="338406" y="81712"/>
                  </a:lnTo>
                  <a:lnTo>
                    <a:pt x="387703" y="70630"/>
                  </a:lnTo>
                  <a:lnTo>
                    <a:pt x="438810" y="61029"/>
                  </a:lnTo>
                  <a:lnTo>
                    <a:pt x="492252" y="52951"/>
                  </a:lnTo>
                  <a:lnTo>
                    <a:pt x="535505" y="39650"/>
                  </a:lnTo>
                  <a:lnTo>
                    <a:pt x="582650" y="28565"/>
                  </a:lnTo>
                  <a:lnTo>
                    <a:pt x="633190" y="19544"/>
                  </a:lnTo>
                  <a:lnTo>
                    <a:pt x="686627" y="12432"/>
                  </a:lnTo>
                  <a:lnTo>
                    <a:pt x="742464" y="7075"/>
                  </a:lnTo>
                  <a:lnTo>
                    <a:pt x="800203" y="3320"/>
                  </a:lnTo>
                  <a:lnTo>
                    <a:pt x="859347" y="1013"/>
                  </a:lnTo>
                  <a:lnTo>
                    <a:pt x="919398" y="0"/>
                  </a:lnTo>
                  <a:lnTo>
                    <a:pt x="979859" y="126"/>
                  </a:lnTo>
                  <a:lnTo>
                    <a:pt x="1040233" y="1240"/>
                  </a:lnTo>
                  <a:lnTo>
                    <a:pt x="1100021" y="3186"/>
                  </a:lnTo>
                  <a:lnTo>
                    <a:pt x="1158727" y="5811"/>
                  </a:lnTo>
                  <a:lnTo>
                    <a:pt x="1215852" y="8961"/>
                  </a:lnTo>
                  <a:lnTo>
                    <a:pt x="1270900" y="12482"/>
                  </a:lnTo>
                  <a:lnTo>
                    <a:pt x="1323373" y="16221"/>
                  </a:lnTo>
                  <a:lnTo>
                    <a:pt x="1372774" y="20023"/>
                  </a:lnTo>
                  <a:lnTo>
                    <a:pt x="1418604" y="23736"/>
                  </a:lnTo>
                  <a:lnTo>
                    <a:pt x="1460367" y="27204"/>
                  </a:lnTo>
                  <a:lnTo>
                    <a:pt x="1497565" y="30275"/>
                  </a:lnTo>
                  <a:lnTo>
                    <a:pt x="1529700" y="32795"/>
                  </a:lnTo>
                  <a:lnTo>
                    <a:pt x="1556275" y="34609"/>
                  </a:lnTo>
                  <a:lnTo>
                    <a:pt x="1576793" y="35565"/>
                  </a:lnTo>
                  <a:lnTo>
                    <a:pt x="1617870" y="64996"/>
                  </a:lnTo>
                  <a:lnTo>
                    <a:pt x="1667574" y="99127"/>
                  </a:lnTo>
                  <a:lnTo>
                    <a:pt x="1688674" y="149729"/>
                  </a:lnTo>
                  <a:lnTo>
                    <a:pt x="1744187" y="223519"/>
                  </a:lnTo>
                  <a:lnTo>
                    <a:pt x="1774278" y="259064"/>
                  </a:lnTo>
                  <a:lnTo>
                    <a:pt x="1800488" y="290261"/>
                  </a:lnTo>
                  <a:lnTo>
                    <a:pt x="1824448" y="322618"/>
                  </a:lnTo>
                  <a:lnTo>
                    <a:pt x="1847789" y="361639"/>
                  </a:lnTo>
                  <a:lnTo>
                    <a:pt x="1872145" y="412831"/>
                  </a:lnTo>
                  <a:lnTo>
                    <a:pt x="1875819" y="463561"/>
                  </a:lnTo>
                  <a:lnTo>
                    <a:pt x="1879108" y="514284"/>
                  </a:lnTo>
                  <a:lnTo>
                    <a:pt x="1882095" y="564991"/>
                  </a:lnTo>
                  <a:lnTo>
                    <a:pt x="1884868" y="615675"/>
                  </a:lnTo>
                  <a:lnTo>
                    <a:pt x="1887513" y="666328"/>
                  </a:lnTo>
                  <a:lnTo>
                    <a:pt x="1890114" y="716942"/>
                  </a:lnTo>
                  <a:lnTo>
                    <a:pt x="1892758" y="767509"/>
                  </a:lnTo>
                  <a:lnTo>
                    <a:pt x="1895531" y="818021"/>
                  </a:lnTo>
                  <a:lnTo>
                    <a:pt x="1898519" y="868472"/>
                  </a:lnTo>
                  <a:lnTo>
                    <a:pt x="1901807" y="918852"/>
                  </a:lnTo>
                  <a:lnTo>
                    <a:pt x="1905482" y="969154"/>
                  </a:lnTo>
                  <a:lnTo>
                    <a:pt x="1914042" y="1055320"/>
                  </a:lnTo>
                  <a:lnTo>
                    <a:pt x="1925134" y="1149961"/>
                  </a:lnTo>
                  <a:lnTo>
                    <a:pt x="1934738" y="1226347"/>
                  </a:lnTo>
                  <a:lnTo>
                    <a:pt x="1938832" y="1257749"/>
                  </a:lnTo>
                  <a:lnTo>
                    <a:pt x="1941111" y="1311642"/>
                  </a:lnTo>
                  <a:lnTo>
                    <a:pt x="1943301" y="1365534"/>
                  </a:lnTo>
                  <a:lnTo>
                    <a:pt x="1945579" y="1419428"/>
                  </a:lnTo>
                  <a:lnTo>
                    <a:pt x="1948122" y="1473323"/>
                  </a:lnTo>
                  <a:lnTo>
                    <a:pt x="1951106" y="1527219"/>
                  </a:lnTo>
                  <a:lnTo>
                    <a:pt x="1954707" y="1581116"/>
                  </a:lnTo>
                  <a:lnTo>
                    <a:pt x="1962651" y="1643697"/>
                  </a:lnTo>
                  <a:lnTo>
                    <a:pt x="1967220" y="1674991"/>
                  </a:lnTo>
                  <a:lnTo>
                    <a:pt x="1972776" y="1748653"/>
                  </a:lnTo>
                  <a:lnTo>
                    <a:pt x="1974987" y="1796177"/>
                  </a:lnTo>
                  <a:lnTo>
                    <a:pt x="1977179" y="1846941"/>
                  </a:lnTo>
                  <a:lnTo>
                    <a:pt x="1979301" y="1899023"/>
                  </a:lnTo>
                  <a:lnTo>
                    <a:pt x="1981304" y="1950501"/>
                  </a:lnTo>
                  <a:lnTo>
                    <a:pt x="1983139" y="1999457"/>
                  </a:lnTo>
                  <a:lnTo>
                    <a:pt x="1984756" y="2043968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112655" y="5405243"/>
              <a:ext cx="114300" cy="116205"/>
            </a:xfrm>
            <a:custGeom>
              <a:avLst/>
              <a:gdLst/>
              <a:ahLst/>
              <a:cxnLst/>
              <a:rect l="l" t="t" r="r" b="b"/>
              <a:pathLst>
                <a:path w="114300" h="116204">
                  <a:moveTo>
                    <a:pt x="114236" y="0"/>
                  </a:moveTo>
                  <a:lnTo>
                    <a:pt x="0" y="3949"/>
                  </a:lnTo>
                  <a:lnTo>
                    <a:pt x="61074" y="116205"/>
                  </a:lnTo>
                  <a:lnTo>
                    <a:pt x="1142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7550" y="4061519"/>
              <a:ext cx="1684020" cy="1793239"/>
            </a:xfrm>
            <a:custGeom>
              <a:avLst/>
              <a:gdLst/>
              <a:ahLst/>
              <a:cxnLst/>
              <a:rect l="l" t="t" r="r" b="b"/>
              <a:pathLst>
                <a:path w="1684020" h="1793239">
                  <a:moveTo>
                    <a:pt x="0" y="0"/>
                  </a:moveTo>
                  <a:lnTo>
                    <a:pt x="7859" y="24273"/>
                  </a:lnTo>
                  <a:lnTo>
                    <a:pt x="13157" y="40537"/>
                  </a:lnTo>
                  <a:lnTo>
                    <a:pt x="16241" y="50021"/>
                  </a:lnTo>
                  <a:lnTo>
                    <a:pt x="17460" y="53955"/>
                  </a:lnTo>
                  <a:lnTo>
                    <a:pt x="17160" y="53572"/>
                  </a:lnTo>
                  <a:lnTo>
                    <a:pt x="15689" y="50101"/>
                  </a:lnTo>
                  <a:lnTo>
                    <a:pt x="13396" y="44773"/>
                  </a:lnTo>
                  <a:lnTo>
                    <a:pt x="10628" y="38819"/>
                  </a:lnTo>
                  <a:lnTo>
                    <a:pt x="7732" y="33470"/>
                  </a:lnTo>
                  <a:lnTo>
                    <a:pt x="5057" y="29957"/>
                  </a:lnTo>
                  <a:lnTo>
                    <a:pt x="2950" y="29509"/>
                  </a:lnTo>
                  <a:lnTo>
                    <a:pt x="1760" y="33358"/>
                  </a:lnTo>
                  <a:lnTo>
                    <a:pt x="7161" y="82994"/>
                  </a:lnTo>
                  <a:lnTo>
                    <a:pt x="21717" y="160132"/>
                  </a:lnTo>
                  <a:lnTo>
                    <a:pt x="33324" y="215607"/>
                  </a:lnTo>
                  <a:lnTo>
                    <a:pt x="43893" y="262408"/>
                  </a:lnTo>
                  <a:lnTo>
                    <a:pt x="55415" y="308980"/>
                  </a:lnTo>
                  <a:lnTo>
                    <a:pt x="67603" y="355406"/>
                  </a:lnTo>
                  <a:lnTo>
                    <a:pt x="80172" y="401770"/>
                  </a:lnTo>
                  <a:lnTo>
                    <a:pt x="92837" y="448156"/>
                  </a:lnTo>
                  <a:lnTo>
                    <a:pt x="105310" y="494646"/>
                  </a:lnTo>
                  <a:lnTo>
                    <a:pt x="117308" y="541324"/>
                  </a:lnTo>
                  <a:lnTo>
                    <a:pt x="128544" y="588274"/>
                  </a:lnTo>
                  <a:lnTo>
                    <a:pt x="138732" y="635579"/>
                  </a:lnTo>
                  <a:lnTo>
                    <a:pt x="147586" y="683323"/>
                  </a:lnTo>
                  <a:lnTo>
                    <a:pt x="154358" y="735362"/>
                  </a:lnTo>
                  <a:lnTo>
                    <a:pt x="159456" y="785518"/>
                  </a:lnTo>
                  <a:lnTo>
                    <a:pt x="166231" y="833935"/>
                  </a:lnTo>
                  <a:lnTo>
                    <a:pt x="178032" y="880759"/>
                  </a:lnTo>
                  <a:lnTo>
                    <a:pt x="198209" y="926133"/>
                  </a:lnTo>
                  <a:lnTo>
                    <a:pt x="230111" y="970203"/>
                  </a:lnTo>
                  <a:lnTo>
                    <a:pt x="276328" y="993027"/>
                  </a:lnTo>
                  <a:lnTo>
                    <a:pt x="303082" y="998323"/>
                  </a:lnTo>
                  <a:lnTo>
                    <a:pt x="328498" y="1006716"/>
                  </a:lnTo>
                  <a:lnTo>
                    <a:pt x="374366" y="1028442"/>
                  </a:lnTo>
                  <a:lnTo>
                    <a:pt x="420462" y="1049919"/>
                  </a:lnTo>
                  <a:lnTo>
                    <a:pt x="466632" y="1071314"/>
                  </a:lnTo>
                  <a:lnTo>
                    <a:pt x="512728" y="1092793"/>
                  </a:lnTo>
                  <a:lnTo>
                    <a:pt x="558596" y="1114526"/>
                  </a:lnTo>
                  <a:lnTo>
                    <a:pt x="625649" y="1147554"/>
                  </a:lnTo>
                  <a:lnTo>
                    <a:pt x="690321" y="1185811"/>
                  </a:lnTo>
                  <a:lnTo>
                    <a:pt x="723145" y="1212433"/>
                  </a:lnTo>
                  <a:lnTo>
                    <a:pt x="754187" y="1242315"/>
                  </a:lnTo>
                  <a:lnTo>
                    <a:pt x="785827" y="1270895"/>
                  </a:lnTo>
                  <a:lnTo>
                    <a:pt x="820445" y="1293609"/>
                  </a:lnTo>
                  <a:lnTo>
                    <a:pt x="867551" y="1312785"/>
                  </a:lnTo>
                  <a:lnTo>
                    <a:pt x="916422" y="1326455"/>
                  </a:lnTo>
                  <a:lnTo>
                    <a:pt x="966439" y="1336646"/>
                  </a:lnTo>
                  <a:lnTo>
                    <a:pt x="1016987" y="1345387"/>
                  </a:lnTo>
                  <a:lnTo>
                    <a:pt x="1067448" y="1354707"/>
                  </a:lnTo>
                  <a:lnTo>
                    <a:pt x="1117206" y="1366634"/>
                  </a:lnTo>
                  <a:lnTo>
                    <a:pt x="1130585" y="1413224"/>
                  </a:lnTo>
                  <a:lnTo>
                    <a:pt x="1138557" y="1443708"/>
                  </a:lnTo>
                  <a:lnTo>
                    <a:pt x="1142854" y="1461589"/>
                  </a:lnTo>
                  <a:lnTo>
                    <a:pt x="1145209" y="1470374"/>
                  </a:lnTo>
                  <a:lnTo>
                    <a:pt x="1147354" y="1473566"/>
                  </a:lnTo>
                  <a:lnTo>
                    <a:pt x="1151023" y="1474672"/>
                  </a:lnTo>
                  <a:lnTo>
                    <a:pt x="1157949" y="1477196"/>
                  </a:lnTo>
                  <a:lnTo>
                    <a:pt x="1188501" y="1500520"/>
                  </a:lnTo>
                  <a:lnTo>
                    <a:pt x="1215593" y="1528330"/>
                  </a:lnTo>
                  <a:lnTo>
                    <a:pt x="1230275" y="1558548"/>
                  </a:lnTo>
                  <a:lnTo>
                    <a:pt x="1237019" y="1573084"/>
                  </a:lnTo>
                  <a:lnTo>
                    <a:pt x="1323977" y="1608784"/>
                  </a:lnTo>
                  <a:lnTo>
                    <a:pt x="1410590" y="1631576"/>
                  </a:lnTo>
                  <a:lnTo>
                    <a:pt x="1481432" y="1647523"/>
                  </a:lnTo>
                  <a:lnTo>
                    <a:pt x="1510766" y="1653527"/>
                  </a:lnTo>
                  <a:lnTo>
                    <a:pt x="1539108" y="1671752"/>
                  </a:lnTo>
                  <a:lnTo>
                    <a:pt x="1597579" y="1705601"/>
                  </a:lnTo>
                  <a:lnTo>
                    <a:pt x="1641591" y="1739817"/>
                  </a:lnTo>
                  <a:lnTo>
                    <a:pt x="1670478" y="1774243"/>
                  </a:lnTo>
                  <a:lnTo>
                    <a:pt x="1683677" y="179282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484131" y="5804909"/>
              <a:ext cx="114300" cy="126364"/>
            </a:xfrm>
            <a:custGeom>
              <a:avLst/>
              <a:gdLst/>
              <a:ahLst/>
              <a:cxnLst/>
              <a:rect l="l" t="t" r="r" b="b"/>
              <a:pathLst>
                <a:path w="114300" h="126364">
                  <a:moveTo>
                    <a:pt x="91465" y="0"/>
                  </a:moveTo>
                  <a:lnTo>
                    <a:pt x="0" y="68554"/>
                  </a:lnTo>
                  <a:lnTo>
                    <a:pt x="114287" y="125742"/>
                  </a:lnTo>
                  <a:lnTo>
                    <a:pt x="914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2517139" y="5791327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686304" y="5968110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25139" y="5410327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898139" y="6172327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025139" y="5943727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97840" y="3962527"/>
            <a:ext cx="1042035" cy="772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735965" algn="l"/>
              </a:tabLst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2	</a:t>
            </a:r>
            <a:r>
              <a:rPr sz="2400" b="1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b="1" baseline="-20833" dirty="0">
                <a:solidFill>
                  <a:srgbClr val="C0504D"/>
                </a:solidFill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584200">
              <a:lnSpc>
                <a:spcPct val="100000"/>
              </a:lnSpc>
              <a:spcBef>
                <a:spcPts val="12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01183" y="1666696"/>
            <a:ext cx="4655185" cy="2153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onto, or </a:t>
            </a:r>
            <a:r>
              <a:rPr sz="2800" b="1" spc="-5" dirty="0">
                <a:latin typeface="Times New Roman"/>
                <a:cs typeface="Times New Roman"/>
              </a:rPr>
              <a:t>surjective</a:t>
            </a:r>
            <a:r>
              <a:rPr sz="2800" spc="-5" dirty="0">
                <a:latin typeface="Times New Roman"/>
                <a:cs typeface="Times New Roman"/>
              </a:rPr>
              <a:t>,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only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for </a:t>
            </a:r>
            <a:r>
              <a:rPr sz="2800" spc="-5" dirty="0">
                <a:latin typeface="Times New Roman"/>
                <a:cs typeface="Times New Roman"/>
              </a:rPr>
              <a:t>every element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B </a:t>
            </a:r>
            <a:r>
              <a:rPr sz="2800" spc="-5" dirty="0">
                <a:latin typeface="Times New Roman"/>
                <a:cs typeface="Times New Roman"/>
              </a:rPr>
              <a:t>there </a:t>
            </a:r>
            <a:r>
              <a:rPr sz="2800" dirty="0">
                <a:latin typeface="Times New Roman"/>
                <a:cs typeface="Times New Roman"/>
              </a:rPr>
              <a:t> 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element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with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f(a)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b.</a:t>
            </a:r>
            <a:endParaRPr sz="2800">
              <a:latin typeface="Times New Roman"/>
              <a:cs typeface="Times New Roman"/>
            </a:endParaRPr>
          </a:p>
          <a:p>
            <a:pPr marL="1294765">
              <a:lnSpc>
                <a:spcPts val="2640"/>
              </a:lnSpc>
              <a:spcBef>
                <a:spcPts val="1395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  <a:p>
            <a:pPr marL="227965">
              <a:lnSpc>
                <a:spcPts val="2640"/>
              </a:lnSpc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526539" y="4876927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288539" y="3810127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504950" y="4102026"/>
            <a:ext cx="1725295" cy="1994535"/>
            <a:chOff x="1504950" y="4102026"/>
            <a:chExt cx="1725295" cy="1994535"/>
          </a:xfrm>
        </p:grpSpPr>
        <p:sp>
          <p:nvSpPr>
            <p:cNvPr id="39" name="object 39"/>
            <p:cNvSpPr/>
            <p:nvPr/>
          </p:nvSpPr>
          <p:spPr>
            <a:xfrm>
              <a:off x="1524000" y="4121076"/>
              <a:ext cx="1645920" cy="1884680"/>
            </a:xfrm>
            <a:custGeom>
              <a:avLst/>
              <a:gdLst/>
              <a:ahLst/>
              <a:cxnLst/>
              <a:rect l="l" t="t" r="r" b="b"/>
              <a:pathLst>
                <a:path w="1645920" h="1884679">
                  <a:moveTo>
                    <a:pt x="0" y="0"/>
                  </a:moveTo>
                  <a:lnTo>
                    <a:pt x="53698" y="1668"/>
                  </a:lnTo>
                  <a:lnTo>
                    <a:pt x="106709" y="2996"/>
                  </a:lnTo>
                  <a:lnTo>
                    <a:pt x="159085" y="4114"/>
                  </a:lnTo>
                  <a:lnTo>
                    <a:pt x="210875" y="5153"/>
                  </a:lnTo>
                  <a:lnTo>
                    <a:pt x="262131" y="6241"/>
                  </a:lnTo>
                  <a:lnTo>
                    <a:pt x="312903" y="7510"/>
                  </a:lnTo>
                  <a:lnTo>
                    <a:pt x="363242" y="9090"/>
                  </a:lnTo>
                  <a:lnTo>
                    <a:pt x="413198" y="11111"/>
                  </a:lnTo>
                  <a:lnTo>
                    <a:pt x="462823" y="13703"/>
                  </a:lnTo>
                  <a:lnTo>
                    <a:pt x="512167" y="16997"/>
                  </a:lnTo>
                  <a:lnTo>
                    <a:pt x="561280" y="21122"/>
                  </a:lnTo>
                  <a:lnTo>
                    <a:pt x="610213" y="26209"/>
                  </a:lnTo>
                  <a:lnTo>
                    <a:pt x="659018" y="32388"/>
                  </a:lnTo>
                  <a:lnTo>
                    <a:pt x="707744" y="39789"/>
                  </a:lnTo>
                  <a:lnTo>
                    <a:pt x="756442" y="48543"/>
                  </a:lnTo>
                  <a:lnTo>
                    <a:pt x="805164" y="58780"/>
                  </a:lnTo>
                  <a:lnTo>
                    <a:pt x="853959" y="70629"/>
                  </a:lnTo>
                  <a:lnTo>
                    <a:pt x="902878" y="84222"/>
                  </a:lnTo>
                  <a:lnTo>
                    <a:pt x="951973" y="99687"/>
                  </a:lnTo>
                  <a:lnTo>
                    <a:pt x="1001293" y="117157"/>
                  </a:lnTo>
                  <a:lnTo>
                    <a:pt x="1012078" y="134711"/>
                  </a:lnTo>
                  <a:lnTo>
                    <a:pt x="1023054" y="152461"/>
                  </a:lnTo>
                  <a:lnTo>
                    <a:pt x="1034411" y="169819"/>
                  </a:lnTo>
                  <a:lnTo>
                    <a:pt x="1046340" y="186194"/>
                  </a:lnTo>
                  <a:lnTo>
                    <a:pt x="1062949" y="203750"/>
                  </a:lnTo>
                  <a:lnTo>
                    <a:pt x="1080900" y="219932"/>
                  </a:lnTo>
                  <a:lnTo>
                    <a:pt x="1098464" y="236504"/>
                  </a:lnTo>
                  <a:lnTo>
                    <a:pt x="1134645" y="295268"/>
                  </a:lnTo>
                  <a:lnTo>
                    <a:pt x="1148854" y="340612"/>
                  </a:lnTo>
                  <a:lnTo>
                    <a:pt x="1158298" y="389396"/>
                  </a:lnTo>
                  <a:lnTo>
                    <a:pt x="1164732" y="439753"/>
                  </a:lnTo>
                  <a:lnTo>
                    <a:pt x="1169913" y="489816"/>
                  </a:lnTo>
                  <a:lnTo>
                    <a:pt x="1175597" y="537720"/>
                  </a:lnTo>
                  <a:lnTo>
                    <a:pt x="1183538" y="581596"/>
                  </a:lnTo>
                  <a:lnTo>
                    <a:pt x="1196327" y="628630"/>
                  </a:lnTo>
                  <a:lnTo>
                    <a:pt x="1211374" y="674889"/>
                  </a:lnTo>
                  <a:lnTo>
                    <a:pt x="1228512" y="720373"/>
                  </a:lnTo>
                  <a:lnTo>
                    <a:pt x="1247571" y="765082"/>
                  </a:lnTo>
                  <a:lnTo>
                    <a:pt x="1268382" y="809015"/>
                  </a:lnTo>
                  <a:lnTo>
                    <a:pt x="1290778" y="852174"/>
                  </a:lnTo>
                  <a:lnTo>
                    <a:pt x="1314589" y="894557"/>
                  </a:lnTo>
                  <a:lnTo>
                    <a:pt x="1339647" y="936165"/>
                  </a:lnTo>
                  <a:lnTo>
                    <a:pt x="1365783" y="976998"/>
                  </a:lnTo>
                  <a:lnTo>
                    <a:pt x="1381665" y="1023801"/>
                  </a:lnTo>
                  <a:lnTo>
                    <a:pt x="1398413" y="1070163"/>
                  </a:lnTo>
                  <a:lnTo>
                    <a:pt x="1415736" y="1116230"/>
                  </a:lnTo>
                  <a:lnTo>
                    <a:pt x="1433348" y="1162151"/>
                  </a:lnTo>
                  <a:lnTo>
                    <a:pt x="1450961" y="1208072"/>
                  </a:lnTo>
                  <a:lnTo>
                    <a:pt x="1468287" y="1254140"/>
                  </a:lnTo>
                  <a:lnTo>
                    <a:pt x="1485037" y="1300501"/>
                  </a:lnTo>
                  <a:lnTo>
                    <a:pt x="1500924" y="1347304"/>
                  </a:lnTo>
                  <a:lnTo>
                    <a:pt x="1510181" y="1401116"/>
                  </a:lnTo>
                  <a:lnTo>
                    <a:pt x="1520231" y="1453911"/>
                  </a:lnTo>
                  <a:lnTo>
                    <a:pt x="1531107" y="1505915"/>
                  </a:lnTo>
                  <a:lnTo>
                    <a:pt x="1542842" y="1557350"/>
                  </a:lnTo>
                  <a:lnTo>
                    <a:pt x="1555470" y="1608441"/>
                  </a:lnTo>
                  <a:lnTo>
                    <a:pt x="1569026" y="1659411"/>
                  </a:lnTo>
                  <a:lnTo>
                    <a:pt x="1583542" y="1710485"/>
                  </a:lnTo>
                  <a:lnTo>
                    <a:pt x="1599053" y="1761886"/>
                  </a:lnTo>
                  <a:lnTo>
                    <a:pt x="1615592" y="1813839"/>
                  </a:lnTo>
                  <a:lnTo>
                    <a:pt x="1630426" y="1852145"/>
                  </a:lnTo>
                  <a:lnTo>
                    <a:pt x="1638291" y="1868978"/>
                  </a:lnTo>
                  <a:lnTo>
                    <a:pt x="1645564" y="188448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121304" y="5969518"/>
              <a:ext cx="108585" cy="127000"/>
            </a:xfrm>
            <a:custGeom>
              <a:avLst/>
              <a:gdLst/>
              <a:ahLst/>
              <a:cxnLst/>
              <a:rect l="l" t="t" r="r" b="b"/>
              <a:pathLst>
                <a:path w="108585" h="127000">
                  <a:moveTo>
                    <a:pt x="0" y="0"/>
                  </a:moveTo>
                  <a:lnTo>
                    <a:pt x="18288" y="126479"/>
                  </a:lnTo>
                  <a:lnTo>
                    <a:pt x="108496" y="359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4116983" y="4441190"/>
            <a:ext cx="2711450" cy="878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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su</a:t>
            </a:r>
            <a:r>
              <a:rPr sz="2800" spc="-5" dirty="0">
                <a:latin typeface="Times New Roman"/>
                <a:cs typeface="Times New Roman"/>
              </a:rPr>
              <a:t>c</a:t>
            </a:r>
            <a:r>
              <a:rPr sz="2800" dirty="0">
                <a:latin typeface="Times New Roman"/>
                <a:cs typeface="Times New Roman"/>
              </a:rPr>
              <a:t>h 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f(a)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42" name="object 42"/>
          <p:cNvSpPr txBox="1"/>
          <p:nvPr/>
        </p:nvSpPr>
        <p:spPr>
          <a:xfrm>
            <a:off x="4204317" y="5702192"/>
            <a:ext cx="390271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100"/>
              </a:spcBef>
            </a:pPr>
            <a:r>
              <a:rPr sz="2400" spc="-45" dirty="0">
                <a:solidFill>
                  <a:srgbClr val="006FC0"/>
                </a:solidFill>
                <a:latin typeface="Times New Roman"/>
                <a:cs typeface="Times New Roman"/>
              </a:rPr>
              <a:t>Say,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f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(x)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=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x</a:t>
            </a:r>
            <a:r>
              <a:rPr sz="2400" baseline="24305" dirty="0">
                <a:solidFill>
                  <a:srgbClr val="006FC0"/>
                </a:solidFill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from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N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to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N.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Is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f </a:t>
            </a:r>
            <a:r>
              <a:rPr sz="2400" spc="-58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onto?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7432" y="222154"/>
            <a:ext cx="50088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Let</a:t>
            </a:r>
            <a:r>
              <a:rPr sz="3600" spc="-25" dirty="0"/>
              <a:t> </a:t>
            </a:r>
            <a:r>
              <a:rPr sz="3600" spc="-5" dirty="0"/>
              <a:t>g:R</a:t>
            </a:r>
            <a:r>
              <a:rPr sz="3600" i="0" spc="-5" dirty="0">
                <a:latin typeface="Symbol"/>
                <a:cs typeface="Symbol"/>
              </a:rPr>
              <a:t></a:t>
            </a:r>
            <a:r>
              <a:rPr sz="3600" spc="-5" dirty="0"/>
              <a:t>R,</a:t>
            </a:r>
            <a:r>
              <a:rPr sz="3600" spc="-25" dirty="0"/>
              <a:t> </a:t>
            </a:r>
            <a:r>
              <a:rPr sz="3600" spc="-5" dirty="0"/>
              <a:t>where</a:t>
            </a:r>
            <a:r>
              <a:rPr sz="3600" spc="-15" dirty="0"/>
              <a:t> </a:t>
            </a:r>
            <a:r>
              <a:rPr sz="3600" dirty="0"/>
              <a:t>g(x)</a:t>
            </a:r>
            <a:r>
              <a:rPr sz="3600" spc="-25" dirty="0"/>
              <a:t> </a:t>
            </a:r>
            <a:r>
              <a:rPr sz="3600" dirty="0"/>
              <a:t>=</a:t>
            </a:r>
            <a:r>
              <a:rPr sz="3600" spc="-10" dirty="0"/>
              <a:t> </a:t>
            </a:r>
            <a:r>
              <a:rPr sz="3600" dirty="0"/>
              <a:t>3x-5</a:t>
            </a:r>
            <a:endParaRPr sz="36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9719" y="1535979"/>
            <a:ext cx="7907020" cy="284162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Prove:</a:t>
            </a:r>
            <a:r>
              <a:rPr sz="2800" b="1" spc="-3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g(x)</a:t>
            </a:r>
            <a:r>
              <a:rPr sz="2800" b="1" spc="-2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onto.</a:t>
            </a:r>
            <a:endParaRPr sz="2800">
              <a:latin typeface="Times New Roman"/>
              <a:cs typeface="Times New Roman"/>
            </a:endParaRPr>
          </a:p>
          <a:p>
            <a:pPr marL="355600" marR="99060" indent="-343535">
              <a:lnSpc>
                <a:spcPct val="100000"/>
              </a:lnSpc>
              <a:spcBef>
                <a:spcPts val="670"/>
              </a:spcBef>
              <a:tabLst>
                <a:tab pos="5797550" algn="l"/>
                <a:tab pos="6005195" algn="l"/>
              </a:tabLst>
            </a:pPr>
            <a:r>
              <a:rPr sz="2800" b="1" spc="-10" dirty="0">
                <a:latin typeface="Times New Roman"/>
                <a:cs typeface="Times New Roman"/>
              </a:rPr>
              <a:t>Proof:</a:t>
            </a:r>
            <a:r>
              <a:rPr sz="2800" b="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an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arbitrary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real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number.	</a:t>
            </a:r>
            <a:r>
              <a:rPr sz="2800" dirty="0">
                <a:latin typeface="Times New Roman"/>
                <a:cs typeface="Times New Roman"/>
              </a:rPr>
              <a:t>For g to be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onto,</a:t>
            </a:r>
            <a:r>
              <a:rPr sz="2800" spc="-5" dirty="0">
                <a:latin typeface="Times New Roman"/>
                <a:cs typeface="Times New Roman"/>
              </a:rPr>
              <a:t> there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 </a:t>
            </a:r>
            <a:r>
              <a:rPr sz="2800" spc="-5" dirty="0">
                <a:latin typeface="Times New Roman"/>
                <a:cs typeface="Times New Roman"/>
              </a:rPr>
              <a:t>an</a:t>
            </a:r>
            <a:r>
              <a:rPr sz="2800" dirty="0">
                <a:latin typeface="Times New Roman"/>
                <a:cs typeface="Times New Roman"/>
              </a:rPr>
              <a:t> x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R </a:t>
            </a:r>
            <a:r>
              <a:rPr sz="2800" spc="-5" dirty="0">
                <a:latin typeface="Times New Roman"/>
                <a:cs typeface="Times New Roman"/>
              </a:rPr>
              <a:t>such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	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g(x)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3x-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5.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3535">
              <a:lnSpc>
                <a:spcPct val="100000"/>
              </a:lnSpc>
              <a:spcBef>
                <a:spcPts val="675"/>
              </a:spcBef>
              <a:tabLst>
                <a:tab pos="1688464" algn="l"/>
              </a:tabLst>
            </a:pPr>
            <a:r>
              <a:rPr sz="2800" dirty="0">
                <a:latin typeface="Times New Roman"/>
                <a:cs typeface="Times New Roman"/>
              </a:rPr>
              <a:t>Solving for x in </a:t>
            </a:r>
            <a:r>
              <a:rPr sz="2800" spc="-5" dirty="0">
                <a:latin typeface="Times New Roman"/>
                <a:cs typeface="Times New Roman"/>
              </a:rPr>
              <a:t>terms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90" dirty="0">
                <a:latin typeface="Times New Roman"/>
                <a:cs typeface="Times New Roman"/>
              </a:rPr>
              <a:t>y, </a:t>
            </a:r>
            <a:r>
              <a:rPr sz="2800" dirty="0">
                <a:latin typeface="Times New Roman"/>
                <a:cs typeface="Times New Roman"/>
              </a:rPr>
              <a:t>x = 1/3(y+5) </a:t>
            </a:r>
            <a:r>
              <a:rPr sz="2800" spc="-5" dirty="0">
                <a:latin typeface="Times New Roman"/>
                <a:cs typeface="Times New Roman"/>
              </a:rPr>
              <a:t>which </a:t>
            </a:r>
            <a:r>
              <a:rPr sz="2800" dirty="0">
                <a:latin typeface="Times New Roman"/>
                <a:cs typeface="Times New Roman"/>
              </a:rPr>
              <a:t>is a </a:t>
            </a:r>
            <a:r>
              <a:rPr sz="2800" spc="-5" dirty="0">
                <a:latin typeface="Times New Roman"/>
                <a:cs typeface="Times New Roman"/>
              </a:rPr>
              <a:t>real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25" dirty="0">
                <a:latin typeface="Times New Roman"/>
                <a:cs typeface="Times New Roman"/>
              </a:rPr>
              <a:t>number.	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exists,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onto.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7273" y="222154"/>
            <a:ext cx="5029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Let</a:t>
            </a:r>
            <a:r>
              <a:rPr sz="3600" spc="-25" dirty="0"/>
              <a:t> </a:t>
            </a:r>
            <a:r>
              <a:rPr sz="3600" spc="-5" dirty="0"/>
              <a:t>f:R</a:t>
            </a:r>
            <a:r>
              <a:rPr sz="3600" i="0" spc="-5" dirty="0">
                <a:latin typeface="Symbol"/>
                <a:cs typeface="Symbol"/>
              </a:rPr>
              <a:t></a:t>
            </a:r>
            <a:r>
              <a:rPr sz="3600" spc="-5" dirty="0"/>
              <a:t>R,</a:t>
            </a:r>
            <a:r>
              <a:rPr sz="3600" spc="-20" dirty="0"/>
              <a:t> </a:t>
            </a:r>
            <a:r>
              <a:rPr sz="3600" spc="-5" dirty="0"/>
              <a:t>where</a:t>
            </a:r>
            <a:r>
              <a:rPr sz="3600" spc="-15" dirty="0"/>
              <a:t> </a:t>
            </a:r>
            <a:r>
              <a:rPr sz="3600" dirty="0"/>
              <a:t>f(x)</a:t>
            </a:r>
            <a:r>
              <a:rPr sz="3600" spc="-20" dirty="0"/>
              <a:t> </a:t>
            </a:r>
            <a:r>
              <a:rPr sz="3600" dirty="0"/>
              <a:t>=</a:t>
            </a:r>
            <a:r>
              <a:rPr sz="3600" spc="-10" dirty="0"/>
              <a:t> </a:t>
            </a:r>
            <a:r>
              <a:rPr sz="3600" spc="-5" dirty="0"/>
              <a:t>x</a:t>
            </a:r>
            <a:r>
              <a:rPr sz="3600" spc="-7" baseline="25462" dirty="0"/>
              <a:t>2</a:t>
            </a:r>
            <a:r>
              <a:rPr sz="3600" spc="-5" dirty="0"/>
              <a:t>+1</a:t>
            </a:r>
            <a:endParaRPr sz="36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6740" y="1854200"/>
            <a:ext cx="8008620" cy="126936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75"/>
              </a:spcBef>
            </a:pPr>
            <a:r>
              <a:rPr sz="2400" b="1" spc="-10" dirty="0">
                <a:latin typeface="Times New Roman"/>
                <a:cs typeface="Times New Roman"/>
              </a:rPr>
              <a:t>Prove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or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disprove: </a:t>
            </a:r>
            <a:r>
              <a:rPr sz="2400" dirty="0">
                <a:latin typeface="Times New Roman"/>
                <a:cs typeface="Times New Roman"/>
              </a:rPr>
              <a:t>f</a:t>
            </a:r>
            <a:r>
              <a:rPr sz="2400" spc="-5" dirty="0">
                <a:latin typeface="Times New Roman"/>
                <a:cs typeface="Times New Roman"/>
              </a:rPr>
              <a:t> is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onto</a:t>
            </a:r>
            <a:endParaRPr sz="2400">
              <a:latin typeface="Times New Roman"/>
              <a:cs typeface="Times New Roman"/>
            </a:endParaRPr>
          </a:p>
          <a:p>
            <a:pPr marL="381000" marR="30480" indent="-343535">
              <a:lnSpc>
                <a:spcPct val="100000"/>
              </a:lnSpc>
              <a:spcBef>
                <a:spcPts val="575"/>
              </a:spcBef>
            </a:pPr>
            <a:r>
              <a:rPr sz="2400" b="1" spc="-5" dirty="0">
                <a:latin typeface="Times New Roman"/>
                <a:cs typeface="Times New Roman"/>
              </a:rPr>
              <a:t>Counter Example: </a:t>
            </a:r>
            <a:r>
              <a:rPr sz="2400" spc="-5" dirty="0">
                <a:latin typeface="Times New Roman"/>
                <a:cs typeface="Times New Roman"/>
              </a:rPr>
              <a:t>Let </a:t>
            </a:r>
            <a:r>
              <a:rPr sz="2400" dirty="0">
                <a:latin typeface="Times New Roman"/>
                <a:cs typeface="Times New Roman"/>
              </a:rPr>
              <a:t>y = 0, </a:t>
            </a:r>
            <a:r>
              <a:rPr sz="2400" spc="-5" dirty="0">
                <a:latin typeface="Times New Roman"/>
                <a:cs typeface="Times New Roman"/>
              </a:rPr>
              <a:t>then there </a:t>
            </a:r>
            <a:r>
              <a:rPr sz="2400" dirty="0">
                <a:latin typeface="Times New Roman"/>
                <a:cs typeface="Times New Roman"/>
              </a:rPr>
              <a:t>does not </a:t>
            </a:r>
            <a:r>
              <a:rPr sz="2400" spc="-5" dirty="0">
                <a:latin typeface="Times New Roman"/>
                <a:cs typeface="Times New Roman"/>
              </a:rPr>
              <a:t>exist </a:t>
            </a:r>
            <a:r>
              <a:rPr sz="2400" dirty="0">
                <a:latin typeface="Times New Roman"/>
                <a:cs typeface="Times New Roman"/>
              </a:rPr>
              <a:t>an x such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f(x)</a:t>
            </a:r>
            <a:r>
              <a:rPr sz="2400" dirty="0">
                <a:latin typeface="Times New Roman"/>
                <a:cs typeface="Times New Roman"/>
              </a:rPr>
              <a:t> =</a:t>
            </a:r>
            <a:r>
              <a:rPr sz="2400" spc="-5" dirty="0">
                <a:latin typeface="Times New Roman"/>
                <a:cs typeface="Times New Roman"/>
              </a:rPr>
              <a:t> x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 </a:t>
            </a: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always positive.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3198" y="261619"/>
            <a:ext cx="60661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dirty="0"/>
              <a:t>Define</a:t>
            </a:r>
            <a:r>
              <a:rPr sz="3200" spc="-20" dirty="0"/>
              <a:t> </a:t>
            </a:r>
            <a:r>
              <a:rPr sz="3200" dirty="0"/>
              <a:t>g(a,b)</a:t>
            </a:r>
            <a:r>
              <a:rPr sz="3200" spc="5" dirty="0"/>
              <a:t> </a:t>
            </a:r>
            <a:r>
              <a:rPr sz="3200" spc="-5" dirty="0"/>
              <a:t>= </a:t>
            </a:r>
            <a:r>
              <a:rPr sz="3200" dirty="0"/>
              <a:t>(a-b, a+b)</a:t>
            </a:r>
            <a:r>
              <a:rPr sz="3200" spc="-5" dirty="0"/>
              <a:t> </a:t>
            </a:r>
            <a:r>
              <a:rPr sz="3200" dirty="0"/>
              <a:t>for real</a:t>
            </a:r>
            <a:r>
              <a:rPr sz="3200" spc="-5" dirty="0"/>
              <a:t> </a:t>
            </a:r>
            <a:r>
              <a:rPr sz="3200" dirty="0"/>
              <a:t>numbers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764540" y="1016678"/>
            <a:ext cx="7462520" cy="468249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2400" b="1" spc="-10" dirty="0">
                <a:latin typeface="Times New Roman"/>
                <a:cs typeface="Times New Roman"/>
              </a:rPr>
              <a:t>Prove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that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g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is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onto</a:t>
            </a:r>
            <a:r>
              <a:rPr sz="1600" b="1" spc="-5" dirty="0">
                <a:latin typeface="Times New Roman"/>
                <a:cs typeface="Times New Roman"/>
              </a:rPr>
              <a:t>.</a:t>
            </a:r>
            <a:endParaRPr sz="1600">
              <a:latin typeface="Times New Roman"/>
              <a:cs typeface="Times New Roman"/>
            </a:endParaRPr>
          </a:p>
          <a:p>
            <a:pPr marL="355600" marR="274320" indent="-343535">
              <a:lnSpc>
                <a:spcPts val="3020"/>
              </a:lnSpc>
              <a:spcBef>
                <a:spcPts val="715"/>
              </a:spcBef>
              <a:tabLst>
                <a:tab pos="1074420" algn="l"/>
              </a:tabLst>
            </a:pP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Proof: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</a:t>
            </a:r>
            <a:r>
              <a:rPr sz="2800" dirty="0">
                <a:latin typeface="Times New Roman"/>
                <a:cs typeface="Times New Roman"/>
              </a:rPr>
              <a:t>(c,d)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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(a,b) such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g(a,b)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(c,d).</a:t>
            </a:r>
            <a:endParaRPr sz="2800">
              <a:latin typeface="Times New Roman"/>
              <a:cs typeface="Times New Roman"/>
            </a:endParaRPr>
          </a:p>
          <a:p>
            <a:pPr marL="355600" marR="231775" indent="-343535">
              <a:lnSpc>
                <a:spcPts val="2590"/>
              </a:lnSpc>
              <a:spcBef>
                <a:spcPts val="580"/>
              </a:spcBef>
            </a:pP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What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we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must</a:t>
            </a:r>
            <a:r>
              <a:rPr sz="2400" b="1" spc="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do</a:t>
            </a:r>
            <a:r>
              <a:rPr sz="24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is show</a:t>
            </a:r>
            <a:r>
              <a:rPr sz="2400" b="1" spc="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how</a:t>
            </a:r>
            <a:r>
              <a:rPr sz="2400" b="1" spc="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to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generate</a:t>
            </a:r>
            <a:r>
              <a:rPr sz="2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real-valued</a:t>
            </a:r>
            <a:r>
              <a:rPr sz="2400" b="1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a </a:t>
            </a:r>
            <a:r>
              <a:rPr sz="2400" b="1" spc="-5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and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b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for</a:t>
            </a:r>
            <a:r>
              <a:rPr sz="2400" b="1" spc="-5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any</a:t>
            </a:r>
            <a:r>
              <a:rPr sz="24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values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 of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C00000"/>
                </a:solidFill>
                <a:latin typeface="Times New Roman"/>
                <a:cs typeface="Times New Roman"/>
              </a:rPr>
              <a:t>c</a:t>
            </a:r>
            <a:r>
              <a:rPr sz="24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and</a:t>
            </a:r>
            <a:r>
              <a:rPr sz="2400" b="1" spc="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d.</a:t>
            </a:r>
            <a:endParaRPr sz="2400">
              <a:latin typeface="Times New Roman"/>
              <a:cs typeface="Times New Roman"/>
            </a:endParaRPr>
          </a:p>
          <a:p>
            <a:pPr marL="12700" marR="24765" indent="-635">
              <a:lnSpc>
                <a:spcPts val="3170"/>
              </a:lnSpc>
              <a:spcBef>
                <a:spcPts val="120"/>
              </a:spcBef>
            </a:pPr>
            <a:r>
              <a:rPr sz="2400" spc="-5" dirty="0">
                <a:latin typeface="Times New Roman"/>
                <a:cs typeface="Times New Roman"/>
              </a:rPr>
              <a:t>Starting from the definition if </a:t>
            </a:r>
            <a:r>
              <a:rPr sz="2400" dirty="0">
                <a:latin typeface="Times New Roman"/>
                <a:cs typeface="Times New Roman"/>
              </a:rPr>
              <a:t>(c,d) = g(a,b) </a:t>
            </a:r>
            <a:r>
              <a:rPr sz="2400" b="1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(a-b, a+b) then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a-b,</a:t>
            </a:r>
            <a:r>
              <a:rPr sz="2400" dirty="0">
                <a:latin typeface="Times New Roman"/>
                <a:cs typeface="Times New Roman"/>
              </a:rPr>
              <a:t> d =</a:t>
            </a:r>
            <a:r>
              <a:rPr sz="2400" spc="-5" dirty="0">
                <a:latin typeface="Times New Roman"/>
                <a:cs typeface="Times New Roman"/>
              </a:rPr>
              <a:t> a+b;</a:t>
            </a:r>
            <a:endParaRPr sz="2400">
              <a:latin typeface="Times New Roman"/>
              <a:cs typeface="Times New Roman"/>
            </a:endParaRPr>
          </a:p>
          <a:p>
            <a:pPr marL="13335">
              <a:lnSpc>
                <a:spcPct val="100000"/>
              </a:lnSpc>
              <a:spcBef>
                <a:spcPts val="130"/>
              </a:spcBef>
            </a:pPr>
            <a:r>
              <a:rPr sz="2400" dirty="0">
                <a:latin typeface="Times New Roman"/>
                <a:cs typeface="Times New Roman"/>
              </a:rPr>
              <a:t>c+d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(a-b)+(a+b)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2a;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c-d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(a-b)-(a+b)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-2b</a:t>
            </a:r>
            <a:endParaRPr sz="2400">
              <a:latin typeface="Times New Roman"/>
              <a:cs typeface="Times New Roman"/>
            </a:endParaRPr>
          </a:p>
          <a:p>
            <a:pPr marL="14604">
              <a:lnSpc>
                <a:spcPct val="100000"/>
              </a:lnSpc>
              <a:spcBef>
                <a:spcPts val="290"/>
              </a:spcBef>
            </a:pPr>
            <a:r>
              <a:rPr sz="2400" spc="-5" dirty="0">
                <a:latin typeface="Times New Roman"/>
                <a:cs typeface="Times New Roman"/>
              </a:rPr>
              <a:t>Solving for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Times New Roman"/>
                <a:cs typeface="Times New Roman"/>
              </a:rPr>
              <a:t> we </a:t>
            </a:r>
            <a:r>
              <a:rPr sz="2400" dirty="0">
                <a:latin typeface="Times New Roman"/>
                <a:cs typeface="Times New Roman"/>
              </a:rPr>
              <a:t>get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(c+d)/2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(d-c)/2</a:t>
            </a:r>
            <a:endParaRPr sz="2400">
              <a:latin typeface="Times New Roman"/>
              <a:cs typeface="Times New Roman"/>
            </a:endParaRPr>
          </a:p>
          <a:p>
            <a:pPr marL="357505" marR="5080" indent="-342900">
              <a:lnSpc>
                <a:spcPts val="2590"/>
              </a:lnSpc>
              <a:spcBef>
                <a:spcPts val="615"/>
              </a:spcBef>
              <a:tabLst>
                <a:tab pos="3757929" algn="l"/>
              </a:tabLst>
            </a:pPr>
            <a:r>
              <a:rPr sz="2400" spc="-5" dirty="0">
                <a:latin typeface="Times New Roman"/>
                <a:cs typeface="Times New Roman"/>
              </a:rPr>
              <a:t>Both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these values are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defined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real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numbers</a:t>
            </a:r>
            <a:r>
              <a:rPr sz="2400" dirty="0">
                <a:latin typeface="Times New Roman"/>
                <a:cs typeface="Times New Roman"/>
              </a:rPr>
              <a:t> so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we have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ordered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pair	</a:t>
            </a:r>
            <a:r>
              <a:rPr sz="2400" dirty="0">
                <a:latin typeface="Times New Roman"/>
                <a:cs typeface="Times New Roman"/>
              </a:rPr>
              <a:t>(a,b) </a:t>
            </a:r>
            <a:r>
              <a:rPr sz="2400" spc="-5" dirty="0">
                <a:latin typeface="Times New Roman"/>
                <a:cs typeface="Times New Roman"/>
              </a:rPr>
              <a:t>exists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5" dirty="0">
                <a:latin typeface="Times New Roman"/>
                <a:cs typeface="Times New Roman"/>
              </a:rPr>
              <a:t>that </a:t>
            </a:r>
            <a:r>
              <a:rPr sz="2400" dirty="0">
                <a:latin typeface="Times New Roman"/>
                <a:cs typeface="Times New Roman"/>
              </a:rPr>
              <a:t>g(a,b) =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(c,d)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 </a:t>
            </a:r>
            <a:r>
              <a:rPr sz="2400" dirty="0">
                <a:latin typeface="Times New Roman"/>
                <a:cs typeface="Times New Roman"/>
              </a:rPr>
              <a:t>any </a:t>
            </a:r>
            <a:r>
              <a:rPr sz="2400" spc="-5" dirty="0">
                <a:latin typeface="Times New Roman"/>
                <a:cs typeface="Times New Roman"/>
              </a:rPr>
              <a:t>real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values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c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4396" y="454406"/>
            <a:ext cx="533590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One-to-one</a:t>
            </a:r>
            <a:r>
              <a:rPr sz="4400" spc="-15" dirty="0"/>
              <a:t> </a:t>
            </a:r>
            <a:r>
              <a:rPr sz="4400" spc="-5" dirty="0"/>
              <a:t>Correspondence</a:t>
            </a:r>
            <a:endParaRPr sz="4400"/>
          </a:p>
        </p:txBody>
      </p:sp>
      <p:grpSp>
        <p:nvGrpSpPr>
          <p:cNvPr id="3" name="object 3"/>
          <p:cNvGrpSpPr/>
          <p:nvPr/>
        </p:nvGrpSpPr>
        <p:grpSpPr>
          <a:xfrm>
            <a:off x="1733550" y="3333750"/>
            <a:ext cx="3390900" cy="3314700"/>
            <a:chOff x="1733550" y="3333750"/>
            <a:chExt cx="3390900" cy="3314700"/>
          </a:xfrm>
        </p:grpSpPr>
        <p:sp>
          <p:nvSpPr>
            <p:cNvPr id="4" name="object 4"/>
            <p:cNvSpPr/>
            <p:nvPr/>
          </p:nvSpPr>
          <p:spPr>
            <a:xfrm>
              <a:off x="1752600" y="33528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581400" y="51054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557272" y="3547586"/>
              <a:ext cx="1985010" cy="1858010"/>
            </a:xfrm>
            <a:custGeom>
              <a:avLst/>
              <a:gdLst/>
              <a:ahLst/>
              <a:cxnLst/>
              <a:rect l="l" t="t" r="r" b="b"/>
              <a:pathLst>
                <a:path w="1985010" h="1858010">
                  <a:moveTo>
                    <a:pt x="0" y="180109"/>
                  </a:moveTo>
                  <a:lnTo>
                    <a:pt x="51298" y="161589"/>
                  </a:lnTo>
                  <a:lnTo>
                    <a:pt x="100738" y="144155"/>
                  </a:lnTo>
                  <a:lnTo>
                    <a:pt x="148844" y="127845"/>
                  </a:lnTo>
                  <a:lnTo>
                    <a:pt x="196140" y="112697"/>
                  </a:lnTo>
                  <a:lnTo>
                    <a:pt x="243149" y="98750"/>
                  </a:lnTo>
                  <a:lnTo>
                    <a:pt x="290396" y="86040"/>
                  </a:lnTo>
                  <a:lnTo>
                    <a:pt x="338406" y="74607"/>
                  </a:lnTo>
                  <a:lnTo>
                    <a:pt x="387703" y="64488"/>
                  </a:lnTo>
                  <a:lnTo>
                    <a:pt x="438810" y="55722"/>
                  </a:lnTo>
                  <a:lnTo>
                    <a:pt x="492252" y="48346"/>
                  </a:lnTo>
                  <a:lnTo>
                    <a:pt x="535505" y="36202"/>
                  </a:lnTo>
                  <a:lnTo>
                    <a:pt x="582650" y="26081"/>
                  </a:lnTo>
                  <a:lnTo>
                    <a:pt x="633190" y="17844"/>
                  </a:lnTo>
                  <a:lnTo>
                    <a:pt x="686627" y="11351"/>
                  </a:lnTo>
                  <a:lnTo>
                    <a:pt x="742464" y="6460"/>
                  </a:lnTo>
                  <a:lnTo>
                    <a:pt x="800203" y="3031"/>
                  </a:lnTo>
                  <a:lnTo>
                    <a:pt x="859347" y="925"/>
                  </a:lnTo>
                  <a:lnTo>
                    <a:pt x="919398" y="0"/>
                  </a:lnTo>
                  <a:lnTo>
                    <a:pt x="979859" y="115"/>
                  </a:lnTo>
                  <a:lnTo>
                    <a:pt x="1040233" y="1132"/>
                  </a:lnTo>
                  <a:lnTo>
                    <a:pt x="1100021" y="2909"/>
                  </a:lnTo>
                  <a:lnTo>
                    <a:pt x="1158727" y="5306"/>
                  </a:lnTo>
                  <a:lnTo>
                    <a:pt x="1215852" y="8182"/>
                  </a:lnTo>
                  <a:lnTo>
                    <a:pt x="1270900" y="11397"/>
                  </a:lnTo>
                  <a:lnTo>
                    <a:pt x="1323373" y="14811"/>
                  </a:lnTo>
                  <a:lnTo>
                    <a:pt x="1372774" y="18283"/>
                  </a:lnTo>
                  <a:lnTo>
                    <a:pt x="1418604" y="21672"/>
                  </a:lnTo>
                  <a:lnTo>
                    <a:pt x="1460367" y="24839"/>
                  </a:lnTo>
                  <a:lnTo>
                    <a:pt x="1497565" y="27643"/>
                  </a:lnTo>
                  <a:lnTo>
                    <a:pt x="1529700" y="29943"/>
                  </a:lnTo>
                  <a:lnTo>
                    <a:pt x="1556275" y="31599"/>
                  </a:lnTo>
                  <a:lnTo>
                    <a:pt x="1576793" y="32471"/>
                  </a:lnTo>
                  <a:lnTo>
                    <a:pt x="1617870" y="59346"/>
                  </a:lnTo>
                  <a:lnTo>
                    <a:pt x="1667574" y="90512"/>
                  </a:lnTo>
                  <a:lnTo>
                    <a:pt x="1688674" y="136719"/>
                  </a:lnTo>
                  <a:lnTo>
                    <a:pt x="1750594" y="211148"/>
                  </a:lnTo>
                  <a:lnTo>
                    <a:pt x="1785137" y="248142"/>
                  </a:lnTo>
                  <a:lnTo>
                    <a:pt x="1815029" y="282316"/>
                  </a:lnTo>
                  <a:lnTo>
                    <a:pt x="1843092" y="322355"/>
                  </a:lnTo>
                  <a:lnTo>
                    <a:pt x="1872145" y="376946"/>
                  </a:lnTo>
                  <a:lnTo>
                    <a:pt x="1876164" y="427903"/>
                  </a:lnTo>
                  <a:lnTo>
                    <a:pt x="1879727" y="478851"/>
                  </a:lnTo>
                  <a:lnTo>
                    <a:pt x="1882946" y="529779"/>
                  </a:lnTo>
                  <a:lnTo>
                    <a:pt x="1885937" y="580679"/>
                  </a:lnTo>
                  <a:lnTo>
                    <a:pt x="1888813" y="631540"/>
                  </a:lnTo>
                  <a:lnTo>
                    <a:pt x="1891690" y="682353"/>
                  </a:lnTo>
                  <a:lnTo>
                    <a:pt x="1894681" y="733109"/>
                  </a:lnTo>
                  <a:lnTo>
                    <a:pt x="1897900" y="783797"/>
                  </a:lnTo>
                  <a:lnTo>
                    <a:pt x="1901463" y="834408"/>
                  </a:lnTo>
                  <a:lnTo>
                    <a:pt x="1905482" y="884934"/>
                  </a:lnTo>
                  <a:lnTo>
                    <a:pt x="1914042" y="963614"/>
                  </a:lnTo>
                  <a:lnTo>
                    <a:pt x="1925134" y="1050034"/>
                  </a:lnTo>
                  <a:lnTo>
                    <a:pt x="1934738" y="1119784"/>
                  </a:lnTo>
                  <a:lnTo>
                    <a:pt x="1938832" y="1148459"/>
                  </a:lnTo>
                  <a:lnTo>
                    <a:pt x="1941111" y="1197666"/>
                  </a:lnTo>
                  <a:lnTo>
                    <a:pt x="1943301" y="1246875"/>
                  </a:lnTo>
                  <a:lnTo>
                    <a:pt x="1945579" y="1296085"/>
                  </a:lnTo>
                  <a:lnTo>
                    <a:pt x="1948122" y="1345296"/>
                  </a:lnTo>
                  <a:lnTo>
                    <a:pt x="1951106" y="1394508"/>
                  </a:lnTo>
                  <a:lnTo>
                    <a:pt x="1954707" y="1443721"/>
                  </a:lnTo>
                  <a:lnTo>
                    <a:pt x="1962651" y="1500871"/>
                  </a:lnTo>
                  <a:lnTo>
                    <a:pt x="1967220" y="1529446"/>
                  </a:lnTo>
                  <a:lnTo>
                    <a:pt x="1973065" y="1602106"/>
                  </a:lnTo>
                  <a:lnTo>
                    <a:pt x="1975564" y="1651917"/>
                  </a:lnTo>
                  <a:lnTo>
                    <a:pt x="1978020" y="1704922"/>
                  </a:lnTo>
                  <a:lnTo>
                    <a:pt x="1980363" y="1758591"/>
                  </a:lnTo>
                  <a:lnTo>
                    <a:pt x="1982522" y="1810396"/>
                  </a:lnTo>
                  <a:lnTo>
                    <a:pt x="1984425" y="185780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483883" y="5384487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343"/>
                  </a:lnTo>
                  <a:lnTo>
                    <a:pt x="61442" y="11639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229150" y="4203509"/>
              <a:ext cx="1680845" cy="1633220"/>
            </a:xfrm>
            <a:custGeom>
              <a:avLst/>
              <a:gdLst/>
              <a:ahLst/>
              <a:cxnLst/>
              <a:rect l="l" t="t" r="r" b="b"/>
              <a:pathLst>
                <a:path w="1680845" h="1633220">
                  <a:moveTo>
                    <a:pt x="0" y="0"/>
                  </a:moveTo>
                  <a:lnTo>
                    <a:pt x="8654" y="24395"/>
                  </a:lnTo>
                  <a:lnTo>
                    <a:pt x="14122" y="39712"/>
                  </a:lnTo>
                  <a:lnTo>
                    <a:pt x="16898" y="47550"/>
                  </a:lnTo>
                  <a:lnTo>
                    <a:pt x="17478" y="49510"/>
                  </a:lnTo>
                  <a:lnTo>
                    <a:pt x="16356" y="47190"/>
                  </a:lnTo>
                  <a:lnTo>
                    <a:pt x="14027" y="42192"/>
                  </a:lnTo>
                  <a:lnTo>
                    <a:pt x="10988" y="36115"/>
                  </a:lnTo>
                  <a:lnTo>
                    <a:pt x="7732" y="30559"/>
                  </a:lnTo>
                  <a:lnTo>
                    <a:pt x="4756" y="27123"/>
                  </a:lnTo>
                  <a:lnTo>
                    <a:pt x="2553" y="27409"/>
                  </a:lnTo>
                  <a:lnTo>
                    <a:pt x="1620" y="33015"/>
                  </a:lnTo>
                  <a:lnTo>
                    <a:pt x="2452" y="45541"/>
                  </a:lnTo>
                  <a:lnTo>
                    <a:pt x="11388" y="97755"/>
                  </a:lnTo>
                  <a:lnTo>
                    <a:pt x="20484" y="140642"/>
                  </a:lnTo>
                  <a:lnTo>
                    <a:pt x="33324" y="196850"/>
                  </a:lnTo>
                  <a:lnTo>
                    <a:pt x="45132" y="244316"/>
                  </a:lnTo>
                  <a:lnTo>
                    <a:pt x="58076" y="291533"/>
                  </a:lnTo>
                  <a:lnTo>
                    <a:pt x="71764" y="338607"/>
                  </a:lnTo>
                  <a:lnTo>
                    <a:pt x="85806" y="385642"/>
                  </a:lnTo>
                  <a:lnTo>
                    <a:pt x="99808" y="432742"/>
                  </a:lnTo>
                  <a:lnTo>
                    <a:pt x="113379" y="480012"/>
                  </a:lnTo>
                  <a:lnTo>
                    <a:pt x="126127" y="527557"/>
                  </a:lnTo>
                  <a:lnTo>
                    <a:pt x="137660" y="575480"/>
                  </a:lnTo>
                  <a:lnTo>
                    <a:pt x="147586" y="623887"/>
                  </a:lnTo>
                  <a:lnTo>
                    <a:pt x="154358" y="671402"/>
                  </a:lnTo>
                  <a:lnTo>
                    <a:pt x="159456" y="717197"/>
                  </a:lnTo>
                  <a:lnTo>
                    <a:pt x="166231" y="761404"/>
                  </a:lnTo>
                  <a:lnTo>
                    <a:pt x="178032" y="804156"/>
                  </a:lnTo>
                  <a:lnTo>
                    <a:pt x="198209" y="845586"/>
                  </a:lnTo>
                  <a:lnTo>
                    <a:pt x="230111" y="885825"/>
                  </a:lnTo>
                  <a:lnTo>
                    <a:pt x="276328" y="906660"/>
                  </a:lnTo>
                  <a:lnTo>
                    <a:pt x="303082" y="911497"/>
                  </a:lnTo>
                  <a:lnTo>
                    <a:pt x="328498" y="919162"/>
                  </a:lnTo>
                  <a:lnTo>
                    <a:pt x="374366" y="938999"/>
                  </a:lnTo>
                  <a:lnTo>
                    <a:pt x="420462" y="958608"/>
                  </a:lnTo>
                  <a:lnTo>
                    <a:pt x="466632" y="978141"/>
                  </a:lnTo>
                  <a:lnTo>
                    <a:pt x="512728" y="997750"/>
                  </a:lnTo>
                  <a:lnTo>
                    <a:pt x="558596" y="1017587"/>
                  </a:lnTo>
                  <a:lnTo>
                    <a:pt x="625649" y="1047750"/>
                  </a:lnTo>
                  <a:lnTo>
                    <a:pt x="690321" y="1082675"/>
                  </a:lnTo>
                  <a:lnTo>
                    <a:pt x="723145" y="1106983"/>
                  </a:lnTo>
                  <a:lnTo>
                    <a:pt x="754187" y="1134268"/>
                  </a:lnTo>
                  <a:lnTo>
                    <a:pt x="785827" y="1160363"/>
                  </a:lnTo>
                  <a:lnTo>
                    <a:pt x="820445" y="1181100"/>
                  </a:lnTo>
                  <a:lnTo>
                    <a:pt x="867551" y="1198606"/>
                  </a:lnTo>
                  <a:lnTo>
                    <a:pt x="916422" y="1211086"/>
                  </a:lnTo>
                  <a:lnTo>
                    <a:pt x="966439" y="1220390"/>
                  </a:lnTo>
                  <a:lnTo>
                    <a:pt x="1016987" y="1228372"/>
                  </a:lnTo>
                  <a:lnTo>
                    <a:pt x="1067448" y="1236882"/>
                  </a:lnTo>
                  <a:lnTo>
                    <a:pt x="1117206" y="1247775"/>
                  </a:lnTo>
                  <a:lnTo>
                    <a:pt x="1131706" y="1294073"/>
                  </a:lnTo>
                  <a:lnTo>
                    <a:pt x="1139769" y="1322655"/>
                  </a:lnTo>
                  <a:lnTo>
                    <a:pt x="1143769" y="1337909"/>
                  </a:lnTo>
                  <a:lnTo>
                    <a:pt x="1146085" y="1344227"/>
                  </a:lnTo>
                  <a:lnTo>
                    <a:pt x="1149093" y="1345997"/>
                  </a:lnTo>
                  <a:lnTo>
                    <a:pt x="1155171" y="1347611"/>
                  </a:lnTo>
                  <a:lnTo>
                    <a:pt x="1166696" y="1353458"/>
                  </a:lnTo>
                  <a:lnTo>
                    <a:pt x="1186044" y="1367928"/>
                  </a:lnTo>
                  <a:lnTo>
                    <a:pt x="1215593" y="1395412"/>
                  </a:lnTo>
                  <a:lnTo>
                    <a:pt x="1224125" y="1408236"/>
                  </a:lnTo>
                  <a:lnTo>
                    <a:pt x="1230275" y="1422995"/>
                  </a:lnTo>
                  <a:lnTo>
                    <a:pt x="1237019" y="1436265"/>
                  </a:lnTo>
                  <a:lnTo>
                    <a:pt x="1323977" y="1468859"/>
                  </a:lnTo>
                  <a:lnTo>
                    <a:pt x="1410590" y="1489670"/>
                  </a:lnTo>
                  <a:lnTo>
                    <a:pt x="1481432" y="1504230"/>
                  </a:lnTo>
                  <a:lnTo>
                    <a:pt x="1510766" y="1509712"/>
                  </a:lnTo>
                  <a:lnTo>
                    <a:pt x="1539108" y="1526356"/>
                  </a:lnTo>
                  <a:lnTo>
                    <a:pt x="1597579" y="1557263"/>
                  </a:lnTo>
                  <a:lnTo>
                    <a:pt x="1640628" y="1587615"/>
                  </a:lnTo>
                  <a:lnTo>
                    <a:pt x="1667991" y="1616883"/>
                  </a:lnTo>
                  <a:lnTo>
                    <a:pt x="1680476" y="163269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853431" y="5785407"/>
              <a:ext cx="116839" cy="125095"/>
            </a:xfrm>
            <a:custGeom>
              <a:avLst/>
              <a:gdLst/>
              <a:ahLst/>
              <a:cxnLst/>
              <a:rect l="l" t="t" r="r" b="b"/>
              <a:pathLst>
                <a:path w="116839" h="125095">
                  <a:moveTo>
                    <a:pt x="88493" y="0"/>
                  </a:moveTo>
                  <a:lnTo>
                    <a:pt x="0" y="72339"/>
                  </a:lnTo>
                  <a:lnTo>
                    <a:pt x="116586" y="124663"/>
                  </a:lnTo>
                  <a:lnTo>
                    <a:pt x="884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863340" y="5813552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2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96740" y="5432552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69740" y="6194552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96740" y="5965952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69439" y="3984752"/>
            <a:ext cx="1042035" cy="772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735965" algn="l"/>
              </a:tabLst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2	</a:t>
            </a:r>
            <a:r>
              <a:rPr sz="2400" b="1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b="1" baseline="-20833" dirty="0">
                <a:solidFill>
                  <a:srgbClr val="C0504D"/>
                </a:solidFill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584200">
              <a:lnSpc>
                <a:spcPct val="100000"/>
              </a:lnSpc>
              <a:spcBef>
                <a:spcPts val="12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8140" y="1240028"/>
            <a:ext cx="4589145" cy="2602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0" marR="30480" indent="-343535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The function </a:t>
            </a:r>
            <a:r>
              <a:rPr sz="2800" dirty="0">
                <a:latin typeface="Times New Roman"/>
                <a:cs typeface="Times New Roman"/>
              </a:rPr>
              <a:t>f is a </a:t>
            </a:r>
            <a:r>
              <a:rPr sz="2800" b="1" dirty="0">
                <a:latin typeface="Times New Roman"/>
                <a:cs typeface="Times New Roman"/>
              </a:rPr>
              <a:t>one-to-one 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correspondence </a:t>
            </a:r>
            <a:r>
              <a:rPr sz="2800" b="1" dirty="0">
                <a:latin typeface="Times New Roman"/>
                <a:cs typeface="Times New Roman"/>
              </a:rPr>
              <a:t>or a 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bijection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one-to-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onto.</a:t>
            </a:r>
            <a:endParaRPr sz="2800">
              <a:latin typeface="Times New Roman"/>
              <a:cs typeface="Times New Roman"/>
            </a:endParaRPr>
          </a:p>
          <a:p>
            <a:pPr marL="3009900">
              <a:lnSpc>
                <a:spcPts val="2640"/>
              </a:lnSpc>
              <a:spcBef>
                <a:spcPts val="157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  <a:p>
            <a:pPr marL="1943100">
              <a:lnSpc>
                <a:spcPts val="2640"/>
              </a:lnSpc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98139" y="48991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60140" y="38323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876550" y="4253877"/>
            <a:ext cx="1720214" cy="1821814"/>
            <a:chOff x="2876550" y="4253877"/>
            <a:chExt cx="1720214" cy="1821814"/>
          </a:xfrm>
        </p:grpSpPr>
        <p:sp>
          <p:nvSpPr>
            <p:cNvPr id="19" name="object 19"/>
            <p:cNvSpPr/>
            <p:nvPr/>
          </p:nvSpPr>
          <p:spPr>
            <a:xfrm>
              <a:off x="2895600" y="4272927"/>
              <a:ext cx="1640839" cy="1710689"/>
            </a:xfrm>
            <a:custGeom>
              <a:avLst/>
              <a:gdLst/>
              <a:ahLst/>
              <a:cxnLst/>
              <a:rect l="l" t="t" r="r" b="b"/>
              <a:pathLst>
                <a:path w="1640839" h="1710689">
                  <a:moveTo>
                    <a:pt x="0" y="0"/>
                  </a:moveTo>
                  <a:lnTo>
                    <a:pt x="53698" y="1523"/>
                  </a:lnTo>
                  <a:lnTo>
                    <a:pt x="106709" y="2735"/>
                  </a:lnTo>
                  <a:lnTo>
                    <a:pt x="159085" y="3756"/>
                  </a:lnTo>
                  <a:lnTo>
                    <a:pt x="210875" y="4704"/>
                  </a:lnTo>
                  <a:lnTo>
                    <a:pt x="262131" y="5698"/>
                  </a:lnTo>
                  <a:lnTo>
                    <a:pt x="312903" y="6856"/>
                  </a:lnTo>
                  <a:lnTo>
                    <a:pt x="363242" y="8298"/>
                  </a:lnTo>
                  <a:lnTo>
                    <a:pt x="413198" y="10142"/>
                  </a:lnTo>
                  <a:lnTo>
                    <a:pt x="462823" y="12508"/>
                  </a:lnTo>
                  <a:lnTo>
                    <a:pt x="512167" y="15514"/>
                  </a:lnTo>
                  <a:lnTo>
                    <a:pt x="561280" y="19279"/>
                  </a:lnTo>
                  <a:lnTo>
                    <a:pt x="610213" y="23922"/>
                  </a:lnTo>
                  <a:lnTo>
                    <a:pt x="659018" y="29562"/>
                  </a:lnTo>
                  <a:lnTo>
                    <a:pt x="707744" y="36317"/>
                  </a:lnTo>
                  <a:lnTo>
                    <a:pt x="756442" y="44307"/>
                  </a:lnTo>
                  <a:lnTo>
                    <a:pt x="805164" y="53650"/>
                  </a:lnTo>
                  <a:lnTo>
                    <a:pt x="853959" y="64465"/>
                  </a:lnTo>
                  <a:lnTo>
                    <a:pt x="902878" y="76872"/>
                  </a:lnTo>
                  <a:lnTo>
                    <a:pt x="951973" y="90988"/>
                  </a:lnTo>
                  <a:lnTo>
                    <a:pt x="1001293" y="106933"/>
                  </a:lnTo>
                  <a:lnTo>
                    <a:pt x="1012078" y="122950"/>
                  </a:lnTo>
                  <a:lnTo>
                    <a:pt x="1023054" y="139150"/>
                  </a:lnTo>
                  <a:lnTo>
                    <a:pt x="1034411" y="154993"/>
                  </a:lnTo>
                  <a:lnTo>
                    <a:pt x="1046340" y="169938"/>
                  </a:lnTo>
                  <a:lnTo>
                    <a:pt x="1062949" y="185959"/>
                  </a:lnTo>
                  <a:lnTo>
                    <a:pt x="1080900" y="200728"/>
                  </a:lnTo>
                  <a:lnTo>
                    <a:pt x="1098464" y="215856"/>
                  </a:lnTo>
                  <a:lnTo>
                    <a:pt x="1137419" y="276102"/>
                  </a:lnTo>
                  <a:lnTo>
                    <a:pt x="1152445" y="325454"/>
                  </a:lnTo>
                  <a:lnTo>
                    <a:pt x="1161781" y="378307"/>
                  </a:lnTo>
                  <a:lnTo>
                    <a:pt x="1168217" y="431956"/>
                  </a:lnTo>
                  <a:lnTo>
                    <a:pt x="1174540" y="483696"/>
                  </a:lnTo>
                  <a:lnTo>
                    <a:pt x="1183538" y="530821"/>
                  </a:lnTo>
                  <a:lnTo>
                    <a:pt x="1198088" y="579066"/>
                  </a:lnTo>
                  <a:lnTo>
                    <a:pt x="1215469" y="626414"/>
                  </a:lnTo>
                  <a:lnTo>
                    <a:pt x="1235443" y="672868"/>
                  </a:lnTo>
                  <a:lnTo>
                    <a:pt x="1257768" y="718426"/>
                  </a:lnTo>
                  <a:lnTo>
                    <a:pt x="1282204" y="763089"/>
                  </a:lnTo>
                  <a:lnTo>
                    <a:pt x="1308512" y="806856"/>
                  </a:lnTo>
                  <a:lnTo>
                    <a:pt x="1336452" y="849728"/>
                  </a:lnTo>
                  <a:lnTo>
                    <a:pt x="1365783" y="891705"/>
                  </a:lnTo>
                  <a:lnTo>
                    <a:pt x="1384012" y="940487"/>
                  </a:lnTo>
                  <a:lnTo>
                    <a:pt x="1403316" y="988767"/>
                  </a:lnTo>
                  <a:lnTo>
                    <a:pt x="1423266" y="1036745"/>
                  </a:lnTo>
                  <a:lnTo>
                    <a:pt x="1443431" y="1084624"/>
                  </a:lnTo>
                  <a:lnTo>
                    <a:pt x="1463383" y="1132602"/>
                  </a:lnTo>
                  <a:lnTo>
                    <a:pt x="1482690" y="1180882"/>
                  </a:lnTo>
                  <a:lnTo>
                    <a:pt x="1500924" y="1229664"/>
                  </a:lnTo>
                  <a:lnTo>
                    <a:pt x="1510181" y="1278781"/>
                  </a:lnTo>
                  <a:lnTo>
                    <a:pt x="1520231" y="1326969"/>
                  </a:lnTo>
                  <a:lnTo>
                    <a:pt x="1531107" y="1374433"/>
                  </a:lnTo>
                  <a:lnTo>
                    <a:pt x="1542842" y="1421378"/>
                  </a:lnTo>
                  <a:lnTo>
                    <a:pt x="1555470" y="1468008"/>
                  </a:lnTo>
                  <a:lnTo>
                    <a:pt x="1569026" y="1514528"/>
                  </a:lnTo>
                  <a:lnTo>
                    <a:pt x="1583542" y="1561142"/>
                  </a:lnTo>
                  <a:lnTo>
                    <a:pt x="1599053" y="1608054"/>
                  </a:lnTo>
                  <a:lnTo>
                    <a:pt x="1615592" y="1655470"/>
                  </a:lnTo>
                  <a:lnTo>
                    <a:pt x="1634348" y="1698190"/>
                  </a:lnTo>
                  <a:lnTo>
                    <a:pt x="1640763" y="171053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486234" y="5950100"/>
              <a:ext cx="110489" cy="125730"/>
            </a:xfrm>
            <a:custGeom>
              <a:avLst/>
              <a:gdLst/>
              <a:ahLst/>
              <a:cxnLst/>
              <a:rect l="l" t="t" r="r" b="b"/>
              <a:pathLst>
                <a:path w="110489" h="125729">
                  <a:moveTo>
                    <a:pt x="0" y="0"/>
                  </a:moveTo>
                  <a:lnTo>
                    <a:pt x="24955" y="125323"/>
                  </a:lnTo>
                  <a:lnTo>
                    <a:pt x="110248" y="30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840739" y="4975352"/>
            <a:ext cx="12776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Bijection?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238750" y="1581150"/>
            <a:ext cx="3390900" cy="3314700"/>
            <a:chOff x="5238750" y="1581150"/>
            <a:chExt cx="3390900" cy="3314700"/>
          </a:xfrm>
        </p:grpSpPr>
        <p:sp>
          <p:nvSpPr>
            <p:cNvPr id="23" name="object 23"/>
            <p:cNvSpPr/>
            <p:nvPr/>
          </p:nvSpPr>
          <p:spPr>
            <a:xfrm>
              <a:off x="5257800" y="16002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086600" y="33528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062472" y="1794986"/>
              <a:ext cx="1985010" cy="1858010"/>
            </a:xfrm>
            <a:custGeom>
              <a:avLst/>
              <a:gdLst/>
              <a:ahLst/>
              <a:cxnLst/>
              <a:rect l="l" t="t" r="r" b="b"/>
              <a:pathLst>
                <a:path w="1985009" h="1858010">
                  <a:moveTo>
                    <a:pt x="0" y="180109"/>
                  </a:moveTo>
                  <a:lnTo>
                    <a:pt x="51298" y="161589"/>
                  </a:lnTo>
                  <a:lnTo>
                    <a:pt x="100738" y="144155"/>
                  </a:lnTo>
                  <a:lnTo>
                    <a:pt x="148844" y="127845"/>
                  </a:lnTo>
                  <a:lnTo>
                    <a:pt x="196140" y="112697"/>
                  </a:lnTo>
                  <a:lnTo>
                    <a:pt x="243149" y="98750"/>
                  </a:lnTo>
                  <a:lnTo>
                    <a:pt x="290396" y="86040"/>
                  </a:lnTo>
                  <a:lnTo>
                    <a:pt x="338406" y="74607"/>
                  </a:lnTo>
                  <a:lnTo>
                    <a:pt x="387703" y="64488"/>
                  </a:lnTo>
                  <a:lnTo>
                    <a:pt x="438810" y="55722"/>
                  </a:lnTo>
                  <a:lnTo>
                    <a:pt x="492252" y="48346"/>
                  </a:lnTo>
                  <a:lnTo>
                    <a:pt x="535505" y="36202"/>
                  </a:lnTo>
                  <a:lnTo>
                    <a:pt x="582650" y="26081"/>
                  </a:lnTo>
                  <a:lnTo>
                    <a:pt x="633190" y="17844"/>
                  </a:lnTo>
                  <a:lnTo>
                    <a:pt x="686627" y="11351"/>
                  </a:lnTo>
                  <a:lnTo>
                    <a:pt x="742464" y="6460"/>
                  </a:lnTo>
                  <a:lnTo>
                    <a:pt x="800203" y="3031"/>
                  </a:lnTo>
                  <a:lnTo>
                    <a:pt x="859347" y="925"/>
                  </a:lnTo>
                  <a:lnTo>
                    <a:pt x="919398" y="0"/>
                  </a:lnTo>
                  <a:lnTo>
                    <a:pt x="979859" y="115"/>
                  </a:lnTo>
                  <a:lnTo>
                    <a:pt x="1040233" y="1132"/>
                  </a:lnTo>
                  <a:lnTo>
                    <a:pt x="1100021" y="2909"/>
                  </a:lnTo>
                  <a:lnTo>
                    <a:pt x="1158727" y="5306"/>
                  </a:lnTo>
                  <a:lnTo>
                    <a:pt x="1215852" y="8182"/>
                  </a:lnTo>
                  <a:lnTo>
                    <a:pt x="1270900" y="11397"/>
                  </a:lnTo>
                  <a:lnTo>
                    <a:pt x="1323373" y="14811"/>
                  </a:lnTo>
                  <a:lnTo>
                    <a:pt x="1372774" y="18283"/>
                  </a:lnTo>
                  <a:lnTo>
                    <a:pt x="1418604" y="21672"/>
                  </a:lnTo>
                  <a:lnTo>
                    <a:pt x="1460367" y="24839"/>
                  </a:lnTo>
                  <a:lnTo>
                    <a:pt x="1497565" y="27643"/>
                  </a:lnTo>
                  <a:lnTo>
                    <a:pt x="1529700" y="29943"/>
                  </a:lnTo>
                  <a:lnTo>
                    <a:pt x="1556275" y="31599"/>
                  </a:lnTo>
                  <a:lnTo>
                    <a:pt x="1576793" y="32471"/>
                  </a:lnTo>
                  <a:lnTo>
                    <a:pt x="1617870" y="59346"/>
                  </a:lnTo>
                  <a:lnTo>
                    <a:pt x="1667574" y="90512"/>
                  </a:lnTo>
                  <a:lnTo>
                    <a:pt x="1688674" y="136719"/>
                  </a:lnTo>
                  <a:lnTo>
                    <a:pt x="1750594" y="211148"/>
                  </a:lnTo>
                  <a:lnTo>
                    <a:pt x="1785137" y="248143"/>
                  </a:lnTo>
                  <a:lnTo>
                    <a:pt x="1815029" y="282319"/>
                  </a:lnTo>
                  <a:lnTo>
                    <a:pt x="1843092" y="322362"/>
                  </a:lnTo>
                  <a:lnTo>
                    <a:pt x="1872145" y="376959"/>
                  </a:lnTo>
                  <a:lnTo>
                    <a:pt x="1876164" y="427913"/>
                  </a:lnTo>
                  <a:lnTo>
                    <a:pt x="1879727" y="478857"/>
                  </a:lnTo>
                  <a:lnTo>
                    <a:pt x="1882946" y="529784"/>
                  </a:lnTo>
                  <a:lnTo>
                    <a:pt x="1885937" y="580682"/>
                  </a:lnTo>
                  <a:lnTo>
                    <a:pt x="1888813" y="631542"/>
                  </a:lnTo>
                  <a:lnTo>
                    <a:pt x="1891690" y="682354"/>
                  </a:lnTo>
                  <a:lnTo>
                    <a:pt x="1894681" y="733109"/>
                  </a:lnTo>
                  <a:lnTo>
                    <a:pt x="1897900" y="783797"/>
                  </a:lnTo>
                  <a:lnTo>
                    <a:pt x="1901463" y="834408"/>
                  </a:lnTo>
                  <a:lnTo>
                    <a:pt x="1905482" y="884934"/>
                  </a:lnTo>
                  <a:lnTo>
                    <a:pt x="1914047" y="963614"/>
                  </a:lnTo>
                  <a:lnTo>
                    <a:pt x="1925139" y="1050034"/>
                  </a:lnTo>
                  <a:lnTo>
                    <a:pt x="1934739" y="1119784"/>
                  </a:lnTo>
                  <a:lnTo>
                    <a:pt x="1938832" y="1148459"/>
                  </a:lnTo>
                  <a:lnTo>
                    <a:pt x="1941111" y="1197666"/>
                  </a:lnTo>
                  <a:lnTo>
                    <a:pt x="1943301" y="1246875"/>
                  </a:lnTo>
                  <a:lnTo>
                    <a:pt x="1945579" y="1296085"/>
                  </a:lnTo>
                  <a:lnTo>
                    <a:pt x="1948122" y="1345296"/>
                  </a:lnTo>
                  <a:lnTo>
                    <a:pt x="1951106" y="1394508"/>
                  </a:lnTo>
                  <a:lnTo>
                    <a:pt x="1954707" y="1443721"/>
                  </a:lnTo>
                  <a:lnTo>
                    <a:pt x="1962651" y="1500871"/>
                  </a:lnTo>
                  <a:lnTo>
                    <a:pt x="1967220" y="1529446"/>
                  </a:lnTo>
                  <a:lnTo>
                    <a:pt x="1973065" y="1602106"/>
                  </a:lnTo>
                  <a:lnTo>
                    <a:pt x="1975564" y="1651917"/>
                  </a:lnTo>
                  <a:lnTo>
                    <a:pt x="1978020" y="1704922"/>
                  </a:lnTo>
                  <a:lnTo>
                    <a:pt x="1980363" y="1758591"/>
                  </a:lnTo>
                  <a:lnTo>
                    <a:pt x="1982522" y="1810396"/>
                  </a:lnTo>
                  <a:lnTo>
                    <a:pt x="1984425" y="185780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989083" y="3631888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343"/>
                  </a:lnTo>
                  <a:lnTo>
                    <a:pt x="61442" y="11639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734350" y="2450909"/>
              <a:ext cx="1680845" cy="1633220"/>
            </a:xfrm>
            <a:custGeom>
              <a:avLst/>
              <a:gdLst/>
              <a:ahLst/>
              <a:cxnLst/>
              <a:rect l="l" t="t" r="r" b="b"/>
              <a:pathLst>
                <a:path w="1680845" h="1633220">
                  <a:moveTo>
                    <a:pt x="0" y="0"/>
                  </a:moveTo>
                  <a:lnTo>
                    <a:pt x="8654" y="24395"/>
                  </a:lnTo>
                  <a:lnTo>
                    <a:pt x="14122" y="39712"/>
                  </a:lnTo>
                  <a:lnTo>
                    <a:pt x="16898" y="47550"/>
                  </a:lnTo>
                  <a:lnTo>
                    <a:pt x="17478" y="49510"/>
                  </a:lnTo>
                  <a:lnTo>
                    <a:pt x="16356" y="47190"/>
                  </a:lnTo>
                  <a:lnTo>
                    <a:pt x="14027" y="42192"/>
                  </a:lnTo>
                  <a:lnTo>
                    <a:pt x="10988" y="36115"/>
                  </a:lnTo>
                  <a:lnTo>
                    <a:pt x="7732" y="30559"/>
                  </a:lnTo>
                  <a:lnTo>
                    <a:pt x="4756" y="27123"/>
                  </a:lnTo>
                  <a:lnTo>
                    <a:pt x="2553" y="27409"/>
                  </a:lnTo>
                  <a:lnTo>
                    <a:pt x="1620" y="33015"/>
                  </a:lnTo>
                  <a:lnTo>
                    <a:pt x="2452" y="45541"/>
                  </a:lnTo>
                  <a:lnTo>
                    <a:pt x="11388" y="97755"/>
                  </a:lnTo>
                  <a:lnTo>
                    <a:pt x="20484" y="140642"/>
                  </a:lnTo>
                  <a:lnTo>
                    <a:pt x="33324" y="196850"/>
                  </a:lnTo>
                  <a:lnTo>
                    <a:pt x="45132" y="244316"/>
                  </a:lnTo>
                  <a:lnTo>
                    <a:pt x="58076" y="291533"/>
                  </a:lnTo>
                  <a:lnTo>
                    <a:pt x="71764" y="338607"/>
                  </a:lnTo>
                  <a:lnTo>
                    <a:pt x="85806" y="385642"/>
                  </a:lnTo>
                  <a:lnTo>
                    <a:pt x="99808" y="432742"/>
                  </a:lnTo>
                  <a:lnTo>
                    <a:pt x="113379" y="480012"/>
                  </a:lnTo>
                  <a:lnTo>
                    <a:pt x="126127" y="527557"/>
                  </a:lnTo>
                  <a:lnTo>
                    <a:pt x="137660" y="575480"/>
                  </a:lnTo>
                  <a:lnTo>
                    <a:pt x="147586" y="623887"/>
                  </a:lnTo>
                  <a:lnTo>
                    <a:pt x="154358" y="671402"/>
                  </a:lnTo>
                  <a:lnTo>
                    <a:pt x="159456" y="717197"/>
                  </a:lnTo>
                  <a:lnTo>
                    <a:pt x="166231" y="761404"/>
                  </a:lnTo>
                  <a:lnTo>
                    <a:pt x="178032" y="804156"/>
                  </a:lnTo>
                  <a:lnTo>
                    <a:pt x="198209" y="845586"/>
                  </a:lnTo>
                  <a:lnTo>
                    <a:pt x="230111" y="885825"/>
                  </a:lnTo>
                  <a:lnTo>
                    <a:pt x="276328" y="906660"/>
                  </a:lnTo>
                  <a:lnTo>
                    <a:pt x="303082" y="911497"/>
                  </a:lnTo>
                  <a:lnTo>
                    <a:pt x="328498" y="919162"/>
                  </a:lnTo>
                  <a:lnTo>
                    <a:pt x="374366" y="938999"/>
                  </a:lnTo>
                  <a:lnTo>
                    <a:pt x="420462" y="958608"/>
                  </a:lnTo>
                  <a:lnTo>
                    <a:pt x="466632" y="978141"/>
                  </a:lnTo>
                  <a:lnTo>
                    <a:pt x="512728" y="997750"/>
                  </a:lnTo>
                  <a:lnTo>
                    <a:pt x="558596" y="1017587"/>
                  </a:lnTo>
                  <a:lnTo>
                    <a:pt x="625649" y="1047750"/>
                  </a:lnTo>
                  <a:lnTo>
                    <a:pt x="690321" y="1082675"/>
                  </a:lnTo>
                  <a:lnTo>
                    <a:pt x="723145" y="1106983"/>
                  </a:lnTo>
                  <a:lnTo>
                    <a:pt x="754187" y="1134268"/>
                  </a:lnTo>
                  <a:lnTo>
                    <a:pt x="785827" y="1160363"/>
                  </a:lnTo>
                  <a:lnTo>
                    <a:pt x="820445" y="1181100"/>
                  </a:lnTo>
                  <a:lnTo>
                    <a:pt x="867551" y="1198606"/>
                  </a:lnTo>
                  <a:lnTo>
                    <a:pt x="916422" y="1211086"/>
                  </a:lnTo>
                  <a:lnTo>
                    <a:pt x="966439" y="1220390"/>
                  </a:lnTo>
                  <a:lnTo>
                    <a:pt x="1016987" y="1228372"/>
                  </a:lnTo>
                  <a:lnTo>
                    <a:pt x="1067448" y="1236882"/>
                  </a:lnTo>
                  <a:lnTo>
                    <a:pt x="1117206" y="1247775"/>
                  </a:lnTo>
                  <a:lnTo>
                    <a:pt x="1131706" y="1294073"/>
                  </a:lnTo>
                  <a:lnTo>
                    <a:pt x="1139769" y="1322655"/>
                  </a:lnTo>
                  <a:lnTo>
                    <a:pt x="1143769" y="1337909"/>
                  </a:lnTo>
                  <a:lnTo>
                    <a:pt x="1146085" y="1344227"/>
                  </a:lnTo>
                  <a:lnTo>
                    <a:pt x="1149093" y="1345997"/>
                  </a:lnTo>
                  <a:lnTo>
                    <a:pt x="1155171" y="1347611"/>
                  </a:lnTo>
                  <a:lnTo>
                    <a:pt x="1166696" y="1353458"/>
                  </a:lnTo>
                  <a:lnTo>
                    <a:pt x="1186044" y="1367928"/>
                  </a:lnTo>
                  <a:lnTo>
                    <a:pt x="1215593" y="1395412"/>
                  </a:lnTo>
                  <a:lnTo>
                    <a:pt x="1224125" y="1408236"/>
                  </a:lnTo>
                  <a:lnTo>
                    <a:pt x="1230275" y="1422995"/>
                  </a:lnTo>
                  <a:lnTo>
                    <a:pt x="1237019" y="1436265"/>
                  </a:lnTo>
                  <a:lnTo>
                    <a:pt x="1323977" y="1468859"/>
                  </a:lnTo>
                  <a:lnTo>
                    <a:pt x="1410590" y="1489670"/>
                  </a:lnTo>
                  <a:lnTo>
                    <a:pt x="1481432" y="1504230"/>
                  </a:lnTo>
                  <a:lnTo>
                    <a:pt x="1510766" y="1509712"/>
                  </a:lnTo>
                  <a:lnTo>
                    <a:pt x="1539108" y="1526356"/>
                  </a:lnTo>
                  <a:lnTo>
                    <a:pt x="1597579" y="1557263"/>
                  </a:lnTo>
                  <a:lnTo>
                    <a:pt x="1640628" y="1587615"/>
                  </a:lnTo>
                  <a:lnTo>
                    <a:pt x="1667991" y="1616883"/>
                  </a:lnTo>
                  <a:lnTo>
                    <a:pt x="1680476" y="163269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358631" y="4032807"/>
              <a:ext cx="116839" cy="125095"/>
            </a:xfrm>
            <a:custGeom>
              <a:avLst/>
              <a:gdLst/>
              <a:ahLst/>
              <a:cxnLst/>
              <a:rect l="l" t="t" r="r" b="b"/>
              <a:pathLst>
                <a:path w="116840" h="125095">
                  <a:moveTo>
                    <a:pt x="88493" y="0"/>
                  </a:moveTo>
                  <a:lnTo>
                    <a:pt x="0" y="72339"/>
                  </a:lnTo>
                  <a:lnTo>
                    <a:pt x="116585" y="124663"/>
                  </a:lnTo>
                  <a:lnTo>
                    <a:pt x="884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768340" y="1698752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470140" y="3908552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639304" y="4085335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927340" y="3679952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096504" y="3856735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774940" y="4441952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374640" y="2232152"/>
            <a:ext cx="1042035" cy="772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735965" algn="l"/>
              </a:tabLst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2	</a:t>
            </a:r>
            <a:r>
              <a:rPr sz="2400" b="1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b="1" baseline="-20833" dirty="0">
                <a:solidFill>
                  <a:srgbClr val="C0504D"/>
                </a:solidFill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584200">
              <a:lnSpc>
                <a:spcPct val="100000"/>
              </a:lnSpc>
              <a:spcBef>
                <a:spcPts val="12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860540" y="13939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403340" y="31465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165340" y="20797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6307073" y="2504884"/>
            <a:ext cx="1341755" cy="1518285"/>
            <a:chOff x="6307073" y="2504884"/>
            <a:chExt cx="1341755" cy="1518285"/>
          </a:xfrm>
        </p:grpSpPr>
        <p:sp>
          <p:nvSpPr>
            <p:cNvPr id="40" name="object 40"/>
            <p:cNvSpPr/>
            <p:nvPr/>
          </p:nvSpPr>
          <p:spPr>
            <a:xfrm>
              <a:off x="6326123" y="2523934"/>
              <a:ext cx="1263650" cy="1403985"/>
            </a:xfrm>
            <a:custGeom>
              <a:avLst/>
              <a:gdLst/>
              <a:ahLst/>
              <a:cxnLst/>
              <a:rect l="l" t="t" r="r" b="b"/>
              <a:pathLst>
                <a:path w="1263650" h="1403985">
                  <a:moveTo>
                    <a:pt x="0" y="0"/>
                  </a:moveTo>
                  <a:lnTo>
                    <a:pt x="51953" y="1539"/>
                  </a:lnTo>
                  <a:lnTo>
                    <a:pt x="103091" y="2713"/>
                  </a:lnTo>
                  <a:lnTo>
                    <a:pt x="153489" y="3714"/>
                  </a:lnTo>
                  <a:lnTo>
                    <a:pt x="203224" y="4737"/>
                  </a:lnTo>
                  <a:lnTo>
                    <a:pt x="252374" y="5974"/>
                  </a:lnTo>
                  <a:lnTo>
                    <a:pt x="301014" y="7618"/>
                  </a:lnTo>
                  <a:lnTo>
                    <a:pt x="349221" y="9861"/>
                  </a:lnTo>
                  <a:lnTo>
                    <a:pt x="397073" y="12898"/>
                  </a:lnTo>
                  <a:lnTo>
                    <a:pt x="444646" y="16921"/>
                  </a:lnTo>
                  <a:lnTo>
                    <a:pt x="492016" y="22122"/>
                  </a:lnTo>
                  <a:lnTo>
                    <a:pt x="539261" y="28696"/>
                  </a:lnTo>
                  <a:lnTo>
                    <a:pt x="586457" y="36834"/>
                  </a:lnTo>
                  <a:lnTo>
                    <a:pt x="633681" y="46731"/>
                  </a:lnTo>
                  <a:lnTo>
                    <a:pt x="681009" y="58579"/>
                  </a:lnTo>
                  <a:lnTo>
                    <a:pt x="728519" y="72571"/>
                  </a:lnTo>
                  <a:lnTo>
                    <a:pt x="776287" y="88900"/>
                  </a:lnTo>
                  <a:lnTo>
                    <a:pt x="784646" y="102220"/>
                  </a:lnTo>
                  <a:lnTo>
                    <a:pt x="793154" y="115689"/>
                  </a:lnTo>
                  <a:lnTo>
                    <a:pt x="801960" y="128860"/>
                  </a:lnTo>
                  <a:lnTo>
                    <a:pt x="811212" y="141287"/>
                  </a:lnTo>
                  <a:lnTo>
                    <a:pt x="824086" y="154614"/>
                  </a:lnTo>
                  <a:lnTo>
                    <a:pt x="838001" y="166897"/>
                  </a:lnTo>
                  <a:lnTo>
                    <a:pt x="851619" y="179474"/>
                  </a:lnTo>
                  <a:lnTo>
                    <a:pt x="884605" y="237426"/>
                  </a:lnTo>
                  <a:lnTo>
                    <a:pt x="896772" y="287947"/>
                  </a:lnTo>
                  <a:lnTo>
                    <a:pt x="903833" y="341363"/>
                  </a:lnTo>
                  <a:lnTo>
                    <a:pt x="909523" y="393788"/>
                  </a:lnTo>
                  <a:lnTo>
                    <a:pt x="917575" y="441337"/>
                  </a:lnTo>
                  <a:lnTo>
                    <a:pt x="930649" y="487120"/>
                  </a:lnTo>
                  <a:lnTo>
                    <a:pt x="946557" y="531930"/>
                  </a:lnTo>
                  <a:lnTo>
                    <a:pt x="965019" y="575767"/>
                  </a:lnTo>
                  <a:lnTo>
                    <a:pt x="985758" y="618631"/>
                  </a:lnTo>
                  <a:lnTo>
                    <a:pt x="1008497" y="660522"/>
                  </a:lnTo>
                  <a:lnTo>
                    <a:pt x="1032958" y="701441"/>
                  </a:lnTo>
                  <a:lnTo>
                    <a:pt x="1058862" y="741387"/>
                  </a:lnTo>
                  <a:lnTo>
                    <a:pt x="1075443" y="788665"/>
                  </a:lnTo>
                  <a:lnTo>
                    <a:pt x="1093081" y="835412"/>
                  </a:lnTo>
                  <a:lnTo>
                    <a:pt x="1111250" y="881892"/>
                  </a:lnTo>
                  <a:lnTo>
                    <a:pt x="1129418" y="928372"/>
                  </a:lnTo>
                  <a:lnTo>
                    <a:pt x="1147056" y="975115"/>
                  </a:lnTo>
                  <a:lnTo>
                    <a:pt x="1163637" y="1022388"/>
                  </a:lnTo>
                  <a:lnTo>
                    <a:pt x="1172977" y="1074743"/>
                  </a:lnTo>
                  <a:lnTo>
                    <a:pt x="1183344" y="1125903"/>
                  </a:lnTo>
                  <a:lnTo>
                    <a:pt x="1194795" y="1176229"/>
                  </a:lnTo>
                  <a:lnTo>
                    <a:pt x="1207384" y="1226083"/>
                  </a:lnTo>
                  <a:lnTo>
                    <a:pt x="1221167" y="1275826"/>
                  </a:lnTo>
                  <a:lnTo>
                    <a:pt x="1236199" y="1325820"/>
                  </a:lnTo>
                  <a:lnTo>
                    <a:pt x="1252537" y="1376426"/>
                  </a:lnTo>
                  <a:lnTo>
                    <a:pt x="1260458" y="1397492"/>
                  </a:lnTo>
                  <a:lnTo>
                    <a:pt x="1263332" y="140395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534823" y="3902563"/>
              <a:ext cx="113664" cy="120650"/>
            </a:xfrm>
            <a:custGeom>
              <a:avLst/>
              <a:gdLst/>
              <a:ahLst/>
              <a:cxnLst/>
              <a:rect l="l" t="t" r="r" b="b"/>
              <a:pathLst>
                <a:path w="113665" h="120650">
                  <a:moveTo>
                    <a:pt x="0" y="0"/>
                  </a:moveTo>
                  <a:lnTo>
                    <a:pt x="43840" y="120040"/>
                  </a:lnTo>
                  <a:lnTo>
                    <a:pt x="113563" y="12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717540" y="3984752"/>
            <a:ext cx="12776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Bijection?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81350" y="133000"/>
            <a:ext cx="3948049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Inverse</a:t>
            </a:r>
            <a:r>
              <a:rPr sz="4000" spc="-20" dirty="0"/>
              <a:t> </a:t>
            </a:r>
            <a:r>
              <a:rPr sz="4000" spc="-5" dirty="0"/>
              <a:t>Function,</a:t>
            </a:r>
            <a:r>
              <a:rPr sz="4000" spc="-50" dirty="0"/>
              <a:t> </a:t>
            </a:r>
            <a:r>
              <a:rPr sz="4000" dirty="0"/>
              <a:t>f</a:t>
            </a:r>
            <a:r>
              <a:rPr sz="3975" baseline="25157" dirty="0"/>
              <a:t>-</a:t>
            </a:r>
            <a:r>
              <a:rPr lang="en-US" sz="3975" baseline="25157" dirty="0"/>
              <a:t>-</a:t>
            </a:r>
            <a:r>
              <a:rPr sz="3975" baseline="25157" dirty="0"/>
              <a:t>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2815" y="1773427"/>
            <a:ext cx="7606665" cy="2159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-635" algn="just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</a:t>
            </a:r>
            <a:r>
              <a:rPr sz="2800" dirty="0">
                <a:latin typeface="Times New Roman"/>
                <a:cs typeface="Times New Roman"/>
              </a:rPr>
              <a:t>t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b="1" i="1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on</a:t>
            </a:r>
            <a:r>
              <a:rPr sz="2800" b="1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2800" b="1" i="1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-to-one</a:t>
            </a:r>
            <a:r>
              <a:rPr sz="2800" b="1" i="1" u="sng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sz="2800" b="1" i="1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orr</a:t>
            </a:r>
            <a:r>
              <a:rPr sz="2800" b="1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esp</a:t>
            </a:r>
            <a:r>
              <a:rPr sz="2800" b="1" i="1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on</a:t>
            </a:r>
            <a:r>
              <a:rPr sz="2800" b="1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de</a:t>
            </a:r>
            <a:r>
              <a:rPr sz="2800" b="1" i="1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sz="2800" b="1" i="1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sz="2800" b="1" i="1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2800" b="1" i="1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dirty="0">
                <a:latin typeface="Times New Roman"/>
                <a:cs typeface="Times New Roman"/>
              </a:rPr>
              <a:t>t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  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B.</a:t>
            </a:r>
            <a:r>
              <a:rPr sz="2800" spc="6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inverse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</a:p>
          <a:p>
            <a:pPr marL="38100" marR="132715" algn="just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function that assigns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an element </a:t>
            </a:r>
            <a:r>
              <a:rPr sz="2800" dirty="0">
                <a:latin typeface="Times New Roman"/>
                <a:cs typeface="Times New Roman"/>
              </a:rPr>
              <a:t>b </a:t>
            </a:r>
            <a:r>
              <a:rPr sz="2800" spc="-5" dirty="0">
                <a:latin typeface="Times New Roman"/>
                <a:cs typeface="Times New Roman"/>
              </a:rPr>
              <a:t>belonging </a:t>
            </a:r>
            <a:r>
              <a:rPr sz="2800" dirty="0">
                <a:latin typeface="Times New Roman"/>
                <a:cs typeface="Times New Roman"/>
              </a:rPr>
              <a:t>to B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unique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element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f(a)</a:t>
            </a:r>
            <a:r>
              <a:rPr sz="2800" dirty="0">
                <a:latin typeface="Times New Roman"/>
                <a:cs typeface="Times New Roman"/>
              </a:rPr>
              <a:t> 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b.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25525" dirty="0">
                <a:latin typeface="Times New Roman"/>
                <a:cs typeface="Times New Roman"/>
              </a:rPr>
              <a:t>-1</a:t>
            </a:r>
            <a:r>
              <a:rPr sz="2800" dirty="0">
                <a:latin typeface="Times New Roman"/>
                <a:cs typeface="Times New Roman"/>
              </a:rPr>
              <a:t>(b) = </a:t>
            </a:r>
            <a:r>
              <a:rPr sz="2800" spc="-6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f(a)</a:t>
            </a:r>
            <a:r>
              <a:rPr sz="2800" dirty="0">
                <a:latin typeface="Times New Roman"/>
                <a:cs typeface="Times New Roman"/>
              </a:rPr>
              <a:t> 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90550" y="4248150"/>
            <a:ext cx="4076700" cy="1866900"/>
            <a:chOff x="590550" y="4248150"/>
            <a:chExt cx="4076700" cy="1866900"/>
          </a:xfrm>
        </p:grpSpPr>
        <p:sp>
          <p:nvSpPr>
            <p:cNvPr id="5" name="object 5"/>
            <p:cNvSpPr/>
            <p:nvPr/>
          </p:nvSpPr>
          <p:spPr>
            <a:xfrm>
              <a:off x="609600" y="4343400"/>
              <a:ext cx="1752600" cy="1752600"/>
            </a:xfrm>
            <a:custGeom>
              <a:avLst/>
              <a:gdLst/>
              <a:ahLst/>
              <a:cxnLst/>
              <a:rect l="l" t="t" r="r" b="b"/>
              <a:pathLst>
                <a:path w="1752600" h="1752600">
                  <a:moveTo>
                    <a:pt x="0" y="876300"/>
                  </a:moveTo>
                  <a:lnTo>
                    <a:pt x="1296" y="828219"/>
                  </a:lnTo>
                  <a:lnTo>
                    <a:pt x="5141" y="780816"/>
                  </a:lnTo>
                  <a:lnTo>
                    <a:pt x="11469" y="734158"/>
                  </a:lnTo>
                  <a:lnTo>
                    <a:pt x="20211" y="688311"/>
                  </a:lnTo>
                  <a:lnTo>
                    <a:pt x="31301" y="643343"/>
                  </a:lnTo>
                  <a:lnTo>
                    <a:pt x="44673" y="599319"/>
                  </a:lnTo>
                  <a:lnTo>
                    <a:pt x="60260" y="556308"/>
                  </a:lnTo>
                  <a:lnTo>
                    <a:pt x="77994" y="514375"/>
                  </a:lnTo>
                  <a:lnTo>
                    <a:pt x="97810" y="473587"/>
                  </a:lnTo>
                  <a:lnTo>
                    <a:pt x="119639" y="434012"/>
                  </a:lnTo>
                  <a:lnTo>
                    <a:pt x="143416" y="395716"/>
                  </a:lnTo>
                  <a:lnTo>
                    <a:pt x="169073" y="358766"/>
                  </a:lnTo>
                  <a:lnTo>
                    <a:pt x="196544" y="323229"/>
                  </a:lnTo>
                  <a:lnTo>
                    <a:pt x="225762" y="289171"/>
                  </a:lnTo>
                  <a:lnTo>
                    <a:pt x="256660" y="256660"/>
                  </a:lnTo>
                  <a:lnTo>
                    <a:pt x="289171" y="225762"/>
                  </a:lnTo>
                  <a:lnTo>
                    <a:pt x="323229" y="196544"/>
                  </a:lnTo>
                  <a:lnTo>
                    <a:pt x="358766" y="169073"/>
                  </a:lnTo>
                  <a:lnTo>
                    <a:pt x="395716" y="143416"/>
                  </a:lnTo>
                  <a:lnTo>
                    <a:pt x="434012" y="119639"/>
                  </a:lnTo>
                  <a:lnTo>
                    <a:pt x="473587" y="97810"/>
                  </a:lnTo>
                  <a:lnTo>
                    <a:pt x="514375" y="77994"/>
                  </a:lnTo>
                  <a:lnTo>
                    <a:pt x="556308" y="60260"/>
                  </a:lnTo>
                  <a:lnTo>
                    <a:pt x="599319" y="44673"/>
                  </a:lnTo>
                  <a:lnTo>
                    <a:pt x="643343" y="31301"/>
                  </a:lnTo>
                  <a:lnTo>
                    <a:pt x="688311" y="20211"/>
                  </a:lnTo>
                  <a:lnTo>
                    <a:pt x="734158" y="11469"/>
                  </a:lnTo>
                  <a:lnTo>
                    <a:pt x="780816" y="5141"/>
                  </a:lnTo>
                  <a:lnTo>
                    <a:pt x="828219" y="1296"/>
                  </a:lnTo>
                  <a:lnTo>
                    <a:pt x="876300" y="0"/>
                  </a:lnTo>
                  <a:lnTo>
                    <a:pt x="924380" y="1296"/>
                  </a:lnTo>
                  <a:lnTo>
                    <a:pt x="971783" y="5141"/>
                  </a:lnTo>
                  <a:lnTo>
                    <a:pt x="1018441" y="11469"/>
                  </a:lnTo>
                  <a:lnTo>
                    <a:pt x="1064288" y="20211"/>
                  </a:lnTo>
                  <a:lnTo>
                    <a:pt x="1109256" y="31301"/>
                  </a:lnTo>
                  <a:lnTo>
                    <a:pt x="1153280" y="44673"/>
                  </a:lnTo>
                  <a:lnTo>
                    <a:pt x="1196291" y="60260"/>
                  </a:lnTo>
                  <a:lnTo>
                    <a:pt x="1238224" y="77994"/>
                  </a:lnTo>
                  <a:lnTo>
                    <a:pt x="1279012" y="97810"/>
                  </a:lnTo>
                  <a:lnTo>
                    <a:pt x="1318587" y="119639"/>
                  </a:lnTo>
                  <a:lnTo>
                    <a:pt x="1356883" y="143416"/>
                  </a:lnTo>
                  <a:lnTo>
                    <a:pt x="1393833" y="169073"/>
                  </a:lnTo>
                  <a:lnTo>
                    <a:pt x="1429370" y="196544"/>
                  </a:lnTo>
                  <a:lnTo>
                    <a:pt x="1463428" y="225762"/>
                  </a:lnTo>
                  <a:lnTo>
                    <a:pt x="1495939" y="256660"/>
                  </a:lnTo>
                  <a:lnTo>
                    <a:pt x="1526837" y="289171"/>
                  </a:lnTo>
                  <a:lnTo>
                    <a:pt x="1556055" y="323229"/>
                  </a:lnTo>
                  <a:lnTo>
                    <a:pt x="1583526" y="358766"/>
                  </a:lnTo>
                  <a:lnTo>
                    <a:pt x="1609183" y="395716"/>
                  </a:lnTo>
                  <a:lnTo>
                    <a:pt x="1632960" y="434012"/>
                  </a:lnTo>
                  <a:lnTo>
                    <a:pt x="1654789" y="473587"/>
                  </a:lnTo>
                  <a:lnTo>
                    <a:pt x="1674605" y="514375"/>
                  </a:lnTo>
                  <a:lnTo>
                    <a:pt x="1692339" y="556308"/>
                  </a:lnTo>
                  <a:lnTo>
                    <a:pt x="1707926" y="599319"/>
                  </a:lnTo>
                  <a:lnTo>
                    <a:pt x="1721298" y="643343"/>
                  </a:lnTo>
                  <a:lnTo>
                    <a:pt x="1732388" y="688311"/>
                  </a:lnTo>
                  <a:lnTo>
                    <a:pt x="1741130" y="734158"/>
                  </a:lnTo>
                  <a:lnTo>
                    <a:pt x="1747458" y="780816"/>
                  </a:lnTo>
                  <a:lnTo>
                    <a:pt x="1751303" y="828219"/>
                  </a:lnTo>
                  <a:lnTo>
                    <a:pt x="1752600" y="876300"/>
                  </a:lnTo>
                  <a:lnTo>
                    <a:pt x="1751303" y="924380"/>
                  </a:lnTo>
                  <a:lnTo>
                    <a:pt x="1747458" y="971783"/>
                  </a:lnTo>
                  <a:lnTo>
                    <a:pt x="1741130" y="1018441"/>
                  </a:lnTo>
                  <a:lnTo>
                    <a:pt x="1732388" y="1064288"/>
                  </a:lnTo>
                  <a:lnTo>
                    <a:pt x="1721298" y="1109256"/>
                  </a:lnTo>
                  <a:lnTo>
                    <a:pt x="1707926" y="1153280"/>
                  </a:lnTo>
                  <a:lnTo>
                    <a:pt x="1692339" y="1196291"/>
                  </a:lnTo>
                  <a:lnTo>
                    <a:pt x="1674605" y="1238224"/>
                  </a:lnTo>
                  <a:lnTo>
                    <a:pt x="1654789" y="1279012"/>
                  </a:lnTo>
                  <a:lnTo>
                    <a:pt x="1632960" y="1318587"/>
                  </a:lnTo>
                  <a:lnTo>
                    <a:pt x="1609183" y="1356883"/>
                  </a:lnTo>
                  <a:lnTo>
                    <a:pt x="1583526" y="1393833"/>
                  </a:lnTo>
                  <a:lnTo>
                    <a:pt x="1556055" y="1429370"/>
                  </a:lnTo>
                  <a:lnTo>
                    <a:pt x="1526837" y="1463428"/>
                  </a:lnTo>
                  <a:lnTo>
                    <a:pt x="1495939" y="1495939"/>
                  </a:lnTo>
                  <a:lnTo>
                    <a:pt x="1463428" y="1526837"/>
                  </a:lnTo>
                  <a:lnTo>
                    <a:pt x="1429370" y="1556055"/>
                  </a:lnTo>
                  <a:lnTo>
                    <a:pt x="1393833" y="1583526"/>
                  </a:lnTo>
                  <a:lnTo>
                    <a:pt x="1356883" y="1609183"/>
                  </a:lnTo>
                  <a:lnTo>
                    <a:pt x="1318587" y="1632960"/>
                  </a:lnTo>
                  <a:lnTo>
                    <a:pt x="1279012" y="1654789"/>
                  </a:lnTo>
                  <a:lnTo>
                    <a:pt x="1238224" y="1674605"/>
                  </a:lnTo>
                  <a:lnTo>
                    <a:pt x="1196291" y="1692339"/>
                  </a:lnTo>
                  <a:lnTo>
                    <a:pt x="1153280" y="1707926"/>
                  </a:lnTo>
                  <a:lnTo>
                    <a:pt x="1109256" y="1721298"/>
                  </a:lnTo>
                  <a:lnTo>
                    <a:pt x="1064288" y="1732388"/>
                  </a:lnTo>
                  <a:lnTo>
                    <a:pt x="1018441" y="1741130"/>
                  </a:lnTo>
                  <a:lnTo>
                    <a:pt x="971783" y="1747458"/>
                  </a:lnTo>
                  <a:lnTo>
                    <a:pt x="924380" y="1751303"/>
                  </a:lnTo>
                  <a:lnTo>
                    <a:pt x="876300" y="1752600"/>
                  </a:lnTo>
                  <a:lnTo>
                    <a:pt x="828219" y="1751303"/>
                  </a:lnTo>
                  <a:lnTo>
                    <a:pt x="780816" y="1747458"/>
                  </a:lnTo>
                  <a:lnTo>
                    <a:pt x="734158" y="1741130"/>
                  </a:lnTo>
                  <a:lnTo>
                    <a:pt x="688311" y="1732388"/>
                  </a:lnTo>
                  <a:lnTo>
                    <a:pt x="643343" y="1721298"/>
                  </a:lnTo>
                  <a:lnTo>
                    <a:pt x="599319" y="1707926"/>
                  </a:lnTo>
                  <a:lnTo>
                    <a:pt x="556308" y="1692339"/>
                  </a:lnTo>
                  <a:lnTo>
                    <a:pt x="514375" y="1674605"/>
                  </a:lnTo>
                  <a:lnTo>
                    <a:pt x="473587" y="1654789"/>
                  </a:lnTo>
                  <a:lnTo>
                    <a:pt x="434012" y="1632960"/>
                  </a:lnTo>
                  <a:lnTo>
                    <a:pt x="395716" y="1609183"/>
                  </a:lnTo>
                  <a:lnTo>
                    <a:pt x="358766" y="1583526"/>
                  </a:lnTo>
                  <a:lnTo>
                    <a:pt x="323229" y="1556055"/>
                  </a:lnTo>
                  <a:lnTo>
                    <a:pt x="289171" y="1526837"/>
                  </a:lnTo>
                  <a:lnTo>
                    <a:pt x="256660" y="1495939"/>
                  </a:lnTo>
                  <a:lnTo>
                    <a:pt x="225762" y="1463428"/>
                  </a:lnTo>
                  <a:lnTo>
                    <a:pt x="196544" y="1429370"/>
                  </a:lnTo>
                  <a:lnTo>
                    <a:pt x="169073" y="1393833"/>
                  </a:lnTo>
                  <a:lnTo>
                    <a:pt x="143416" y="1356883"/>
                  </a:lnTo>
                  <a:lnTo>
                    <a:pt x="119639" y="1318587"/>
                  </a:lnTo>
                  <a:lnTo>
                    <a:pt x="97810" y="1279012"/>
                  </a:lnTo>
                  <a:lnTo>
                    <a:pt x="77994" y="1238224"/>
                  </a:lnTo>
                  <a:lnTo>
                    <a:pt x="60260" y="1196291"/>
                  </a:lnTo>
                  <a:lnTo>
                    <a:pt x="44673" y="1153280"/>
                  </a:lnTo>
                  <a:lnTo>
                    <a:pt x="31301" y="1109256"/>
                  </a:lnTo>
                  <a:lnTo>
                    <a:pt x="20211" y="1064288"/>
                  </a:lnTo>
                  <a:lnTo>
                    <a:pt x="11469" y="1018441"/>
                  </a:lnTo>
                  <a:lnTo>
                    <a:pt x="5141" y="971783"/>
                  </a:lnTo>
                  <a:lnTo>
                    <a:pt x="1296" y="924380"/>
                  </a:lnTo>
                  <a:lnTo>
                    <a:pt x="0" y="8763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95600" y="4267200"/>
              <a:ext cx="1752600" cy="1752600"/>
            </a:xfrm>
            <a:custGeom>
              <a:avLst/>
              <a:gdLst/>
              <a:ahLst/>
              <a:cxnLst/>
              <a:rect l="l" t="t" r="r" b="b"/>
              <a:pathLst>
                <a:path w="1752600" h="1752600">
                  <a:moveTo>
                    <a:pt x="0" y="876300"/>
                  </a:moveTo>
                  <a:lnTo>
                    <a:pt x="1296" y="828219"/>
                  </a:lnTo>
                  <a:lnTo>
                    <a:pt x="5141" y="780816"/>
                  </a:lnTo>
                  <a:lnTo>
                    <a:pt x="11469" y="734158"/>
                  </a:lnTo>
                  <a:lnTo>
                    <a:pt x="20211" y="688311"/>
                  </a:lnTo>
                  <a:lnTo>
                    <a:pt x="31301" y="643343"/>
                  </a:lnTo>
                  <a:lnTo>
                    <a:pt x="44673" y="599319"/>
                  </a:lnTo>
                  <a:lnTo>
                    <a:pt x="60260" y="556308"/>
                  </a:lnTo>
                  <a:lnTo>
                    <a:pt x="77994" y="514375"/>
                  </a:lnTo>
                  <a:lnTo>
                    <a:pt x="97810" y="473587"/>
                  </a:lnTo>
                  <a:lnTo>
                    <a:pt x="119639" y="434012"/>
                  </a:lnTo>
                  <a:lnTo>
                    <a:pt x="143416" y="395716"/>
                  </a:lnTo>
                  <a:lnTo>
                    <a:pt x="169073" y="358766"/>
                  </a:lnTo>
                  <a:lnTo>
                    <a:pt x="196544" y="323229"/>
                  </a:lnTo>
                  <a:lnTo>
                    <a:pt x="225762" y="289171"/>
                  </a:lnTo>
                  <a:lnTo>
                    <a:pt x="256660" y="256660"/>
                  </a:lnTo>
                  <a:lnTo>
                    <a:pt x="289171" y="225762"/>
                  </a:lnTo>
                  <a:lnTo>
                    <a:pt x="323229" y="196544"/>
                  </a:lnTo>
                  <a:lnTo>
                    <a:pt x="358766" y="169073"/>
                  </a:lnTo>
                  <a:lnTo>
                    <a:pt x="395716" y="143416"/>
                  </a:lnTo>
                  <a:lnTo>
                    <a:pt x="434012" y="119639"/>
                  </a:lnTo>
                  <a:lnTo>
                    <a:pt x="473587" y="97810"/>
                  </a:lnTo>
                  <a:lnTo>
                    <a:pt x="514375" y="77994"/>
                  </a:lnTo>
                  <a:lnTo>
                    <a:pt x="556308" y="60260"/>
                  </a:lnTo>
                  <a:lnTo>
                    <a:pt x="599319" y="44673"/>
                  </a:lnTo>
                  <a:lnTo>
                    <a:pt x="643343" y="31301"/>
                  </a:lnTo>
                  <a:lnTo>
                    <a:pt x="688311" y="20211"/>
                  </a:lnTo>
                  <a:lnTo>
                    <a:pt x="734158" y="11469"/>
                  </a:lnTo>
                  <a:lnTo>
                    <a:pt x="780816" y="5141"/>
                  </a:lnTo>
                  <a:lnTo>
                    <a:pt x="828219" y="1296"/>
                  </a:lnTo>
                  <a:lnTo>
                    <a:pt x="876300" y="0"/>
                  </a:lnTo>
                  <a:lnTo>
                    <a:pt x="924380" y="1296"/>
                  </a:lnTo>
                  <a:lnTo>
                    <a:pt x="971783" y="5141"/>
                  </a:lnTo>
                  <a:lnTo>
                    <a:pt x="1018441" y="11469"/>
                  </a:lnTo>
                  <a:lnTo>
                    <a:pt x="1064288" y="20211"/>
                  </a:lnTo>
                  <a:lnTo>
                    <a:pt x="1109256" y="31301"/>
                  </a:lnTo>
                  <a:lnTo>
                    <a:pt x="1153280" y="44673"/>
                  </a:lnTo>
                  <a:lnTo>
                    <a:pt x="1196291" y="60260"/>
                  </a:lnTo>
                  <a:lnTo>
                    <a:pt x="1238224" y="77994"/>
                  </a:lnTo>
                  <a:lnTo>
                    <a:pt x="1279012" y="97810"/>
                  </a:lnTo>
                  <a:lnTo>
                    <a:pt x="1318587" y="119639"/>
                  </a:lnTo>
                  <a:lnTo>
                    <a:pt x="1356883" y="143416"/>
                  </a:lnTo>
                  <a:lnTo>
                    <a:pt x="1393833" y="169073"/>
                  </a:lnTo>
                  <a:lnTo>
                    <a:pt x="1429370" y="196544"/>
                  </a:lnTo>
                  <a:lnTo>
                    <a:pt x="1463428" y="225762"/>
                  </a:lnTo>
                  <a:lnTo>
                    <a:pt x="1495939" y="256660"/>
                  </a:lnTo>
                  <a:lnTo>
                    <a:pt x="1526837" y="289171"/>
                  </a:lnTo>
                  <a:lnTo>
                    <a:pt x="1556055" y="323229"/>
                  </a:lnTo>
                  <a:lnTo>
                    <a:pt x="1583526" y="358766"/>
                  </a:lnTo>
                  <a:lnTo>
                    <a:pt x="1609183" y="395716"/>
                  </a:lnTo>
                  <a:lnTo>
                    <a:pt x="1632960" y="434012"/>
                  </a:lnTo>
                  <a:lnTo>
                    <a:pt x="1654789" y="473587"/>
                  </a:lnTo>
                  <a:lnTo>
                    <a:pt x="1674605" y="514375"/>
                  </a:lnTo>
                  <a:lnTo>
                    <a:pt x="1692339" y="556308"/>
                  </a:lnTo>
                  <a:lnTo>
                    <a:pt x="1707926" y="599319"/>
                  </a:lnTo>
                  <a:lnTo>
                    <a:pt x="1721298" y="643343"/>
                  </a:lnTo>
                  <a:lnTo>
                    <a:pt x="1732388" y="688311"/>
                  </a:lnTo>
                  <a:lnTo>
                    <a:pt x="1741130" y="734158"/>
                  </a:lnTo>
                  <a:lnTo>
                    <a:pt x="1747458" y="780816"/>
                  </a:lnTo>
                  <a:lnTo>
                    <a:pt x="1751303" y="828219"/>
                  </a:lnTo>
                  <a:lnTo>
                    <a:pt x="1752600" y="876300"/>
                  </a:lnTo>
                  <a:lnTo>
                    <a:pt x="1751303" y="924380"/>
                  </a:lnTo>
                  <a:lnTo>
                    <a:pt x="1747458" y="971783"/>
                  </a:lnTo>
                  <a:lnTo>
                    <a:pt x="1741130" y="1018441"/>
                  </a:lnTo>
                  <a:lnTo>
                    <a:pt x="1732388" y="1064288"/>
                  </a:lnTo>
                  <a:lnTo>
                    <a:pt x="1721298" y="1109256"/>
                  </a:lnTo>
                  <a:lnTo>
                    <a:pt x="1707926" y="1153280"/>
                  </a:lnTo>
                  <a:lnTo>
                    <a:pt x="1692339" y="1196291"/>
                  </a:lnTo>
                  <a:lnTo>
                    <a:pt x="1674605" y="1238224"/>
                  </a:lnTo>
                  <a:lnTo>
                    <a:pt x="1654789" y="1279012"/>
                  </a:lnTo>
                  <a:lnTo>
                    <a:pt x="1632960" y="1318587"/>
                  </a:lnTo>
                  <a:lnTo>
                    <a:pt x="1609183" y="1356883"/>
                  </a:lnTo>
                  <a:lnTo>
                    <a:pt x="1583526" y="1393833"/>
                  </a:lnTo>
                  <a:lnTo>
                    <a:pt x="1556055" y="1429370"/>
                  </a:lnTo>
                  <a:lnTo>
                    <a:pt x="1526837" y="1463428"/>
                  </a:lnTo>
                  <a:lnTo>
                    <a:pt x="1495939" y="1495939"/>
                  </a:lnTo>
                  <a:lnTo>
                    <a:pt x="1463428" y="1526837"/>
                  </a:lnTo>
                  <a:lnTo>
                    <a:pt x="1429370" y="1556055"/>
                  </a:lnTo>
                  <a:lnTo>
                    <a:pt x="1393833" y="1583526"/>
                  </a:lnTo>
                  <a:lnTo>
                    <a:pt x="1356883" y="1609183"/>
                  </a:lnTo>
                  <a:lnTo>
                    <a:pt x="1318587" y="1632960"/>
                  </a:lnTo>
                  <a:lnTo>
                    <a:pt x="1279012" y="1654789"/>
                  </a:lnTo>
                  <a:lnTo>
                    <a:pt x="1238224" y="1674605"/>
                  </a:lnTo>
                  <a:lnTo>
                    <a:pt x="1196291" y="1692339"/>
                  </a:lnTo>
                  <a:lnTo>
                    <a:pt x="1153280" y="1707926"/>
                  </a:lnTo>
                  <a:lnTo>
                    <a:pt x="1109256" y="1721298"/>
                  </a:lnTo>
                  <a:lnTo>
                    <a:pt x="1064288" y="1732388"/>
                  </a:lnTo>
                  <a:lnTo>
                    <a:pt x="1018441" y="1741130"/>
                  </a:lnTo>
                  <a:lnTo>
                    <a:pt x="971783" y="1747458"/>
                  </a:lnTo>
                  <a:lnTo>
                    <a:pt x="924380" y="1751303"/>
                  </a:lnTo>
                  <a:lnTo>
                    <a:pt x="876300" y="1752600"/>
                  </a:lnTo>
                  <a:lnTo>
                    <a:pt x="828219" y="1751303"/>
                  </a:lnTo>
                  <a:lnTo>
                    <a:pt x="780816" y="1747458"/>
                  </a:lnTo>
                  <a:lnTo>
                    <a:pt x="734158" y="1741130"/>
                  </a:lnTo>
                  <a:lnTo>
                    <a:pt x="688311" y="1732388"/>
                  </a:lnTo>
                  <a:lnTo>
                    <a:pt x="643343" y="1721298"/>
                  </a:lnTo>
                  <a:lnTo>
                    <a:pt x="599319" y="1707926"/>
                  </a:lnTo>
                  <a:lnTo>
                    <a:pt x="556308" y="1692339"/>
                  </a:lnTo>
                  <a:lnTo>
                    <a:pt x="514375" y="1674605"/>
                  </a:lnTo>
                  <a:lnTo>
                    <a:pt x="473587" y="1654789"/>
                  </a:lnTo>
                  <a:lnTo>
                    <a:pt x="434012" y="1632960"/>
                  </a:lnTo>
                  <a:lnTo>
                    <a:pt x="395716" y="1609183"/>
                  </a:lnTo>
                  <a:lnTo>
                    <a:pt x="358766" y="1583526"/>
                  </a:lnTo>
                  <a:lnTo>
                    <a:pt x="323229" y="1556055"/>
                  </a:lnTo>
                  <a:lnTo>
                    <a:pt x="289171" y="1526837"/>
                  </a:lnTo>
                  <a:lnTo>
                    <a:pt x="256660" y="1495939"/>
                  </a:lnTo>
                  <a:lnTo>
                    <a:pt x="225762" y="1463428"/>
                  </a:lnTo>
                  <a:lnTo>
                    <a:pt x="196544" y="1429370"/>
                  </a:lnTo>
                  <a:lnTo>
                    <a:pt x="169073" y="1393833"/>
                  </a:lnTo>
                  <a:lnTo>
                    <a:pt x="143416" y="1356883"/>
                  </a:lnTo>
                  <a:lnTo>
                    <a:pt x="119639" y="1318587"/>
                  </a:lnTo>
                  <a:lnTo>
                    <a:pt x="97810" y="1279012"/>
                  </a:lnTo>
                  <a:lnTo>
                    <a:pt x="77994" y="1238224"/>
                  </a:lnTo>
                  <a:lnTo>
                    <a:pt x="60260" y="1196291"/>
                  </a:lnTo>
                  <a:lnTo>
                    <a:pt x="44673" y="1153280"/>
                  </a:lnTo>
                  <a:lnTo>
                    <a:pt x="31301" y="1109256"/>
                  </a:lnTo>
                  <a:lnTo>
                    <a:pt x="20211" y="1064288"/>
                  </a:lnTo>
                  <a:lnTo>
                    <a:pt x="11469" y="1018441"/>
                  </a:lnTo>
                  <a:lnTo>
                    <a:pt x="5141" y="971783"/>
                  </a:lnTo>
                  <a:lnTo>
                    <a:pt x="1296" y="924380"/>
                  </a:lnTo>
                  <a:lnTo>
                    <a:pt x="0" y="8763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45539" y="50515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36340" y="4899152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200150" y="4400296"/>
            <a:ext cx="2628900" cy="1563370"/>
            <a:chOff x="1200150" y="4400296"/>
            <a:chExt cx="2628900" cy="1563370"/>
          </a:xfrm>
        </p:grpSpPr>
        <p:sp>
          <p:nvSpPr>
            <p:cNvPr id="10" name="object 10"/>
            <p:cNvSpPr/>
            <p:nvPr/>
          </p:nvSpPr>
          <p:spPr>
            <a:xfrm>
              <a:off x="1219200" y="4419346"/>
              <a:ext cx="2372360" cy="762635"/>
            </a:xfrm>
            <a:custGeom>
              <a:avLst/>
              <a:gdLst/>
              <a:ahLst/>
              <a:cxnLst/>
              <a:rect l="l" t="t" r="r" b="b"/>
              <a:pathLst>
                <a:path w="2372360" h="762635">
                  <a:moveTo>
                    <a:pt x="0" y="762253"/>
                  </a:moveTo>
                  <a:lnTo>
                    <a:pt x="45241" y="727129"/>
                  </a:lnTo>
                  <a:lnTo>
                    <a:pt x="90468" y="692071"/>
                  </a:lnTo>
                  <a:lnTo>
                    <a:pt x="135668" y="657146"/>
                  </a:lnTo>
                  <a:lnTo>
                    <a:pt x="180826" y="622420"/>
                  </a:lnTo>
                  <a:lnTo>
                    <a:pt x="225928" y="587959"/>
                  </a:lnTo>
                  <a:lnTo>
                    <a:pt x="270960" y="553829"/>
                  </a:lnTo>
                  <a:lnTo>
                    <a:pt x="315908" y="520098"/>
                  </a:lnTo>
                  <a:lnTo>
                    <a:pt x="360759" y="486830"/>
                  </a:lnTo>
                  <a:lnTo>
                    <a:pt x="405498" y="454093"/>
                  </a:lnTo>
                  <a:lnTo>
                    <a:pt x="450112" y="421952"/>
                  </a:lnTo>
                  <a:lnTo>
                    <a:pt x="494586" y="390475"/>
                  </a:lnTo>
                  <a:lnTo>
                    <a:pt x="538906" y="359727"/>
                  </a:lnTo>
                  <a:lnTo>
                    <a:pt x="583059" y="329774"/>
                  </a:lnTo>
                  <a:lnTo>
                    <a:pt x="627031" y="300683"/>
                  </a:lnTo>
                  <a:lnTo>
                    <a:pt x="670807" y="272521"/>
                  </a:lnTo>
                  <a:lnTo>
                    <a:pt x="714375" y="245352"/>
                  </a:lnTo>
                  <a:lnTo>
                    <a:pt x="757718" y="219245"/>
                  </a:lnTo>
                  <a:lnTo>
                    <a:pt x="800825" y="194265"/>
                  </a:lnTo>
                  <a:lnTo>
                    <a:pt x="843681" y="170477"/>
                  </a:lnTo>
                  <a:lnTo>
                    <a:pt x="886271" y="147950"/>
                  </a:lnTo>
                  <a:lnTo>
                    <a:pt x="928582" y="126748"/>
                  </a:lnTo>
                  <a:lnTo>
                    <a:pt x="970601" y="106939"/>
                  </a:lnTo>
                  <a:lnTo>
                    <a:pt x="1012312" y="88588"/>
                  </a:lnTo>
                  <a:lnTo>
                    <a:pt x="1053703" y="71762"/>
                  </a:lnTo>
                  <a:lnTo>
                    <a:pt x="1094758" y="56527"/>
                  </a:lnTo>
                  <a:lnTo>
                    <a:pt x="1135465" y="42949"/>
                  </a:lnTo>
                  <a:lnTo>
                    <a:pt x="1175809" y="31095"/>
                  </a:lnTo>
                  <a:lnTo>
                    <a:pt x="1215776" y="21031"/>
                  </a:lnTo>
                  <a:lnTo>
                    <a:pt x="1255353" y="12823"/>
                  </a:lnTo>
                  <a:lnTo>
                    <a:pt x="1294525" y="6538"/>
                  </a:lnTo>
                  <a:lnTo>
                    <a:pt x="1333279" y="2241"/>
                  </a:lnTo>
                  <a:lnTo>
                    <a:pt x="1371600" y="0"/>
                  </a:lnTo>
                  <a:lnTo>
                    <a:pt x="1416786" y="72"/>
                  </a:lnTo>
                  <a:lnTo>
                    <a:pt x="1461359" y="3057"/>
                  </a:lnTo>
                  <a:lnTo>
                    <a:pt x="1505343" y="8841"/>
                  </a:lnTo>
                  <a:lnTo>
                    <a:pt x="1548761" y="17313"/>
                  </a:lnTo>
                  <a:lnTo>
                    <a:pt x="1591637" y="28359"/>
                  </a:lnTo>
                  <a:lnTo>
                    <a:pt x="1633996" y="41865"/>
                  </a:lnTo>
                  <a:lnTo>
                    <a:pt x="1675861" y="57720"/>
                  </a:lnTo>
                  <a:lnTo>
                    <a:pt x="1717255" y="75810"/>
                  </a:lnTo>
                  <a:lnTo>
                    <a:pt x="1758202" y="96023"/>
                  </a:lnTo>
                  <a:lnTo>
                    <a:pt x="1798726" y="118245"/>
                  </a:lnTo>
                  <a:lnTo>
                    <a:pt x="1838852" y="142363"/>
                  </a:lnTo>
                  <a:lnTo>
                    <a:pt x="1878601" y="168265"/>
                  </a:lnTo>
                  <a:lnTo>
                    <a:pt x="1918000" y="195837"/>
                  </a:lnTo>
                  <a:lnTo>
                    <a:pt x="1957070" y="224967"/>
                  </a:lnTo>
                  <a:lnTo>
                    <a:pt x="1995837" y="255542"/>
                  </a:lnTo>
                  <a:lnTo>
                    <a:pt x="2034323" y="287449"/>
                  </a:lnTo>
                  <a:lnTo>
                    <a:pt x="2072552" y="320575"/>
                  </a:lnTo>
                  <a:lnTo>
                    <a:pt x="2110549" y="354807"/>
                  </a:lnTo>
                  <a:lnTo>
                    <a:pt x="2148337" y="390031"/>
                  </a:lnTo>
                  <a:lnTo>
                    <a:pt x="2185939" y="426136"/>
                  </a:lnTo>
                  <a:lnTo>
                    <a:pt x="2223380" y="463009"/>
                  </a:lnTo>
                  <a:lnTo>
                    <a:pt x="2260683" y="500535"/>
                  </a:lnTo>
                  <a:lnTo>
                    <a:pt x="2297872" y="538603"/>
                  </a:lnTo>
                  <a:lnTo>
                    <a:pt x="2334971" y="577099"/>
                  </a:lnTo>
                  <a:lnTo>
                    <a:pt x="2372004" y="615911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537517" y="4983083"/>
              <a:ext cx="120650" cy="122555"/>
            </a:xfrm>
            <a:custGeom>
              <a:avLst/>
              <a:gdLst/>
              <a:ahLst/>
              <a:cxnLst/>
              <a:rect l="l" t="t" r="r" b="b"/>
              <a:pathLst>
                <a:path w="120650" h="122554">
                  <a:moveTo>
                    <a:pt x="82994" y="0"/>
                  </a:moveTo>
                  <a:lnTo>
                    <a:pt x="0" y="78587"/>
                  </a:lnTo>
                  <a:lnTo>
                    <a:pt x="120078" y="122288"/>
                  </a:lnTo>
                  <a:lnTo>
                    <a:pt x="8299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76895" y="5334000"/>
              <a:ext cx="2433320" cy="610235"/>
            </a:xfrm>
            <a:custGeom>
              <a:avLst/>
              <a:gdLst/>
              <a:ahLst/>
              <a:cxnLst/>
              <a:rect l="l" t="t" r="r" b="b"/>
              <a:pathLst>
                <a:path w="2433320" h="610235">
                  <a:moveTo>
                    <a:pt x="2433104" y="0"/>
                  </a:moveTo>
                  <a:lnTo>
                    <a:pt x="2390240" y="31977"/>
                  </a:lnTo>
                  <a:lnTo>
                    <a:pt x="2347372" y="63876"/>
                  </a:lnTo>
                  <a:lnTo>
                    <a:pt x="2304493" y="95619"/>
                  </a:lnTo>
                  <a:lnTo>
                    <a:pt x="2261598" y="127127"/>
                  </a:lnTo>
                  <a:lnTo>
                    <a:pt x="2218683" y="158323"/>
                  </a:lnTo>
                  <a:lnTo>
                    <a:pt x="2175741" y="189128"/>
                  </a:lnTo>
                  <a:lnTo>
                    <a:pt x="2132768" y="219464"/>
                  </a:lnTo>
                  <a:lnTo>
                    <a:pt x="2089759" y="249253"/>
                  </a:lnTo>
                  <a:lnTo>
                    <a:pt x="2046708" y="278417"/>
                  </a:lnTo>
                  <a:lnTo>
                    <a:pt x="2003611" y="306877"/>
                  </a:lnTo>
                  <a:lnTo>
                    <a:pt x="1960461" y="334557"/>
                  </a:lnTo>
                  <a:lnTo>
                    <a:pt x="1917254" y="361377"/>
                  </a:lnTo>
                  <a:lnTo>
                    <a:pt x="1873985" y="387259"/>
                  </a:lnTo>
                  <a:lnTo>
                    <a:pt x="1830647" y="412126"/>
                  </a:lnTo>
                  <a:lnTo>
                    <a:pt x="1787237" y="435898"/>
                  </a:lnTo>
                  <a:lnTo>
                    <a:pt x="1743749" y="458499"/>
                  </a:lnTo>
                  <a:lnTo>
                    <a:pt x="1700178" y="479850"/>
                  </a:lnTo>
                  <a:lnTo>
                    <a:pt x="1656518" y="499872"/>
                  </a:lnTo>
                  <a:lnTo>
                    <a:pt x="1612764" y="518488"/>
                  </a:lnTo>
                  <a:lnTo>
                    <a:pt x="1568911" y="535619"/>
                  </a:lnTo>
                  <a:lnTo>
                    <a:pt x="1524954" y="551188"/>
                  </a:lnTo>
                  <a:lnTo>
                    <a:pt x="1480888" y="565116"/>
                  </a:lnTo>
                  <a:lnTo>
                    <a:pt x="1436708" y="577325"/>
                  </a:lnTo>
                  <a:lnTo>
                    <a:pt x="1392407" y="587737"/>
                  </a:lnTo>
                  <a:lnTo>
                    <a:pt x="1347982" y="596274"/>
                  </a:lnTo>
                  <a:lnTo>
                    <a:pt x="1303426" y="602858"/>
                  </a:lnTo>
                  <a:lnTo>
                    <a:pt x="1258735" y="607411"/>
                  </a:lnTo>
                  <a:lnTo>
                    <a:pt x="1213904" y="609854"/>
                  </a:lnTo>
                  <a:lnTo>
                    <a:pt x="1170156" y="610154"/>
                  </a:lnTo>
                  <a:lnTo>
                    <a:pt x="1126275" y="608457"/>
                  </a:lnTo>
                  <a:lnTo>
                    <a:pt x="1082266" y="604833"/>
                  </a:lnTo>
                  <a:lnTo>
                    <a:pt x="1038133" y="599355"/>
                  </a:lnTo>
                  <a:lnTo>
                    <a:pt x="993881" y="592094"/>
                  </a:lnTo>
                  <a:lnTo>
                    <a:pt x="949516" y="583123"/>
                  </a:lnTo>
                  <a:lnTo>
                    <a:pt x="905041" y="572514"/>
                  </a:lnTo>
                  <a:lnTo>
                    <a:pt x="860461" y="560338"/>
                  </a:lnTo>
                  <a:lnTo>
                    <a:pt x="815783" y="546667"/>
                  </a:lnTo>
                  <a:lnTo>
                    <a:pt x="771009" y="531573"/>
                  </a:lnTo>
                  <a:lnTo>
                    <a:pt x="726145" y="515128"/>
                  </a:lnTo>
                  <a:lnTo>
                    <a:pt x="681196" y="497405"/>
                  </a:lnTo>
                  <a:lnTo>
                    <a:pt x="636167" y="478474"/>
                  </a:lnTo>
                  <a:lnTo>
                    <a:pt x="591062" y="458408"/>
                  </a:lnTo>
                  <a:lnTo>
                    <a:pt x="545886" y="437279"/>
                  </a:lnTo>
                  <a:lnTo>
                    <a:pt x="500645" y="415159"/>
                  </a:lnTo>
                  <a:lnTo>
                    <a:pt x="455342" y="392119"/>
                  </a:lnTo>
                  <a:lnTo>
                    <a:pt x="409982" y="368232"/>
                  </a:lnTo>
                  <a:lnTo>
                    <a:pt x="364571" y="343569"/>
                  </a:lnTo>
                  <a:lnTo>
                    <a:pt x="319113" y="318202"/>
                  </a:lnTo>
                  <a:lnTo>
                    <a:pt x="273613" y="292204"/>
                  </a:lnTo>
                  <a:lnTo>
                    <a:pt x="228076" y="265646"/>
                  </a:lnTo>
                  <a:lnTo>
                    <a:pt x="182507" y="238600"/>
                  </a:lnTo>
                  <a:lnTo>
                    <a:pt x="136909" y="211137"/>
                  </a:lnTo>
                  <a:lnTo>
                    <a:pt x="91289" y="183331"/>
                  </a:lnTo>
                  <a:lnTo>
                    <a:pt x="45651" y="155253"/>
                  </a:lnTo>
                  <a:lnTo>
                    <a:pt x="0" y="12697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95400" y="5410229"/>
              <a:ext cx="127635" cy="109220"/>
            </a:xfrm>
            <a:custGeom>
              <a:avLst/>
              <a:gdLst/>
              <a:ahLst/>
              <a:cxnLst/>
              <a:rect l="l" t="t" r="r" b="b"/>
              <a:pathLst>
                <a:path w="127634" h="109220">
                  <a:moveTo>
                    <a:pt x="0" y="0"/>
                  </a:moveTo>
                  <a:lnTo>
                    <a:pt x="66827" y="108927"/>
                  </a:lnTo>
                  <a:lnTo>
                    <a:pt x="127241" y="11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517139" y="44419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15" name="object 15"/>
          <p:cNvSpPr txBox="1"/>
          <p:nvPr/>
        </p:nvSpPr>
        <p:spPr>
          <a:xfrm>
            <a:off x="2415539" y="5874511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7" baseline="-16203" dirty="0">
                <a:latin typeface="Times New Roman"/>
                <a:cs typeface="Times New Roman"/>
              </a:rPr>
              <a:t>f</a:t>
            </a:r>
            <a:r>
              <a:rPr sz="1600" spc="-5" dirty="0">
                <a:latin typeface="Times New Roman"/>
                <a:cs typeface="Times New Roman"/>
              </a:rPr>
              <a:t>-1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63540" y="4074871"/>
            <a:ext cx="2794000" cy="1946275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780"/>
              </a:spcBef>
            </a:pPr>
            <a:r>
              <a:rPr sz="2800" spc="-5" dirty="0">
                <a:latin typeface="Times New Roman"/>
                <a:cs typeface="Times New Roman"/>
              </a:rPr>
              <a:t>Example: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680"/>
              </a:spcBef>
            </a:pP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f(a)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3(a-1)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68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25525" dirty="0">
                <a:latin typeface="Times New Roman"/>
                <a:cs typeface="Times New Roman"/>
              </a:rPr>
              <a:t>-1</a:t>
            </a:r>
            <a:r>
              <a:rPr sz="2800" dirty="0">
                <a:latin typeface="Times New Roman"/>
                <a:cs typeface="Times New Roman"/>
              </a:rPr>
              <a:t>(b)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(b/3)+1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6440" y="178561"/>
            <a:ext cx="5939790" cy="2401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02764">
              <a:lnSpc>
                <a:spcPct val="100000"/>
              </a:lnSpc>
              <a:spcBef>
                <a:spcPts val="100"/>
              </a:spcBef>
            </a:pPr>
            <a:r>
              <a:rPr sz="3600" i="1" dirty="0">
                <a:latin typeface="Monotype Corsiva"/>
                <a:cs typeface="Monotype Corsiva"/>
              </a:rPr>
              <a:t>Define</a:t>
            </a:r>
            <a:r>
              <a:rPr sz="3600" i="1" spc="-35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g(a,b)</a:t>
            </a:r>
            <a:r>
              <a:rPr sz="3600" i="1" spc="-30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=</a:t>
            </a:r>
            <a:r>
              <a:rPr sz="3600" i="1" spc="-15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(a-b,</a:t>
            </a:r>
            <a:r>
              <a:rPr sz="3600" i="1" spc="-25" dirty="0">
                <a:latin typeface="Monotype Corsiva"/>
                <a:cs typeface="Monotype Corsiva"/>
              </a:rPr>
              <a:t> </a:t>
            </a:r>
            <a:r>
              <a:rPr sz="3600" i="1" spc="5" dirty="0">
                <a:latin typeface="Monotype Corsiva"/>
                <a:cs typeface="Monotype Corsiva"/>
              </a:rPr>
              <a:t>a+b)</a:t>
            </a:r>
            <a:endParaRPr sz="3600">
              <a:latin typeface="Monotype Corsiva"/>
              <a:cs typeface="Monotype Corsiva"/>
            </a:endParaRPr>
          </a:p>
          <a:p>
            <a:pPr marL="50800">
              <a:lnSpc>
                <a:spcPct val="100000"/>
              </a:lnSpc>
              <a:spcBef>
                <a:spcPts val="2850"/>
              </a:spcBef>
            </a:pPr>
            <a:r>
              <a:rPr sz="2400" b="1" spc="-5" dirty="0">
                <a:latin typeface="Times New Roman"/>
                <a:cs typeface="Times New Roman"/>
              </a:rPr>
              <a:t>Find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the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inverse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function </a:t>
            </a:r>
            <a:r>
              <a:rPr sz="2400" b="1" dirty="0">
                <a:latin typeface="Times New Roman"/>
                <a:cs typeface="Times New Roman"/>
              </a:rPr>
              <a:t>g</a:t>
            </a:r>
            <a:r>
              <a:rPr sz="2400" b="1" baseline="24305" dirty="0">
                <a:latin typeface="Times New Roman"/>
                <a:cs typeface="Times New Roman"/>
              </a:rPr>
              <a:t>-1</a:t>
            </a:r>
            <a:endParaRPr sz="2400" baseline="24305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575"/>
              </a:spcBef>
            </a:pP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want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</a:t>
            </a:r>
            <a:r>
              <a:rPr sz="2400" spc="-7" baseline="24305" dirty="0">
                <a:latin typeface="Times New Roman"/>
                <a:cs typeface="Times New Roman"/>
              </a:rPr>
              <a:t>-1</a:t>
            </a:r>
            <a:r>
              <a:rPr sz="2400" spc="-5" dirty="0">
                <a:latin typeface="Times New Roman"/>
                <a:cs typeface="Times New Roman"/>
              </a:rPr>
              <a:t>(a-b,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a+b)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(a,b)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4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000" spc="-30" dirty="0">
                <a:latin typeface="Times New Roman"/>
                <a:cs typeface="Times New Roman"/>
              </a:rPr>
              <a:t>Try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602762" y="2475345"/>
            <a:ext cx="2172335" cy="5994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826769" algn="l"/>
                <a:tab pos="2039620" algn="l"/>
              </a:tabLst>
            </a:pPr>
            <a:r>
              <a:rPr sz="3750" u="heavy" spc="-3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sz="3750" spc="-315" dirty="0">
                <a:latin typeface="Times New Roman"/>
                <a:cs typeface="Times New Roman"/>
              </a:rPr>
              <a:t>	</a:t>
            </a:r>
            <a:r>
              <a:rPr sz="3750" u="heavy" spc="-70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sz="2850" u="heavy" spc="-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sz="2850" u="heavy" spc="-28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750" u="heavy" spc="-3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sz="3750" dirty="0">
                <a:latin typeface="Times New Roman"/>
                <a:cs typeface="Times New Roman"/>
              </a:rPr>
              <a:t>	</a:t>
            </a:r>
            <a:r>
              <a:rPr sz="3750" u="heavy" spc="-3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375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2853" y="2849596"/>
            <a:ext cx="16446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Symbol"/>
                <a:cs typeface="Symbol"/>
              </a:rPr>
              <a:t>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82853" y="3145603"/>
            <a:ext cx="16446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Symbol"/>
                <a:cs typeface="Symbol"/>
              </a:rPr>
              <a:t>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2853" y="2617693"/>
            <a:ext cx="16446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Symbol"/>
                <a:cs typeface="Symbol"/>
              </a:rPr>
              <a:t>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47540" y="2849596"/>
            <a:ext cx="16446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Symbol"/>
                <a:cs typeface="Symbol"/>
              </a:rPr>
              <a:t>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47542" y="3145603"/>
            <a:ext cx="16446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Symbol"/>
                <a:cs typeface="Symbol"/>
              </a:rPr>
              <a:t>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47543" y="2617693"/>
            <a:ext cx="16446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Symbol"/>
                <a:cs typeface="Symbol"/>
              </a:rPr>
              <a:t>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15871" y="2591299"/>
            <a:ext cx="1922780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31265" algn="l"/>
              </a:tabLst>
            </a:pPr>
            <a:r>
              <a:rPr sz="285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850" i="1" u="sng" spc="-1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u="sng" spc="-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sz="2850" u="sng" spc="-2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2850" i="1" dirty="0">
                <a:latin typeface="Times New Roman"/>
                <a:cs typeface="Times New Roman"/>
              </a:rPr>
              <a:t>	</a:t>
            </a:r>
            <a:r>
              <a:rPr sz="285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850" i="1" u="sng" spc="-1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u="sng" spc="-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sz="2850" u="sng" spc="-3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i="1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52069" y="2475346"/>
            <a:ext cx="2178050" cy="5994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750" u="heavy" spc="-36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sz="2850" i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850" i="1" u="heavy" spc="-1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u="heavy" spc="-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sz="2850" u="heavy" spc="-3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i="1" u="heavy" spc="1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3750" u="heavy" spc="-70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sz="2850" u="heavy" spc="-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sz="2850" u="heavy" spc="-24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750" u="heavy" spc="-36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sz="2850" i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850" i="1" u="heavy" spc="-1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u="heavy" spc="-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sz="2850" u="heavy" spc="-27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50" i="1" u="heavy" spc="1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3750" u="heavy" spc="-3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37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54671" y="2819431"/>
            <a:ext cx="257111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850" i="1" spc="-5" dirty="0">
                <a:latin typeface="Times New Roman"/>
                <a:cs typeface="Times New Roman"/>
              </a:rPr>
              <a:t>g</a:t>
            </a:r>
            <a:r>
              <a:rPr sz="2850" i="1" spc="-380" dirty="0">
                <a:latin typeface="Times New Roman"/>
                <a:cs typeface="Times New Roman"/>
              </a:rPr>
              <a:t> </a:t>
            </a:r>
            <a:r>
              <a:rPr sz="2475" spc="-127" baseline="43771" dirty="0">
                <a:latin typeface="Symbol"/>
                <a:cs typeface="Symbol"/>
              </a:rPr>
              <a:t></a:t>
            </a:r>
            <a:r>
              <a:rPr sz="2475" spc="7" baseline="43771" dirty="0">
                <a:latin typeface="Times New Roman"/>
                <a:cs typeface="Times New Roman"/>
              </a:rPr>
              <a:t>1</a:t>
            </a:r>
            <a:r>
              <a:rPr sz="2475" spc="-330" baseline="43771" dirty="0">
                <a:latin typeface="Times New Roman"/>
                <a:cs typeface="Times New Roman"/>
              </a:rPr>
              <a:t> </a:t>
            </a:r>
            <a:r>
              <a:rPr sz="2850" spc="70" dirty="0">
                <a:latin typeface="Times New Roman"/>
                <a:cs typeface="Times New Roman"/>
              </a:rPr>
              <a:t>(</a:t>
            </a:r>
            <a:r>
              <a:rPr sz="2850" i="1" spc="-5" dirty="0">
                <a:latin typeface="Times New Roman"/>
                <a:cs typeface="Times New Roman"/>
              </a:rPr>
              <a:t>a</a:t>
            </a:r>
            <a:r>
              <a:rPr sz="2850" i="1" spc="-180" dirty="0">
                <a:latin typeface="Times New Roman"/>
                <a:cs typeface="Times New Roman"/>
              </a:rPr>
              <a:t> </a:t>
            </a:r>
            <a:r>
              <a:rPr sz="2850" spc="-5" dirty="0">
                <a:latin typeface="Symbol"/>
                <a:cs typeface="Symbol"/>
              </a:rPr>
              <a:t></a:t>
            </a:r>
            <a:r>
              <a:rPr sz="2850" spc="-320" dirty="0">
                <a:latin typeface="Times New Roman"/>
                <a:cs typeface="Times New Roman"/>
              </a:rPr>
              <a:t> </a:t>
            </a:r>
            <a:r>
              <a:rPr sz="2850" i="1" spc="-5" dirty="0">
                <a:latin typeface="Times New Roman"/>
                <a:cs typeface="Times New Roman"/>
              </a:rPr>
              <a:t>b</a:t>
            </a:r>
            <a:r>
              <a:rPr sz="2850" spc="-5" dirty="0">
                <a:latin typeface="Times New Roman"/>
                <a:cs typeface="Times New Roman"/>
              </a:rPr>
              <a:t>,</a:t>
            </a:r>
            <a:r>
              <a:rPr sz="2850" spc="-360" dirty="0">
                <a:latin typeface="Times New Roman"/>
                <a:cs typeface="Times New Roman"/>
              </a:rPr>
              <a:t> </a:t>
            </a:r>
            <a:r>
              <a:rPr sz="2850" i="1" spc="-5" dirty="0">
                <a:latin typeface="Times New Roman"/>
                <a:cs typeface="Times New Roman"/>
              </a:rPr>
              <a:t>a</a:t>
            </a:r>
            <a:r>
              <a:rPr sz="2850" i="1" spc="-180" dirty="0">
                <a:latin typeface="Times New Roman"/>
                <a:cs typeface="Times New Roman"/>
              </a:rPr>
              <a:t> </a:t>
            </a:r>
            <a:r>
              <a:rPr sz="2850" spc="-5" dirty="0">
                <a:latin typeface="Symbol"/>
                <a:cs typeface="Symbol"/>
              </a:rPr>
              <a:t></a:t>
            </a:r>
            <a:r>
              <a:rPr sz="2850" spc="-275" dirty="0">
                <a:latin typeface="Times New Roman"/>
                <a:cs typeface="Times New Roman"/>
              </a:rPr>
              <a:t> </a:t>
            </a:r>
            <a:r>
              <a:rPr sz="2850" i="1" spc="35" dirty="0">
                <a:latin typeface="Times New Roman"/>
                <a:cs typeface="Times New Roman"/>
              </a:rPr>
              <a:t>b</a:t>
            </a:r>
            <a:r>
              <a:rPr sz="2850" spc="-5" dirty="0">
                <a:latin typeface="Times New Roman"/>
                <a:cs typeface="Times New Roman"/>
              </a:rPr>
              <a:t>)</a:t>
            </a:r>
            <a:r>
              <a:rPr sz="2850" spc="-60" dirty="0">
                <a:latin typeface="Times New Roman"/>
                <a:cs typeface="Times New Roman"/>
              </a:rPr>
              <a:t> </a:t>
            </a:r>
            <a:r>
              <a:rPr sz="2850" spc="-5" dirty="0">
                <a:latin typeface="Symbol"/>
                <a:cs typeface="Symbol"/>
              </a:rPr>
              <a:t></a:t>
            </a:r>
            <a:endParaRPr sz="28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89108" y="3102239"/>
            <a:ext cx="18097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Times New Roman"/>
                <a:cs typeface="Times New Roman"/>
              </a:rPr>
              <a:t>2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43477" y="2819431"/>
            <a:ext cx="11620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Times New Roman"/>
                <a:cs typeface="Times New Roman"/>
              </a:rPr>
              <a:t>,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41245" y="3102239"/>
            <a:ext cx="180975" cy="460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50" spc="-5" dirty="0">
                <a:latin typeface="Times New Roman"/>
                <a:cs typeface="Times New Roman"/>
              </a:rPr>
              <a:t>2</a:t>
            </a:r>
            <a:endParaRPr sz="28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062318" y="5512797"/>
            <a:ext cx="406400" cy="0"/>
          </a:xfrm>
          <a:custGeom>
            <a:avLst/>
            <a:gdLst/>
            <a:ahLst/>
            <a:cxnLst/>
            <a:rect l="l" t="t" r="r" b="b"/>
            <a:pathLst>
              <a:path w="406400">
                <a:moveTo>
                  <a:pt x="0" y="0"/>
                </a:moveTo>
                <a:lnTo>
                  <a:pt x="405986" y="0"/>
                </a:lnTo>
              </a:path>
            </a:pathLst>
          </a:custGeom>
          <a:ln w="146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55682" y="5512797"/>
            <a:ext cx="389890" cy="0"/>
          </a:xfrm>
          <a:custGeom>
            <a:avLst/>
            <a:gdLst/>
            <a:ahLst/>
            <a:cxnLst/>
            <a:rect l="l" t="t" r="r" b="b"/>
            <a:pathLst>
              <a:path w="389889">
                <a:moveTo>
                  <a:pt x="0" y="0"/>
                </a:moveTo>
                <a:lnTo>
                  <a:pt x="389452" y="0"/>
                </a:lnTo>
              </a:path>
            </a:pathLst>
          </a:custGeom>
          <a:ln w="1469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869636" y="4193004"/>
            <a:ext cx="250825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2750" i="1" spc="10" dirty="0">
                <a:latin typeface="Times New Roman"/>
                <a:cs typeface="Times New Roman"/>
              </a:rPr>
              <a:t>g</a:t>
            </a:r>
            <a:r>
              <a:rPr sz="2750" i="1" spc="-360" dirty="0">
                <a:latin typeface="Times New Roman"/>
                <a:cs typeface="Times New Roman"/>
              </a:rPr>
              <a:t> </a:t>
            </a:r>
            <a:r>
              <a:rPr sz="2400" spc="-120" baseline="43402" dirty="0">
                <a:latin typeface="Symbol"/>
                <a:cs typeface="Symbol"/>
              </a:rPr>
              <a:t></a:t>
            </a:r>
            <a:r>
              <a:rPr sz="2400" spc="15" baseline="43402" dirty="0">
                <a:latin typeface="Times New Roman"/>
                <a:cs typeface="Times New Roman"/>
              </a:rPr>
              <a:t>1</a:t>
            </a:r>
            <a:r>
              <a:rPr sz="2400" spc="-322" baseline="43402" dirty="0">
                <a:latin typeface="Times New Roman"/>
                <a:cs typeface="Times New Roman"/>
              </a:rPr>
              <a:t> </a:t>
            </a:r>
            <a:r>
              <a:rPr sz="2750" spc="75" dirty="0">
                <a:latin typeface="Times New Roman"/>
                <a:cs typeface="Times New Roman"/>
              </a:rPr>
              <a:t>(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-165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Symbol"/>
                <a:cs typeface="Symbol"/>
              </a:rPr>
              <a:t></a:t>
            </a:r>
            <a:r>
              <a:rPr sz="2750" spc="-310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b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-345" dirty="0">
                <a:latin typeface="Times New Roman"/>
                <a:cs typeface="Times New Roman"/>
              </a:rPr>
              <a:t> </a:t>
            </a:r>
            <a:r>
              <a:rPr sz="2750" i="1" spc="10" dirty="0">
                <a:latin typeface="Times New Roman"/>
                <a:cs typeface="Times New Roman"/>
              </a:rPr>
              <a:t>a</a:t>
            </a:r>
            <a:r>
              <a:rPr sz="2750" i="1" spc="-165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Symbol"/>
                <a:cs typeface="Symbol"/>
              </a:rPr>
              <a:t></a:t>
            </a:r>
            <a:r>
              <a:rPr sz="2750" spc="-265" dirty="0">
                <a:latin typeface="Times New Roman"/>
                <a:cs typeface="Times New Roman"/>
              </a:rPr>
              <a:t> </a:t>
            </a:r>
            <a:r>
              <a:rPr sz="2750" i="1" spc="50" dirty="0">
                <a:latin typeface="Times New Roman"/>
                <a:cs typeface="Times New Roman"/>
              </a:rPr>
              <a:t>b</a:t>
            </a:r>
            <a:r>
              <a:rPr sz="2750" spc="5" dirty="0">
                <a:latin typeface="Times New Roman"/>
                <a:cs typeface="Times New Roman"/>
              </a:rPr>
              <a:t>)</a:t>
            </a:r>
            <a:r>
              <a:rPr sz="2750" spc="-50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19" name="object 19"/>
          <p:cNvSpPr txBox="1"/>
          <p:nvPr/>
        </p:nvSpPr>
        <p:spPr>
          <a:xfrm>
            <a:off x="6836117" y="4467754"/>
            <a:ext cx="20193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Times New Roman"/>
                <a:cs typeface="Times New Roman"/>
              </a:rPr>
              <a:t>2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32128" y="4192297"/>
            <a:ext cx="113664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5" dirty="0">
                <a:latin typeface="Times New Roman"/>
                <a:cs typeface="Times New Roman"/>
              </a:rPr>
              <a:t>,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997721" y="3857831"/>
            <a:ext cx="2007235" cy="5842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750" i="1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750" i="1" u="sng" spc="-1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u="sng" spc="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sz="2750" u="sng" spc="-2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i="1" u="sng" spc="13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3650" u="sng" spc="-60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sz="2750" u="sng" spc="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sz="2750" u="sng" spc="-2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650" u="sng" spc="-350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sz="2750" i="1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750" i="1" u="sng" spc="-1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u="sng" spc="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sz="2750" u="sng" spc="-3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i="1" u="sng" spc="13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3650" u="sng" spc="-30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36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94437" y="3857831"/>
            <a:ext cx="1134745" cy="5842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005205" algn="l"/>
              </a:tabLst>
            </a:pPr>
            <a:r>
              <a:rPr sz="2750" i="1" u="sng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750" i="1" u="sng" spc="-1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u="sng" spc="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sz="2750" u="sng" spc="-2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i="1" u="sng" spc="14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3650" u="sng" spc="-30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sz="3650" dirty="0">
                <a:latin typeface="Times New Roman"/>
                <a:cs typeface="Times New Roman"/>
              </a:rPr>
              <a:t>	</a:t>
            </a:r>
            <a:r>
              <a:rPr sz="3650" u="heavy" spc="-30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endParaRPr sz="36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96679" y="3857831"/>
            <a:ext cx="1329690" cy="5842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650" u="heavy" spc="-35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sz="2750" i="1" u="heavy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2750" i="1" u="heavy" spc="-1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u="heavy" spc="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sz="2750" u="heavy" spc="-3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750" i="1" u="heavy" spc="14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sz="3650" u="heavy" spc="-6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sz="2750" u="heavy" spc="1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sz="2750" u="heavy" spc="-2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650" u="heavy" spc="-30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endParaRPr sz="36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48074" y="4467754"/>
            <a:ext cx="20193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Times New Roman"/>
                <a:cs typeface="Times New Roman"/>
              </a:rPr>
              <a:t>2</a:t>
            </a:r>
            <a:endParaRPr sz="27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76654" y="5553355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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29810" y="5511031"/>
            <a:ext cx="1445895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  <a:tabLst>
                <a:tab pos="351790" algn="l"/>
                <a:tab pos="937260" algn="l"/>
                <a:tab pos="1259205" algn="l"/>
              </a:tabLst>
            </a:pPr>
            <a:r>
              <a:rPr sz="4125" spc="15" baseline="39393" dirty="0">
                <a:latin typeface="Symbol"/>
                <a:cs typeface="Symbol"/>
              </a:rPr>
              <a:t></a:t>
            </a:r>
            <a:r>
              <a:rPr sz="4125" spc="15" baseline="39393" dirty="0">
                <a:latin typeface="Times New Roman"/>
                <a:cs typeface="Times New Roman"/>
              </a:rPr>
              <a:t>	</a:t>
            </a:r>
            <a:r>
              <a:rPr sz="2750" spc="10" dirty="0">
                <a:latin typeface="Times New Roman"/>
                <a:cs typeface="Times New Roman"/>
              </a:rPr>
              <a:t>2	2	</a:t>
            </a:r>
            <a:r>
              <a:rPr sz="4125" spc="15" baseline="39393" dirty="0">
                <a:latin typeface="Symbol"/>
                <a:cs typeface="Symbol"/>
              </a:rPr>
              <a:t></a:t>
            </a:r>
            <a:endParaRPr sz="4125" baseline="39393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67910" y="5553708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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42510" y="5122600"/>
            <a:ext cx="2491740" cy="5842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4125" spc="15" baseline="31313" dirty="0">
                <a:latin typeface="Symbol"/>
                <a:cs typeface="Symbol"/>
              </a:rPr>
              <a:t></a:t>
            </a:r>
            <a:r>
              <a:rPr sz="4125" spc="-209" baseline="31313" dirty="0">
                <a:latin typeface="Times New Roman"/>
                <a:cs typeface="Times New Roman"/>
              </a:rPr>
              <a:t> </a:t>
            </a:r>
            <a:r>
              <a:rPr sz="4125" spc="82" baseline="35353" dirty="0">
                <a:latin typeface="Times New Roman"/>
                <a:cs typeface="Times New Roman"/>
              </a:rPr>
              <a:t>2</a:t>
            </a:r>
            <a:r>
              <a:rPr sz="4125" i="1" spc="15" baseline="35353" dirty="0">
                <a:latin typeface="Times New Roman"/>
                <a:cs typeface="Times New Roman"/>
              </a:rPr>
              <a:t>a</a:t>
            </a:r>
            <a:r>
              <a:rPr sz="4125" i="1" spc="-172" baseline="35353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-110" dirty="0">
                <a:latin typeface="Times New Roman"/>
                <a:cs typeface="Times New Roman"/>
              </a:rPr>
              <a:t> </a:t>
            </a:r>
            <a:r>
              <a:rPr sz="4125" spc="-44" baseline="35353" dirty="0">
                <a:latin typeface="Times New Roman"/>
                <a:cs typeface="Times New Roman"/>
              </a:rPr>
              <a:t>2</a:t>
            </a:r>
            <a:r>
              <a:rPr sz="4125" i="1" spc="15" baseline="35353" dirty="0">
                <a:latin typeface="Times New Roman"/>
                <a:cs typeface="Times New Roman"/>
              </a:rPr>
              <a:t>b</a:t>
            </a:r>
            <a:r>
              <a:rPr sz="4125" i="1" spc="-300" baseline="35353" dirty="0">
                <a:latin typeface="Times New Roman"/>
                <a:cs typeface="Times New Roman"/>
              </a:rPr>
              <a:t> </a:t>
            </a:r>
            <a:r>
              <a:rPr sz="4125" spc="15" baseline="31313" dirty="0">
                <a:latin typeface="Symbol"/>
                <a:cs typeface="Symbol"/>
              </a:rPr>
              <a:t></a:t>
            </a:r>
            <a:r>
              <a:rPr sz="4125" spc="-97" baseline="31313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Symbol"/>
                <a:cs typeface="Symbol"/>
              </a:rPr>
              <a:t></a:t>
            </a:r>
            <a:r>
              <a:rPr sz="2750" spc="-95" dirty="0">
                <a:latin typeface="Times New Roman"/>
                <a:cs typeface="Times New Roman"/>
              </a:rPr>
              <a:t> </a:t>
            </a:r>
            <a:r>
              <a:rPr sz="3650" spc="-350" dirty="0">
                <a:latin typeface="Symbol"/>
                <a:cs typeface="Symbol"/>
              </a:rPr>
              <a:t></a:t>
            </a:r>
            <a:r>
              <a:rPr sz="2750" i="1" spc="45" dirty="0">
                <a:latin typeface="Times New Roman"/>
                <a:cs typeface="Times New Roman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,</a:t>
            </a:r>
            <a:r>
              <a:rPr sz="2750" spc="-425" dirty="0">
                <a:latin typeface="Times New Roman"/>
                <a:cs typeface="Times New Roman"/>
              </a:rPr>
              <a:t> </a:t>
            </a:r>
            <a:r>
              <a:rPr sz="2750" i="1" spc="140" dirty="0">
                <a:latin typeface="Times New Roman"/>
                <a:cs typeface="Times New Roman"/>
              </a:rPr>
              <a:t>b</a:t>
            </a:r>
            <a:r>
              <a:rPr sz="3650" spc="-305" dirty="0">
                <a:latin typeface="Symbol"/>
                <a:cs typeface="Symbol"/>
              </a:rPr>
              <a:t></a:t>
            </a:r>
            <a:endParaRPr sz="36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227246" y="4192651"/>
            <a:ext cx="219075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5" dirty="0">
                <a:latin typeface="Symbol"/>
                <a:cs typeface="Symbol"/>
              </a:rPr>
              <a:t>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012445" y="4221925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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012445" y="4510431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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012445" y="3996199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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397913" y="4222278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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397913" y="4510784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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397913" y="3996552"/>
            <a:ext cx="16129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10" dirty="0">
                <a:latin typeface="Symbol"/>
                <a:cs typeface="Symbol"/>
              </a:rPr>
              <a:t></a:t>
            </a:r>
            <a:endParaRPr sz="275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77359" y="171100"/>
            <a:ext cx="1588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Examples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86384" y="1173875"/>
            <a:ext cx="7969250" cy="450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Is </a:t>
            </a:r>
            <a:r>
              <a:rPr sz="2800" spc="-5" dirty="0">
                <a:latin typeface="Times New Roman"/>
                <a:cs typeface="Times New Roman"/>
              </a:rPr>
              <a:t>each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following: </a:t>
            </a:r>
            <a:r>
              <a:rPr sz="2800" dirty="0">
                <a:latin typeface="Times New Roman"/>
                <a:cs typeface="Times New Roman"/>
              </a:rPr>
              <a:t>a </a:t>
            </a:r>
            <a:r>
              <a:rPr sz="2800" spc="-5" dirty="0">
                <a:latin typeface="Times New Roman"/>
                <a:cs typeface="Times New Roman"/>
              </a:rPr>
              <a:t>function? one-to-one? Onto?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Have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inverse?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real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numbers?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680"/>
              </a:spcBef>
            </a:pPr>
            <a:r>
              <a:rPr sz="2800" b="1" dirty="0">
                <a:latin typeface="Times New Roman"/>
                <a:cs typeface="Times New Roman"/>
              </a:rPr>
              <a:t>f(x)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=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1/x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f(0)</a:t>
            </a:r>
            <a:r>
              <a:rPr sz="2800" spc="-5" dirty="0">
                <a:latin typeface="Times New Roman"/>
                <a:cs typeface="Times New Roman"/>
              </a:rPr>
              <a:t> undefined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ts val="3354"/>
              </a:lnSpc>
              <a:spcBef>
                <a:spcPts val="5"/>
              </a:spcBef>
            </a:pPr>
            <a:r>
              <a:rPr sz="2800" b="1" dirty="0">
                <a:latin typeface="Times New Roman"/>
                <a:cs typeface="Times New Roman"/>
              </a:rPr>
              <a:t>f(x)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=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Symbol"/>
                <a:cs typeface="Symbol"/>
              </a:rPr>
              <a:t></a:t>
            </a:r>
            <a:r>
              <a:rPr sz="2800" b="1" dirty="0">
                <a:latin typeface="Times New Roman"/>
                <a:cs typeface="Times New Roman"/>
              </a:rPr>
              <a:t>x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ts val="3354"/>
              </a:lnSpc>
            </a:pP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defined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x&lt;0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2800" b="1" dirty="0">
                <a:latin typeface="Times New Roman"/>
                <a:cs typeface="Times New Roman"/>
              </a:rPr>
              <a:t>f(x)</a:t>
            </a:r>
            <a:r>
              <a:rPr sz="2800" b="1" spc="-4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=</a:t>
            </a:r>
            <a:r>
              <a:rPr sz="2800" b="1" spc="-4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x</a:t>
            </a:r>
            <a:r>
              <a:rPr sz="2775" b="1" baseline="25525" dirty="0">
                <a:latin typeface="Times New Roman"/>
                <a:cs typeface="Times New Roman"/>
              </a:rPr>
              <a:t>2</a:t>
            </a:r>
            <a:endParaRPr sz="2775" baseline="25525">
              <a:latin typeface="Times New Roman"/>
              <a:cs typeface="Times New Roman"/>
            </a:endParaRPr>
          </a:p>
          <a:p>
            <a:pPr marL="38100" marR="447040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1-to-1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(-2,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4),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not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onto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dirty="0">
                <a:latin typeface="Times New Roman"/>
                <a:cs typeface="Times New Roman"/>
              </a:rPr>
              <a:t>no </a:t>
            </a:r>
            <a:r>
              <a:rPr sz="2800" spc="-5" dirty="0">
                <a:latin typeface="Times New Roman"/>
                <a:cs typeface="Times New Roman"/>
              </a:rPr>
              <a:t>way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get </a:t>
            </a:r>
            <a:r>
              <a:rPr sz="2800" dirty="0">
                <a:latin typeface="Times New Roman"/>
                <a:cs typeface="Times New Roman"/>
              </a:rPr>
              <a:t>to the </a:t>
            </a:r>
            <a:r>
              <a:rPr sz="2800" spc="-5" dirty="0">
                <a:latin typeface="Times New Roman"/>
                <a:cs typeface="Times New Roman"/>
              </a:rPr>
              <a:t>negative numbers, </a:t>
            </a:r>
            <a:r>
              <a:rPr sz="2800" dirty="0">
                <a:latin typeface="Times New Roman"/>
                <a:cs typeface="Times New Roman"/>
              </a:rPr>
              <a:t>no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inverse.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00654" y="171100"/>
            <a:ext cx="37420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Definition</a:t>
            </a:r>
            <a:r>
              <a:rPr sz="3600" spc="-75" dirty="0"/>
              <a:t> </a:t>
            </a:r>
            <a:r>
              <a:rPr sz="3600" dirty="0"/>
              <a:t>of</a:t>
            </a:r>
            <a:r>
              <a:rPr sz="3600" spc="-50" dirty="0"/>
              <a:t> </a:t>
            </a:r>
            <a:r>
              <a:rPr sz="3600" dirty="0"/>
              <a:t>Function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4857750" y="2266950"/>
            <a:ext cx="3390900" cy="3314700"/>
            <a:chOff x="4857750" y="2266950"/>
            <a:chExt cx="3390900" cy="3314700"/>
          </a:xfrm>
        </p:grpSpPr>
        <p:sp>
          <p:nvSpPr>
            <p:cNvPr id="4" name="object 4"/>
            <p:cNvSpPr/>
            <p:nvPr/>
          </p:nvSpPr>
          <p:spPr>
            <a:xfrm>
              <a:off x="4876800" y="22860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705600" y="40386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681472" y="2480786"/>
              <a:ext cx="1985010" cy="1858010"/>
            </a:xfrm>
            <a:custGeom>
              <a:avLst/>
              <a:gdLst/>
              <a:ahLst/>
              <a:cxnLst/>
              <a:rect l="l" t="t" r="r" b="b"/>
              <a:pathLst>
                <a:path w="1985009" h="1858010">
                  <a:moveTo>
                    <a:pt x="0" y="180109"/>
                  </a:moveTo>
                  <a:lnTo>
                    <a:pt x="51298" y="161589"/>
                  </a:lnTo>
                  <a:lnTo>
                    <a:pt x="100738" y="144155"/>
                  </a:lnTo>
                  <a:lnTo>
                    <a:pt x="148844" y="127845"/>
                  </a:lnTo>
                  <a:lnTo>
                    <a:pt x="196140" y="112697"/>
                  </a:lnTo>
                  <a:lnTo>
                    <a:pt x="243149" y="98750"/>
                  </a:lnTo>
                  <a:lnTo>
                    <a:pt x="290396" y="86040"/>
                  </a:lnTo>
                  <a:lnTo>
                    <a:pt x="338406" y="74607"/>
                  </a:lnTo>
                  <a:lnTo>
                    <a:pt x="387703" y="64488"/>
                  </a:lnTo>
                  <a:lnTo>
                    <a:pt x="438810" y="55722"/>
                  </a:lnTo>
                  <a:lnTo>
                    <a:pt x="492252" y="48346"/>
                  </a:lnTo>
                  <a:lnTo>
                    <a:pt x="535505" y="36202"/>
                  </a:lnTo>
                  <a:lnTo>
                    <a:pt x="582650" y="26081"/>
                  </a:lnTo>
                  <a:lnTo>
                    <a:pt x="633190" y="17844"/>
                  </a:lnTo>
                  <a:lnTo>
                    <a:pt x="686627" y="11351"/>
                  </a:lnTo>
                  <a:lnTo>
                    <a:pt x="742464" y="6460"/>
                  </a:lnTo>
                  <a:lnTo>
                    <a:pt x="800203" y="3031"/>
                  </a:lnTo>
                  <a:lnTo>
                    <a:pt x="859347" y="925"/>
                  </a:lnTo>
                  <a:lnTo>
                    <a:pt x="919398" y="0"/>
                  </a:lnTo>
                  <a:lnTo>
                    <a:pt x="979859" y="115"/>
                  </a:lnTo>
                  <a:lnTo>
                    <a:pt x="1040233" y="1132"/>
                  </a:lnTo>
                  <a:lnTo>
                    <a:pt x="1100021" y="2909"/>
                  </a:lnTo>
                  <a:lnTo>
                    <a:pt x="1158727" y="5306"/>
                  </a:lnTo>
                  <a:lnTo>
                    <a:pt x="1215852" y="8182"/>
                  </a:lnTo>
                  <a:lnTo>
                    <a:pt x="1270900" y="11397"/>
                  </a:lnTo>
                  <a:lnTo>
                    <a:pt x="1323373" y="14811"/>
                  </a:lnTo>
                  <a:lnTo>
                    <a:pt x="1372774" y="18283"/>
                  </a:lnTo>
                  <a:lnTo>
                    <a:pt x="1418604" y="21672"/>
                  </a:lnTo>
                  <a:lnTo>
                    <a:pt x="1460367" y="24839"/>
                  </a:lnTo>
                  <a:lnTo>
                    <a:pt x="1497565" y="27643"/>
                  </a:lnTo>
                  <a:lnTo>
                    <a:pt x="1529700" y="29943"/>
                  </a:lnTo>
                  <a:lnTo>
                    <a:pt x="1556275" y="31599"/>
                  </a:lnTo>
                  <a:lnTo>
                    <a:pt x="1576793" y="32471"/>
                  </a:lnTo>
                  <a:lnTo>
                    <a:pt x="1617870" y="59346"/>
                  </a:lnTo>
                  <a:lnTo>
                    <a:pt x="1667574" y="90512"/>
                  </a:lnTo>
                  <a:lnTo>
                    <a:pt x="1688674" y="136719"/>
                  </a:lnTo>
                  <a:lnTo>
                    <a:pt x="1750594" y="211148"/>
                  </a:lnTo>
                  <a:lnTo>
                    <a:pt x="1785137" y="248143"/>
                  </a:lnTo>
                  <a:lnTo>
                    <a:pt x="1815029" y="282319"/>
                  </a:lnTo>
                  <a:lnTo>
                    <a:pt x="1843092" y="322362"/>
                  </a:lnTo>
                  <a:lnTo>
                    <a:pt x="1872145" y="376959"/>
                  </a:lnTo>
                  <a:lnTo>
                    <a:pt x="1876164" y="427913"/>
                  </a:lnTo>
                  <a:lnTo>
                    <a:pt x="1879727" y="478857"/>
                  </a:lnTo>
                  <a:lnTo>
                    <a:pt x="1882946" y="529784"/>
                  </a:lnTo>
                  <a:lnTo>
                    <a:pt x="1885937" y="580682"/>
                  </a:lnTo>
                  <a:lnTo>
                    <a:pt x="1888813" y="631542"/>
                  </a:lnTo>
                  <a:lnTo>
                    <a:pt x="1891690" y="682354"/>
                  </a:lnTo>
                  <a:lnTo>
                    <a:pt x="1894681" y="733109"/>
                  </a:lnTo>
                  <a:lnTo>
                    <a:pt x="1897900" y="783797"/>
                  </a:lnTo>
                  <a:lnTo>
                    <a:pt x="1901463" y="834408"/>
                  </a:lnTo>
                  <a:lnTo>
                    <a:pt x="1905482" y="884934"/>
                  </a:lnTo>
                  <a:lnTo>
                    <a:pt x="1914047" y="963614"/>
                  </a:lnTo>
                  <a:lnTo>
                    <a:pt x="1925139" y="1050034"/>
                  </a:lnTo>
                  <a:lnTo>
                    <a:pt x="1934739" y="1119784"/>
                  </a:lnTo>
                  <a:lnTo>
                    <a:pt x="1938832" y="1148459"/>
                  </a:lnTo>
                  <a:lnTo>
                    <a:pt x="1941111" y="1197666"/>
                  </a:lnTo>
                  <a:lnTo>
                    <a:pt x="1943301" y="1246875"/>
                  </a:lnTo>
                  <a:lnTo>
                    <a:pt x="1945579" y="1296085"/>
                  </a:lnTo>
                  <a:lnTo>
                    <a:pt x="1948122" y="1345296"/>
                  </a:lnTo>
                  <a:lnTo>
                    <a:pt x="1951106" y="1394508"/>
                  </a:lnTo>
                  <a:lnTo>
                    <a:pt x="1954707" y="1443721"/>
                  </a:lnTo>
                  <a:lnTo>
                    <a:pt x="1962651" y="1500871"/>
                  </a:lnTo>
                  <a:lnTo>
                    <a:pt x="1967220" y="1529446"/>
                  </a:lnTo>
                  <a:lnTo>
                    <a:pt x="1973065" y="1602106"/>
                  </a:lnTo>
                  <a:lnTo>
                    <a:pt x="1975564" y="1651917"/>
                  </a:lnTo>
                  <a:lnTo>
                    <a:pt x="1978020" y="1704922"/>
                  </a:lnTo>
                  <a:lnTo>
                    <a:pt x="1980363" y="1758591"/>
                  </a:lnTo>
                  <a:lnTo>
                    <a:pt x="1982522" y="1810396"/>
                  </a:lnTo>
                  <a:lnTo>
                    <a:pt x="1984425" y="185780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08083" y="4317687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343"/>
                  </a:lnTo>
                  <a:lnTo>
                    <a:pt x="61442" y="11639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53350" y="3136709"/>
              <a:ext cx="1680845" cy="1633220"/>
            </a:xfrm>
            <a:custGeom>
              <a:avLst/>
              <a:gdLst/>
              <a:ahLst/>
              <a:cxnLst/>
              <a:rect l="l" t="t" r="r" b="b"/>
              <a:pathLst>
                <a:path w="1680845" h="1633220">
                  <a:moveTo>
                    <a:pt x="0" y="0"/>
                  </a:moveTo>
                  <a:lnTo>
                    <a:pt x="8654" y="24395"/>
                  </a:lnTo>
                  <a:lnTo>
                    <a:pt x="14122" y="39712"/>
                  </a:lnTo>
                  <a:lnTo>
                    <a:pt x="16898" y="47550"/>
                  </a:lnTo>
                  <a:lnTo>
                    <a:pt x="17478" y="49510"/>
                  </a:lnTo>
                  <a:lnTo>
                    <a:pt x="16356" y="47190"/>
                  </a:lnTo>
                  <a:lnTo>
                    <a:pt x="14027" y="42192"/>
                  </a:lnTo>
                  <a:lnTo>
                    <a:pt x="10988" y="36115"/>
                  </a:lnTo>
                  <a:lnTo>
                    <a:pt x="7732" y="30559"/>
                  </a:lnTo>
                  <a:lnTo>
                    <a:pt x="4756" y="27123"/>
                  </a:lnTo>
                  <a:lnTo>
                    <a:pt x="2553" y="27409"/>
                  </a:lnTo>
                  <a:lnTo>
                    <a:pt x="1620" y="33015"/>
                  </a:lnTo>
                  <a:lnTo>
                    <a:pt x="2452" y="45541"/>
                  </a:lnTo>
                  <a:lnTo>
                    <a:pt x="11388" y="97755"/>
                  </a:lnTo>
                  <a:lnTo>
                    <a:pt x="20484" y="140642"/>
                  </a:lnTo>
                  <a:lnTo>
                    <a:pt x="33324" y="196850"/>
                  </a:lnTo>
                  <a:lnTo>
                    <a:pt x="45132" y="244316"/>
                  </a:lnTo>
                  <a:lnTo>
                    <a:pt x="58076" y="291533"/>
                  </a:lnTo>
                  <a:lnTo>
                    <a:pt x="71764" y="338607"/>
                  </a:lnTo>
                  <a:lnTo>
                    <a:pt x="85806" y="385642"/>
                  </a:lnTo>
                  <a:lnTo>
                    <a:pt x="99808" y="432742"/>
                  </a:lnTo>
                  <a:lnTo>
                    <a:pt x="113379" y="480012"/>
                  </a:lnTo>
                  <a:lnTo>
                    <a:pt x="126127" y="527557"/>
                  </a:lnTo>
                  <a:lnTo>
                    <a:pt x="137660" y="575480"/>
                  </a:lnTo>
                  <a:lnTo>
                    <a:pt x="147586" y="623887"/>
                  </a:lnTo>
                  <a:lnTo>
                    <a:pt x="154358" y="671402"/>
                  </a:lnTo>
                  <a:lnTo>
                    <a:pt x="159456" y="717197"/>
                  </a:lnTo>
                  <a:lnTo>
                    <a:pt x="166231" y="761404"/>
                  </a:lnTo>
                  <a:lnTo>
                    <a:pt x="178032" y="804156"/>
                  </a:lnTo>
                  <a:lnTo>
                    <a:pt x="198209" y="845586"/>
                  </a:lnTo>
                  <a:lnTo>
                    <a:pt x="230111" y="885825"/>
                  </a:lnTo>
                  <a:lnTo>
                    <a:pt x="276328" y="906660"/>
                  </a:lnTo>
                  <a:lnTo>
                    <a:pt x="303082" y="911497"/>
                  </a:lnTo>
                  <a:lnTo>
                    <a:pt x="328498" y="919162"/>
                  </a:lnTo>
                  <a:lnTo>
                    <a:pt x="374366" y="938999"/>
                  </a:lnTo>
                  <a:lnTo>
                    <a:pt x="420462" y="958608"/>
                  </a:lnTo>
                  <a:lnTo>
                    <a:pt x="466632" y="978141"/>
                  </a:lnTo>
                  <a:lnTo>
                    <a:pt x="512728" y="997750"/>
                  </a:lnTo>
                  <a:lnTo>
                    <a:pt x="558596" y="1017587"/>
                  </a:lnTo>
                  <a:lnTo>
                    <a:pt x="625649" y="1047750"/>
                  </a:lnTo>
                  <a:lnTo>
                    <a:pt x="690321" y="1082675"/>
                  </a:lnTo>
                  <a:lnTo>
                    <a:pt x="723145" y="1106983"/>
                  </a:lnTo>
                  <a:lnTo>
                    <a:pt x="754187" y="1134268"/>
                  </a:lnTo>
                  <a:lnTo>
                    <a:pt x="785827" y="1160363"/>
                  </a:lnTo>
                  <a:lnTo>
                    <a:pt x="820445" y="1181100"/>
                  </a:lnTo>
                  <a:lnTo>
                    <a:pt x="867551" y="1198606"/>
                  </a:lnTo>
                  <a:lnTo>
                    <a:pt x="916422" y="1211086"/>
                  </a:lnTo>
                  <a:lnTo>
                    <a:pt x="966439" y="1220390"/>
                  </a:lnTo>
                  <a:lnTo>
                    <a:pt x="1016987" y="1228372"/>
                  </a:lnTo>
                  <a:lnTo>
                    <a:pt x="1067448" y="1236882"/>
                  </a:lnTo>
                  <a:lnTo>
                    <a:pt x="1117206" y="1247775"/>
                  </a:lnTo>
                  <a:lnTo>
                    <a:pt x="1131706" y="1294073"/>
                  </a:lnTo>
                  <a:lnTo>
                    <a:pt x="1139769" y="1322655"/>
                  </a:lnTo>
                  <a:lnTo>
                    <a:pt x="1143769" y="1337909"/>
                  </a:lnTo>
                  <a:lnTo>
                    <a:pt x="1146085" y="1344227"/>
                  </a:lnTo>
                  <a:lnTo>
                    <a:pt x="1149093" y="1345997"/>
                  </a:lnTo>
                  <a:lnTo>
                    <a:pt x="1155171" y="1347611"/>
                  </a:lnTo>
                  <a:lnTo>
                    <a:pt x="1166696" y="1353458"/>
                  </a:lnTo>
                  <a:lnTo>
                    <a:pt x="1186044" y="1367928"/>
                  </a:lnTo>
                  <a:lnTo>
                    <a:pt x="1215593" y="1395412"/>
                  </a:lnTo>
                  <a:lnTo>
                    <a:pt x="1224125" y="1408236"/>
                  </a:lnTo>
                  <a:lnTo>
                    <a:pt x="1230275" y="1422995"/>
                  </a:lnTo>
                  <a:lnTo>
                    <a:pt x="1237019" y="1436265"/>
                  </a:lnTo>
                  <a:lnTo>
                    <a:pt x="1323977" y="1468859"/>
                  </a:lnTo>
                  <a:lnTo>
                    <a:pt x="1410590" y="1489670"/>
                  </a:lnTo>
                  <a:lnTo>
                    <a:pt x="1481432" y="1504230"/>
                  </a:lnTo>
                  <a:lnTo>
                    <a:pt x="1510766" y="1509712"/>
                  </a:lnTo>
                  <a:lnTo>
                    <a:pt x="1539108" y="1526356"/>
                  </a:lnTo>
                  <a:lnTo>
                    <a:pt x="1597579" y="1557263"/>
                  </a:lnTo>
                  <a:lnTo>
                    <a:pt x="1640628" y="1587615"/>
                  </a:lnTo>
                  <a:lnTo>
                    <a:pt x="1667991" y="1616883"/>
                  </a:lnTo>
                  <a:lnTo>
                    <a:pt x="1680476" y="163269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977631" y="4718607"/>
              <a:ext cx="116839" cy="125095"/>
            </a:xfrm>
            <a:custGeom>
              <a:avLst/>
              <a:gdLst/>
              <a:ahLst/>
              <a:cxnLst/>
              <a:rect l="l" t="t" r="r" b="b"/>
              <a:pathLst>
                <a:path w="116840" h="125095">
                  <a:moveTo>
                    <a:pt x="88493" y="0"/>
                  </a:moveTo>
                  <a:lnTo>
                    <a:pt x="0" y="72339"/>
                  </a:lnTo>
                  <a:lnTo>
                    <a:pt x="116585" y="124663"/>
                  </a:lnTo>
                  <a:lnTo>
                    <a:pt x="884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387340" y="2384552"/>
            <a:ext cx="3136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06340" y="2917952"/>
            <a:ext cx="3136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87540" y="4746752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20940" y="4365752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93940" y="5127752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39740" y="2750312"/>
            <a:ext cx="46609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152400">
              <a:lnSpc>
                <a:spcPct val="125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-20833" dirty="0">
                <a:latin typeface="Times New Roman"/>
                <a:cs typeface="Times New Roman"/>
              </a:rPr>
              <a:t>3  </a:t>
            </a: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154673" y="2968751"/>
            <a:ext cx="1221105" cy="1826260"/>
            <a:chOff x="6154673" y="2968751"/>
            <a:chExt cx="1221105" cy="1826260"/>
          </a:xfrm>
        </p:grpSpPr>
        <p:sp>
          <p:nvSpPr>
            <p:cNvPr id="17" name="object 17"/>
            <p:cNvSpPr/>
            <p:nvPr/>
          </p:nvSpPr>
          <p:spPr>
            <a:xfrm>
              <a:off x="6173723" y="2987801"/>
              <a:ext cx="1183005" cy="1717039"/>
            </a:xfrm>
            <a:custGeom>
              <a:avLst/>
              <a:gdLst/>
              <a:ahLst/>
              <a:cxnLst/>
              <a:rect l="l" t="t" r="r" b="b"/>
              <a:pathLst>
                <a:path w="1183004" h="1717039">
                  <a:moveTo>
                    <a:pt x="0" y="0"/>
                  </a:moveTo>
                  <a:lnTo>
                    <a:pt x="52379" y="7683"/>
                  </a:lnTo>
                  <a:lnTo>
                    <a:pt x="104750" y="15180"/>
                  </a:lnTo>
                  <a:lnTo>
                    <a:pt x="157107" y="22542"/>
                  </a:lnTo>
                  <a:lnTo>
                    <a:pt x="209442" y="29817"/>
                  </a:lnTo>
                  <a:lnTo>
                    <a:pt x="261748" y="37057"/>
                  </a:lnTo>
                  <a:lnTo>
                    <a:pt x="314018" y="44311"/>
                  </a:lnTo>
                  <a:lnTo>
                    <a:pt x="366246" y="51630"/>
                  </a:lnTo>
                  <a:lnTo>
                    <a:pt x="418423" y="59063"/>
                  </a:lnTo>
                  <a:lnTo>
                    <a:pt x="470544" y="66660"/>
                  </a:lnTo>
                  <a:lnTo>
                    <a:pt x="522600" y="74472"/>
                  </a:lnTo>
                  <a:lnTo>
                    <a:pt x="574586" y="82550"/>
                  </a:lnTo>
                  <a:lnTo>
                    <a:pt x="607544" y="107104"/>
                  </a:lnTo>
                  <a:lnTo>
                    <a:pt x="626864" y="121976"/>
                  </a:lnTo>
                  <a:lnTo>
                    <a:pt x="637015" y="129478"/>
                  </a:lnTo>
                  <a:lnTo>
                    <a:pt x="642462" y="131923"/>
                  </a:lnTo>
                  <a:lnTo>
                    <a:pt x="647674" y="131623"/>
                  </a:lnTo>
                  <a:lnTo>
                    <a:pt x="657119" y="130892"/>
                  </a:lnTo>
                  <a:lnTo>
                    <a:pt x="675263" y="132042"/>
                  </a:lnTo>
                  <a:lnTo>
                    <a:pt x="755523" y="149237"/>
                  </a:lnTo>
                  <a:lnTo>
                    <a:pt x="802325" y="162201"/>
                  </a:lnTo>
                  <a:lnTo>
                    <a:pt x="864720" y="180958"/>
                  </a:lnTo>
                  <a:lnTo>
                    <a:pt x="900521" y="197018"/>
                  </a:lnTo>
                  <a:lnTo>
                    <a:pt x="898400" y="198069"/>
                  </a:lnTo>
                  <a:lnTo>
                    <a:pt x="894411" y="198450"/>
                  </a:lnTo>
                  <a:lnTo>
                    <a:pt x="889834" y="198419"/>
                  </a:lnTo>
                  <a:lnTo>
                    <a:pt x="885950" y="198235"/>
                  </a:lnTo>
                  <a:lnTo>
                    <a:pt x="884038" y="198156"/>
                  </a:lnTo>
                  <a:lnTo>
                    <a:pt x="885379" y="198439"/>
                  </a:lnTo>
                  <a:lnTo>
                    <a:pt x="891253" y="199343"/>
                  </a:lnTo>
                  <a:lnTo>
                    <a:pt x="902940" y="201125"/>
                  </a:lnTo>
                  <a:lnTo>
                    <a:pt x="921721" y="204044"/>
                  </a:lnTo>
                  <a:lnTo>
                    <a:pt x="948876" y="208358"/>
                  </a:lnTo>
                  <a:lnTo>
                    <a:pt x="985685" y="214325"/>
                  </a:lnTo>
                  <a:lnTo>
                    <a:pt x="1001875" y="230969"/>
                  </a:lnTo>
                  <a:lnTo>
                    <a:pt x="1017622" y="247465"/>
                  </a:lnTo>
                  <a:lnTo>
                    <a:pt x="1033669" y="263667"/>
                  </a:lnTo>
                  <a:lnTo>
                    <a:pt x="1050759" y="279425"/>
                  </a:lnTo>
                  <a:lnTo>
                    <a:pt x="1067644" y="291356"/>
                  </a:lnTo>
                  <a:lnTo>
                    <a:pt x="1085872" y="302245"/>
                  </a:lnTo>
                  <a:lnTo>
                    <a:pt x="1103209" y="314027"/>
                  </a:lnTo>
                  <a:lnTo>
                    <a:pt x="1117422" y="328637"/>
                  </a:lnTo>
                  <a:lnTo>
                    <a:pt x="1124367" y="343967"/>
                  </a:lnTo>
                  <a:lnTo>
                    <a:pt x="1127740" y="360784"/>
                  </a:lnTo>
                  <a:lnTo>
                    <a:pt x="1129923" y="378197"/>
                  </a:lnTo>
                  <a:lnTo>
                    <a:pt x="1133297" y="395312"/>
                  </a:lnTo>
                  <a:lnTo>
                    <a:pt x="1146587" y="438615"/>
                  </a:lnTo>
                  <a:lnTo>
                    <a:pt x="1161320" y="481972"/>
                  </a:lnTo>
                  <a:lnTo>
                    <a:pt x="1166226" y="492752"/>
                  </a:lnTo>
                  <a:lnTo>
                    <a:pt x="1167232" y="495331"/>
                  </a:lnTo>
                  <a:lnTo>
                    <a:pt x="1168467" y="501055"/>
                  </a:lnTo>
                  <a:lnTo>
                    <a:pt x="1170825" y="513684"/>
                  </a:lnTo>
                  <a:lnTo>
                    <a:pt x="1175204" y="536983"/>
                  </a:lnTo>
                  <a:lnTo>
                    <a:pt x="1182497" y="574713"/>
                  </a:lnTo>
                  <a:lnTo>
                    <a:pt x="1180490" y="617058"/>
                  </a:lnTo>
                  <a:lnTo>
                    <a:pt x="1178497" y="662241"/>
                  </a:lnTo>
                  <a:lnTo>
                    <a:pt x="1176309" y="709824"/>
                  </a:lnTo>
                  <a:lnTo>
                    <a:pt x="1173716" y="759370"/>
                  </a:lnTo>
                  <a:lnTo>
                    <a:pt x="1170510" y="810442"/>
                  </a:lnTo>
                  <a:lnTo>
                    <a:pt x="1166480" y="862602"/>
                  </a:lnTo>
                  <a:lnTo>
                    <a:pt x="1161419" y="915413"/>
                  </a:lnTo>
                  <a:lnTo>
                    <a:pt x="1155115" y="968438"/>
                  </a:lnTo>
                  <a:lnTo>
                    <a:pt x="1147361" y="1021240"/>
                  </a:lnTo>
                  <a:lnTo>
                    <a:pt x="1137947" y="1073381"/>
                  </a:lnTo>
                  <a:lnTo>
                    <a:pt x="1126664" y="1124425"/>
                  </a:lnTo>
                  <a:lnTo>
                    <a:pt x="1113302" y="1173934"/>
                  </a:lnTo>
                  <a:lnTo>
                    <a:pt x="1097653" y="1221471"/>
                  </a:lnTo>
                  <a:lnTo>
                    <a:pt x="1079506" y="1266598"/>
                  </a:lnTo>
                  <a:lnTo>
                    <a:pt x="1058653" y="1308879"/>
                  </a:lnTo>
                  <a:lnTo>
                    <a:pt x="1034884" y="1347876"/>
                  </a:lnTo>
                  <a:lnTo>
                    <a:pt x="1025744" y="1399584"/>
                  </a:lnTo>
                  <a:lnTo>
                    <a:pt x="1018325" y="1451264"/>
                  </a:lnTo>
                  <a:lnTo>
                    <a:pt x="1012017" y="1502888"/>
                  </a:lnTo>
                  <a:lnTo>
                    <a:pt x="1006210" y="1554428"/>
                  </a:lnTo>
                  <a:lnTo>
                    <a:pt x="1000293" y="1605856"/>
                  </a:lnTo>
                  <a:lnTo>
                    <a:pt x="993654" y="1657144"/>
                  </a:lnTo>
                  <a:lnTo>
                    <a:pt x="985685" y="1708264"/>
                  </a:lnTo>
                  <a:lnTo>
                    <a:pt x="985177" y="1710905"/>
                  </a:lnTo>
                  <a:lnTo>
                    <a:pt x="984542" y="1713738"/>
                  </a:lnTo>
                  <a:lnTo>
                    <a:pt x="983805" y="1716722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109840" y="4667750"/>
              <a:ext cx="107950" cy="127000"/>
            </a:xfrm>
            <a:custGeom>
              <a:avLst/>
              <a:gdLst/>
              <a:ahLst/>
              <a:cxnLst/>
              <a:rect l="l" t="t" r="r" b="b"/>
              <a:pathLst>
                <a:path w="107950" h="127000">
                  <a:moveTo>
                    <a:pt x="0" y="0"/>
                  </a:moveTo>
                  <a:lnTo>
                    <a:pt x="16230" y="126758"/>
                  </a:lnTo>
                  <a:lnTo>
                    <a:pt x="107899" y="37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479540" y="20797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sp>
        <p:nvSpPr>
          <p:cNvPr id="20" name="object 20"/>
          <p:cNvSpPr txBox="1"/>
          <p:nvPr/>
        </p:nvSpPr>
        <p:spPr>
          <a:xfrm>
            <a:off x="6022340" y="38323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784340" y="27655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77087" y="958088"/>
            <a:ext cx="37560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L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et</a:t>
            </a:r>
            <a:r>
              <a:rPr sz="2400" spc="-14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spc="-1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and</a:t>
            </a:r>
            <a:r>
              <a:rPr sz="24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B</a:t>
            </a:r>
            <a:r>
              <a:rPr sz="24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be none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m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p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t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y</a:t>
            </a:r>
            <a:r>
              <a:rPr sz="24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se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t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6287" y="1397000"/>
            <a:ext cx="3919854" cy="4196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6400" marR="6858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05765" algn="l"/>
                <a:tab pos="406400" algn="l"/>
              </a:tabLst>
            </a:pP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b="1" spc="-5" dirty="0">
                <a:latin typeface="Times New Roman"/>
                <a:cs typeface="Times New Roman"/>
              </a:rPr>
              <a:t>function </a:t>
            </a:r>
            <a:r>
              <a:rPr sz="2400" b="1" dirty="0">
                <a:latin typeface="Times New Roman"/>
                <a:cs typeface="Times New Roman"/>
              </a:rPr>
              <a:t>f </a:t>
            </a:r>
            <a:r>
              <a:rPr sz="2400" spc="-5" dirty="0">
                <a:solidFill>
                  <a:srgbClr val="FF66FF"/>
                </a:solidFill>
                <a:latin typeface="Times New Roman"/>
                <a:cs typeface="Times New Roman"/>
              </a:rPr>
              <a:t>from </a:t>
            </a:r>
            <a:r>
              <a:rPr sz="2400" dirty="0">
                <a:solidFill>
                  <a:srgbClr val="FF66FF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FF66FF"/>
                </a:solidFill>
                <a:latin typeface="Times New Roman"/>
                <a:cs typeface="Times New Roman"/>
              </a:rPr>
              <a:t>to </a:t>
            </a:r>
            <a:r>
              <a:rPr sz="2400" dirty="0">
                <a:solidFill>
                  <a:srgbClr val="FF66FF"/>
                </a:solidFill>
                <a:latin typeface="Times New Roman"/>
                <a:cs typeface="Times New Roman"/>
              </a:rPr>
              <a:t>B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assignment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exactly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one </a:t>
            </a:r>
            <a:r>
              <a:rPr sz="2400" spc="-5" dirty="0">
                <a:latin typeface="Times New Roman"/>
                <a:cs typeface="Times New Roman"/>
              </a:rPr>
              <a:t>element </a:t>
            </a:r>
            <a:r>
              <a:rPr sz="2400" dirty="0">
                <a:latin typeface="Times New Roman"/>
                <a:cs typeface="Times New Roman"/>
              </a:rPr>
              <a:t>of B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each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A.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write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f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:</a:t>
            </a:r>
            <a:r>
              <a:rPr sz="2400" spc="-14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  <a:p>
            <a:pPr marL="406400">
              <a:lnSpc>
                <a:spcPct val="100000"/>
              </a:lnSpc>
            </a:pP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→</a:t>
            </a:r>
            <a:r>
              <a:rPr sz="2400" spc="-4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B.</a:t>
            </a:r>
            <a:endParaRPr sz="2400">
              <a:latin typeface="Times New Roman"/>
              <a:cs typeface="Times New Roman"/>
            </a:endParaRPr>
          </a:p>
          <a:p>
            <a:pPr marL="406400" marR="194310" indent="-3435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05765" algn="l"/>
                <a:tab pos="406400" algn="l"/>
              </a:tabLst>
            </a:pP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write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f</a:t>
            </a:r>
            <a:r>
              <a:rPr sz="2400" spc="-5" dirty="0">
                <a:latin typeface="Times New Roman"/>
                <a:cs typeface="Times New Roman"/>
              </a:rPr>
              <a:t>(a)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the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unique element </a:t>
            </a:r>
            <a:r>
              <a:rPr sz="2400" dirty="0">
                <a:latin typeface="Times New Roman"/>
                <a:cs typeface="Times New Roman"/>
              </a:rPr>
              <a:t>of B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assigned </a:t>
            </a:r>
            <a:r>
              <a:rPr sz="2400" dirty="0">
                <a:latin typeface="Times New Roman"/>
                <a:cs typeface="Times New Roman"/>
              </a:rPr>
              <a:t>by </a:t>
            </a:r>
            <a:r>
              <a:rPr sz="2400" spc="-5" dirty="0">
                <a:latin typeface="Times New Roman"/>
                <a:cs typeface="Times New Roman"/>
              </a:rPr>
              <a:t>the function, </a:t>
            </a:r>
            <a:r>
              <a:rPr sz="2400" b="1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,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A.</a:t>
            </a:r>
            <a:endParaRPr sz="2400">
              <a:latin typeface="Times New Roman"/>
              <a:cs typeface="Times New Roman"/>
            </a:endParaRPr>
          </a:p>
          <a:p>
            <a:pPr marL="405765" marR="200025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06400" algn="l"/>
                <a:tab pos="407034" algn="l"/>
              </a:tabLst>
            </a:pPr>
            <a:r>
              <a:rPr sz="2400" spc="-5" dirty="0">
                <a:latin typeface="Times New Roman"/>
                <a:cs typeface="Times New Roman"/>
              </a:rPr>
              <a:t>Example: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f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: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Z</a:t>
            </a:r>
            <a:r>
              <a:rPr sz="2400" spc="-1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→</a:t>
            </a:r>
            <a:r>
              <a:rPr sz="24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Z,</a:t>
            </a:r>
            <a:r>
              <a:rPr sz="2400" spc="-2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each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548ED4"/>
                </a:solidFill>
                <a:latin typeface="Times New Roman"/>
                <a:cs typeface="Times New Roman"/>
              </a:rPr>
              <a:t>x</a:t>
            </a:r>
            <a:r>
              <a:rPr sz="2400" spc="-10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548ED4"/>
                </a:solidFill>
                <a:latin typeface="Cambria Math"/>
                <a:cs typeface="Cambria Math"/>
              </a:rPr>
              <a:t>∈</a:t>
            </a:r>
            <a:r>
              <a:rPr sz="2400" spc="70" dirty="0">
                <a:solidFill>
                  <a:srgbClr val="548ED4"/>
                </a:solidFill>
                <a:latin typeface="Cambria Math"/>
                <a:cs typeface="Cambria Math"/>
              </a:rPr>
              <a:t> </a:t>
            </a:r>
            <a:r>
              <a:rPr sz="2400" spc="-5" dirty="0">
                <a:solidFill>
                  <a:srgbClr val="548ED4"/>
                </a:solidFill>
                <a:latin typeface="Times New Roman"/>
                <a:cs typeface="Times New Roman"/>
              </a:rPr>
              <a:t>Z, f(x)</a:t>
            </a:r>
            <a:r>
              <a:rPr sz="2400" spc="-10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548ED4"/>
                </a:solidFill>
                <a:latin typeface="Times New Roman"/>
                <a:cs typeface="Times New Roman"/>
              </a:rPr>
              <a:t>=</a:t>
            </a:r>
            <a:r>
              <a:rPr sz="2400" spc="-10" dirty="0">
                <a:solidFill>
                  <a:srgbClr val="548ED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548ED4"/>
                </a:solidFill>
                <a:latin typeface="Times New Roman"/>
                <a:cs typeface="Times New Roman"/>
              </a:rPr>
              <a:t>x</a:t>
            </a:r>
            <a:r>
              <a:rPr sz="2400" baseline="24305" dirty="0">
                <a:solidFill>
                  <a:srgbClr val="548ED4"/>
                </a:solidFill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Composition</a:t>
            </a:r>
            <a:r>
              <a:rPr spc="-10" dirty="0"/>
              <a:t> </a:t>
            </a:r>
            <a:r>
              <a:rPr dirty="0"/>
              <a:t>of</a:t>
            </a:r>
            <a:r>
              <a:rPr spc="5" dirty="0"/>
              <a:t> </a:t>
            </a:r>
            <a:r>
              <a:rPr dirty="0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679064" y="3905503"/>
            <a:ext cx="37852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spc="-1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6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3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2.3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27603" y="209200"/>
            <a:ext cx="2288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Quick</a:t>
            </a:r>
            <a:r>
              <a:rPr sz="3600" spc="-85" dirty="0"/>
              <a:t> </a:t>
            </a:r>
            <a:r>
              <a:rPr sz="3600" dirty="0"/>
              <a:t>Review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438668"/>
            <a:ext cx="203453" cy="2133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1329944"/>
            <a:ext cx="7696834" cy="3171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3679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function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from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 </a:t>
            </a:r>
            <a:r>
              <a:rPr sz="2400" spc="-5" dirty="0">
                <a:latin typeface="Times New Roman"/>
                <a:cs typeface="Times New Roman"/>
              </a:rPr>
              <a:t>assigns exactly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one</a:t>
            </a:r>
            <a:r>
              <a:rPr sz="2400" spc="-5" dirty="0">
                <a:latin typeface="Times New Roman"/>
                <a:cs typeface="Times New Roman"/>
              </a:rPr>
              <a:t> element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Times New Roman"/>
                <a:cs typeface="Times New Roman"/>
              </a:rPr>
              <a:t> 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each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A.</a:t>
            </a:r>
            <a:endParaRPr sz="2400">
              <a:latin typeface="Times New Roman"/>
              <a:cs typeface="Times New Roman"/>
            </a:endParaRPr>
          </a:p>
          <a:p>
            <a:pPr marL="12700" marR="153035">
              <a:lnSpc>
                <a:spcPct val="100400"/>
              </a:lnSpc>
              <a:spcBef>
                <a:spcPts val="565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function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said 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b="1" spc="-5" dirty="0">
                <a:latin typeface="Times New Roman"/>
                <a:cs typeface="Times New Roman"/>
              </a:rPr>
              <a:t>one-to-one,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or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injective</a:t>
            </a:r>
            <a:r>
              <a:rPr sz="2400" spc="-5" dirty="0">
                <a:latin typeface="Times New Roman"/>
                <a:cs typeface="Times New Roman"/>
              </a:rPr>
              <a:t>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only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f(x)=f(y)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x=y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for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 </a:t>
            </a:r>
            <a:r>
              <a:rPr sz="2400" spc="-5" dirty="0">
                <a:latin typeface="Times New Roman"/>
                <a:cs typeface="Times New Roman"/>
              </a:rPr>
              <a:t>in the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domain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f.</a:t>
            </a:r>
            <a:endParaRPr sz="2400">
              <a:latin typeface="Times New Roman"/>
              <a:cs typeface="Times New Roman"/>
            </a:endParaRPr>
          </a:p>
          <a:p>
            <a:pPr marL="12700" marR="312420" indent="-635">
              <a:lnSpc>
                <a:spcPct val="100400"/>
              </a:lnSpc>
              <a:spcBef>
                <a:spcPts val="55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function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</a:t>
            </a:r>
            <a:r>
              <a:rPr sz="2400" spc="-5" dirty="0">
                <a:latin typeface="Times New Roman"/>
                <a:cs typeface="Times New Roman"/>
              </a:rPr>
              <a:t> from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 </a:t>
            </a:r>
            <a:r>
              <a:rPr sz="2400" spc="-5" dirty="0">
                <a:latin typeface="Times New Roman"/>
                <a:cs typeface="Times New Roman"/>
              </a:rPr>
              <a:t>is called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onto,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or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surjective</a:t>
            </a:r>
            <a:r>
              <a:rPr sz="2400" spc="-5" dirty="0">
                <a:latin typeface="Times New Roman"/>
                <a:cs typeface="Times New Roman"/>
              </a:rPr>
              <a:t>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only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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f(a)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  <a:p>
            <a:pPr marL="12700" marR="5080" indent="-635">
              <a:lnSpc>
                <a:spcPct val="100000"/>
              </a:lnSpc>
              <a:spcBef>
                <a:spcPts val="565"/>
              </a:spcBef>
            </a:pPr>
            <a:r>
              <a:rPr sz="2400" spc="-5" dirty="0">
                <a:latin typeface="Times New Roman"/>
                <a:cs typeface="Times New Roman"/>
              </a:rPr>
              <a:t>The function </a:t>
            </a:r>
            <a:r>
              <a:rPr sz="2400" dirty="0">
                <a:latin typeface="Times New Roman"/>
                <a:cs typeface="Times New Roman"/>
              </a:rPr>
              <a:t>f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b="1" spc="-5" dirty="0">
                <a:latin typeface="Times New Roman"/>
                <a:cs typeface="Times New Roman"/>
              </a:rPr>
              <a:t>one-to-one correspondence </a:t>
            </a:r>
            <a:r>
              <a:rPr sz="2400" b="1" dirty="0">
                <a:latin typeface="Times New Roman"/>
                <a:cs typeface="Times New Roman"/>
              </a:rPr>
              <a:t>or a </a:t>
            </a:r>
            <a:r>
              <a:rPr sz="2400" b="1" spc="-5" dirty="0">
                <a:latin typeface="Times New Roman"/>
                <a:cs typeface="Times New Roman"/>
              </a:rPr>
              <a:t>bijection</a:t>
            </a:r>
            <a:r>
              <a:rPr sz="2400" spc="-5" dirty="0">
                <a:latin typeface="Times New Roman"/>
                <a:cs typeface="Times New Roman"/>
              </a:rPr>
              <a:t>,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both</a:t>
            </a:r>
            <a:r>
              <a:rPr sz="2400" spc="-5" dirty="0">
                <a:latin typeface="Times New Roman"/>
                <a:cs typeface="Times New Roman"/>
              </a:rPr>
              <a:t> one-to-one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onto.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243340"/>
            <a:ext cx="203453" cy="2133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048012"/>
            <a:ext cx="203453" cy="21334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852684"/>
            <a:ext cx="203453" cy="213347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80468" y="224282"/>
            <a:ext cx="41827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Composition</a:t>
            </a:r>
            <a:r>
              <a:rPr sz="3600" spc="-40" dirty="0"/>
              <a:t> </a:t>
            </a:r>
            <a:r>
              <a:rPr sz="3600" dirty="0"/>
              <a:t>of</a:t>
            </a:r>
            <a:r>
              <a:rPr sz="3600" spc="-35" dirty="0"/>
              <a:t> </a:t>
            </a:r>
            <a:r>
              <a:rPr sz="3600" spc="-5" dirty="0"/>
              <a:t>Functions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612140" y="1163828"/>
            <a:ext cx="7747634" cy="173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let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from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C.</a:t>
            </a:r>
            <a:endParaRPr sz="2800">
              <a:latin typeface="Times New Roman"/>
              <a:cs typeface="Times New Roman"/>
            </a:endParaRPr>
          </a:p>
          <a:p>
            <a:pPr marL="12700" marR="10541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The </a:t>
            </a:r>
            <a:r>
              <a:rPr sz="2800" b="1" spc="-5" dirty="0">
                <a:latin typeface="Times New Roman"/>
                <a:cs typeface="Times New Roman"/>
              </a:rPr>
              <a:t>composition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-5" dirty="0">
                <a:latin typeface="Times New Roman"/>
                <a:cs typeface="Times New Roman"/>
              </a:rPr>
              <a:t>functions </a:t>
            </a:r>
            <a:r>
              <a:rPr sz="2800" dirty="0">
                <a:latin typeface="Times New Roman"/>
                <a:cs typeface="Times New Roman"/>
              </a:rPr>
              <a:t>f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g, </a:t>
            </a:r>
            <a:r>
              <a:rPr sz="2800" spc="-5" dirty="0">
                <a:latin typeface="Times New Roman"/>
                <a:cs typeface="Times New Roman"/>
              </a:rPr>
              <a:t>denoted </a:t>
            </a:r>
            <a:r>
              <a:rPr sz="2800" dirty="0">
                <a:latin typeface="Times New Roman"/>
                <a:cs typeface="Times New Roman"/>
              </a:rPr>
              <a:t>by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defined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g)(a)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f(g(a)).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9478" y="4973601"/>
            <a:ext cx="7460615" cy="1520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Times New Roman"/>
                <a:cs typeface="Times New Roman"/>
              </a:rPr>
              <a:t>Example: </a:t>
            </a: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f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g be </a:t>
            </a:r>
            <a:r>
              <a:rPr sz="2800" spc="-5" dirty="0">
                <a:latin typeface="Times New Roman"/>
                <a:cs typeface="Times New Roman"/>
              </a:rPr>
              <a:t>functions </a:t>
            </a:r>
            <a:r>
              <a:rPr sz="2800" dirty="0">
                <a:latin typeface="Times New Roman"/>
                <a:cs typeface="Times New Roman"/>
              </a:rPr>
              <a:t>from Z to Z </a:t>
            </a:r>
            <a:r>
              <a:rPr sz="2800" spc="-5" dirty="0">
                <a:latin typeface="Times New Roman"/>
                <a:cs typeface="Times New Roman"/>
              </a:rPr>
              <a:t>such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f(x)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2x+3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g(x)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3x+2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85"/>
              </a:spcBef>
            </a:pP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g(4)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f(g(4)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f(3(4)+2)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f(14)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2(14)+3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31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95350" y="3028950"/>
            <a:ext cx="6591300" cy="1790700"/>
            <a:chOff x="895350" y="3028950"/>
            <a:chExt cx="6591300" cy="1790700"/>
          </a:xfrm>
        </p:grpSpPr>
        <p:sp>
          <p:nvSpPr>
            <p:cNvPr id="6" name="object 6"/>
            <p:cNvSpPr/>
            <p:nvPr/>
          </p:nvSpPr>
          <p:spPr>
            <a:xfrm>
              <a:off x="914400" y="3352800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429000" y="3429000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33600" y="3048000"/>
              <a:ext cx="1451610" cy="533400"/>
            </a:xfrm>
            <a:custGeom>
              <a:avLst/>
              <a:gdLst/>
              <a:ahLst/>
              <a:cxnLst/>
              <a:rect l="l" t="t" r="r" b="b"/>
              <a:pathLst>
                <a:path w="1451610" h="533400">
                  <a:moveTo>
                    <a:pt x="0" y="533400"/>
                  </a:moveTo>
                  <a:lnTo>
                    <a:pt x="40105" y="491328"/>
                  </a:lnTo>
                  <a:lnTo>
                    <a:pt x="80210" y="449490"/>
                  </a:lnTo>
                  <a:lnTo>
                    <a:pt x="120315" y="408118"/>
                  </a:lnTo>
                  <a:lnTo>
                    <a:pt x="160421" y="367446"/>
                  </a:lnTo>
                  <a:lnTo>
                    <a:pt x="200526" y="327707"/>
                  </a:lnTo>
                  <a:lnTo>
                    <a:pt x="240631" y="289135"/>
                  </a:lnTo>
                  <a:lnTo>
                    <a:pt x="280736" y="251963"/>
                  </a:lnTo>
                  <a:lnTo>
                    <a:pt x="320842" y="216423"/>
                  </a:lnTo>
                  <a:lnTo>
                    <a:pt x="360947" y="182751"/>
                  </a:lnTo>
                  <a:lnTo>
                    <a:pt x="401052" y="151177"/>
                  </a:lnTo>
                  <a:lnTo>
                    <a:pt x="441157" y="121937"/>
                  </a:lnTo>
                  <a:lnTo>
                    <a:pt x="481263" y="95263"/>
                  </a:lnTo>
                  <a:lnTo>
                    <a:pt x="521368" y="71389"/>
                  </a:lnTo>
                  <a:lnTo>
                    <a:pt x="561473" y="50548"/>
                  </a:lnTo>
                  <a:lnTo>
                    <a:pt x="601578" y="32972"/>
                  </a:lnTo>
                  <a:lnTo>
                    <a:pt x="641684" y="18897"/>
                  </a:lnTo>
                  <a:lnTo>
                    <a:pt x="681789" y="8554"/>
                  </a:lnTo>
                  <a:lnTo>
                    <a:pt x="721894" y="2177"/>
                  </a:lnTo>
                  <a:lnTo>
                    <a:pt x="762000" y="0"/>
                  </a:lnTo>
                  <a:lnTo>
                    <a:pt x="801004" y="3233"/>
                  </a:lnTo>
                  <a:lnTo>
                    <a:pt x="841628" y="12535"/>
                  </a:lnTo>
                  <a:lnTo>
                    <a:pt x="883586" y="27303"/>
                  </a:lnTo>
                  <a:lnTo>
                    <a:pt x="926591" y="46940"/>
                  </a:lnTo>
                  <a:lnTo>
                    <a:pt x="970359" y="70843"/>
                  </a:lnTo>
                  <a:lnTo>
                    <a:pt x="1014602" y="98414"/>
                  </a:lnTo>
                  <a:lnTo>
                    <a:pt x="1059036" y="129051"/>
                  </a:lnTo>
                  <a:lnTo>
                    <a:pt x="1103375" y="162156"/>
                  </a:lnTo>
                  <a:lnTo>
                    <a:pt x="1147333" y="197127"/>
                  </a:lnTo>
                  <a:lnTo>
                    <a:pt x="1190624" y="233366"/>
                  </a:lnTo>
                  <a:lnTo>
                    <a:pt x="1232962" y="270271"/>
                  </a:lnTo>
                  <a:lnTo>
                    <a:pt x="1274062" y="307242"/>
                  </a:lnTo>
                  <a:lnTo>
                    <a:pt x="1313638" y="343681"/>
                  </a:lnTo>
                  <a:lnTo>
                    <a:pt x="1351405" y="378985"/>
                  </a:lnTo>
                  <a:lnTo>
                    <a:pt x="1387075" y="412556"/>
                  </a:lnTo>
                  <a:lnTo>
                    <a:pt x="1420365" y="443793"/>
                  </a:lnTo>
                  <a:lnTo>
                    <a:pt x="1450987" y="47209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33317" y="3464129"/>
              <a:ext cx="124460" cy="117475"/>
            </a:xfrm>
            <a:custGeom>
              <a:avLst/>
              <a:gdLst/>
              <a:ahLst/>
              <a:cxnLst/>
              <a:rect l="l" t="t" r="r" b="b"/>
              <a:pathLst>
                <a:path w="124460" h="117475">
                  <a:moveTo>
                    <a:pt x="73507" y="0"/>
                  </a:moveTo>
                  <a:lnTo>
                    <a:pt x="0" y="87528"/>
                  </a:lnTo>
                  <a:lnTo>
                    <a:pt x="124282" y="117271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96000" y="3352800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48200" y="3048000"/>
              <a:ext cx="1451610" cy="533400"/>
            </a:xfrm>
            <a:custGeom>
              <a:avLst/>
              <a:gdLst/>
              <a:ahLst/>
              <a:cxnLst/>
              <a:rect l="l" t="t" r="r" b="b"/>
              <a:pathLst>
                <a:path w="1451610" h="533400">
                  <a:moveTo>
                    <a:pt x="0" y="533400"/>
                  </a:moveTo>
                  <a:lnTo>
                    <a:pt x="40105" y="491328"/>
                  </a:lnTo>
                  <a:lnTo>
                    <a:pt x="80210" y="449490"/>
                  </a:lnTo>
                  <a:lnTo>
                    <a:pt x="120315" y="408118"/>
                  </a:lnTo>
                  <a:lnTo>
                    <a:pt x="160421" y="367446"/>
                  </a:lnTo>
                  <a:lnTo>
                    <a:pt x="200526" y="327707"/>
                  </a:lnTo>
                  <a:lnTo>
                    <a:pt x="240631" y="289135"/>
                  </a:lnTo>
                  <a:lnTo>
                    <a:pt x="280736" y="251963"/>
                  </a:lnTo>
                  <a:lnTo>
                    <a:pt x="320842" y="216423"/>
                  </a:lnTo>
                  <a:lnTo>
                    <a:pt x="360947" y="182751"/>
                  </a:lnTo>
                  <a:lnTo>
                    <a:pt x="401052" y="151177"/>
                  </a:lnTo>
                  <a:lnTo>
                    <a:pt x="441157" y="121937"/>
                  </a:lnTo>
                  <a:lnTo>
                    <a:pt x="481263" y="95263"/>
                  </a:lnTo>
                  <a:lnTo>
                    <a:pt x="521368" y="71389"/>
                  </a:lnTo>
                  <a:lnTo>
                    <a:pt x="561473" y="50548"/>
                  </a:lnTo>
                  <a:lnTo>
                    <a:pt x="601578" y="32972"/>
                  </a:lnTo>
                  <a:lnTo>
                    <a:pt x="641684" y="18897"/>
                  </a:lnTo>
                  <a:lnTo>
                    <a:pt x="681789" y="8554"/>
                  </a:lnTo>
                  <a:lnTo>
                    <a:pt x="721894" y="2177"/>
                  </a:lnTo>
                  <a:lnTo>
                    <a:pt x="762000" y="0"/>
                  </a:lnTo>
                  <a:lnTo>
                    <a:pt x="801004" y="3233"/>
                  </a:lnTo>
                  <a:lnTo>
                    <a:pt x="841628" y="12535"/>
                  </a:lnTo>
                  <a:lnTo>
                    <a:pt x="883586" y="27303"/>
                  </a:lnTo>
                  <a:lnTo>
                    <a:pt x="926591" y="46940"/>
                  </a:lnTo>
                  <a:lnTo>
                    <a:pt x="970359" y="70843"/>
                  </a:lnTo>
                  <a:lnTo>
                    <a:pt x="1014602" y="98414"/>
                  </a:lnTo>
                  <a:lnTo>
                    <a:pt x="1059036" y="129051"/>
                  </a:lnTo>
                  <a:lnTo>
                    <a:pt x="1103375" y="162156"/>
                  </a:lnTo>
                  <a:lnTo>
                    <a:pt x="1147333" y="197127"/>
                  </a:lnTo>
                  <a:lnTo>
                    <a:pt x="1190624" y="233366"/>
                  </a:lnTo>
                  <a:lnTo>
                    <a:pt x="1232962" y="270271"/>
                  </a:lnTo>
                  <a:lnTo>
                    <a:pt x="1274062" y="307242"/>
                  </a:lnTo>
                  <a:lnTo>
                    <a:pt x="1313638" y="343681"/>
                  </a:lnTo>
                  <a:lnTo>
                    <a:pt x="1351405" y="378985"/>
                  </a:lnTo>
                  <a:lnTo>
                    <a:pt x="1387075" y="412556"/>
                  </a:lnTo>
                  <a:lnTo>
                    <a:pt x="1420365" y="443793"/>
                  </a:lnTo>
                  <a:lnTo>
                    <a:pt x="1450987" y="47209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047917" y="3464129"/>
              <a:ext cx="124460" cy="117475"/>
            </a:xfrm>
            <a:custGeom>
              <a:avLst/>
              <a:gdLst/>
              <a:ahLst/>
              <a:cxnLst/>
              <a:rect l="l" t="t" r="r" b="b"/>
              <a:pathLst>
                <a:path w="124460" h="117475">
                  <a:moveTo>
                    <a:pt x="73507" y="0"/>
                  </a:moveTo>
                  <a:lnTo>
                    <a:pt x="0" y="87528"/>
                  </a:lnTo>
                  <a:lnTo>
                    <a:pt x="124282" y="117271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593339" y="3297428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5336618" y="3221275"/>
            <a:ext cx="1441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f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97939" y="3419463"/>
            <a:ext cx="358775" cy="94043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340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88913" y="3503445"/>
            <a:ext cx="619760" cy="946785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06045">
              <a:lnSpc>
                <a:spcPct val="100000"/>
              </a:lnSpc>
              <a:spcBef>
                <a:spcPts val="365"/>
              </a:spcBef>
            </a:pPr>
            <a:r>
              <a:rPr sz="2800" b="1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800" b="1" dirty="0">
                <a:latin typeface="Times New Roman"/>
                <a:cs typeface="Times New Roman"/>
              </a:rPr>
              <a:t>g(a)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51071" y="3449733"/>
            <a:ext cx="976630" cy="833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76200" algn="ctr">
              <a:lnSpc>
                <a:spcPts val="318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C</a:t>
            </a:r>
            <a:endParaRPr sz="2800">
              <a:latin typeface="Times New Roman"/>
              <a:cs typeface="Times New Roman"/>
            </a:endParaRPr>
          </a:p>
          <a:p>
            <a:pPr algn="ctr">
              <a:lnSpc>
                <a:spcPts val="3180"/>
              </a:lnSpc>
            </a:pPr>
            <a:r>
              <a:rPr sz="2800" b="1" dirty="0">
                <a:latin typeface="Times New Roman"/>
                <a:cs typeface="Times New Roman"/>
              </a:rPr>
              <a:t>f(g(a))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9968" y="171100"/>
            <a:ext cx="456374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Examples</a:t>
            </a:r>
            <a:r>
              <a:rPr sz="4000" spc="-40" dirty="0"/>
              <a:t> </a:t>
            </a:r>
            <a:r>
              <a:rPr sz="4000" dirty="0"/>
              <a:t>of</a:t>
            </a:r>
            <a:r>
              <a:rPr sz="4000" spc="-30" dirty="0"/>
              <a:t> </a:t>
            </a:r>
            <a:r>
              <a:rPr sz="4000" spc="-5" dirty="0"/>
              <a:t>Composition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459740" y="1849627"/>
            <a:ext cx="8108315" cy="34404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6415" algn="l"/>
              </a:tabLst>
            </a:pPr>
            <a:r>
              <a:rPr sz="2800" dirty="0">
                <a:latin typeface="Times New Roman"/>
                <a:cs typeface="Times New Roman"/>
              </a:rPr>
              <a:t>1.	</a:t>
            </a:r>
            <a:r>
              <a:rPr sz="2800" spc="-5" dirty="0">
                <a:latin typeface="Times New Roman"/>
                <a:cs typeface="Times New Roman"/>
              </a:rPr>
              <a:t>Consider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: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→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R,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5" dirty="0">
                <a:latin typeface="Times New Roman"/>
                <a:cs typeface="Times New Roman"/>
              </a:rPr>
              <a:t>each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ϵ </a:t>
            </a:r>
            <a:r>
              <a:rPr sz="2800" spc="-5" dirty="0">
                <a:latin typeface="Times New Roman"/>
                <a:cs typeface="Times New Roman"/>
              </a:rPr>
              <a:t>R,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(x)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2x</a:t>
            </a:r>
            <a:endParaRPr sz="2800">
              <a:latin typeface="Times New Roman"/>
              <a:cs typeface="Times New Roman"/>
            </a:endParaRPr>
          </a:p>
          <a:p>
            <a:pPr marL="52641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3,</a:t>
            </a:r>
            <a:r>
              <a:rPr sz="2800" spc="-5" dirty="0">
                <a:latin typeface="Times New Roman"/>
                <a:cs typeface="Times New Roman"/>
              </a:rPr>
              <a:t> 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→ </a:t>
            </a:r>
            <a:r>
              <a:rPr sz="2800" spc="-5" dirty="0">
                <a:latin typeface="Times New Roman"/>
                <a:cs typeface="Times New Roman"/>
              </a:rPr>
              <a:t>R,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each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ϵ </a:t>
            </a:r>
            <a:r>
              <a:rPr sz="2800" spc="-5" dirty="0">
                <a:latin typeface="Times New Roman"/>
                <a:cs typeface="Times New Roman"/>
              </a:rPr>
              <a:t>R, </a:t>
            </a:r>
            <a:r>
              <a:rPr sz="2800" dirty="0">
                <a:latin typeface="Times New Roman"/>
                <a:cs typeface="Times New Roman"/>
              </a:rPr>
              <a:t>g(x)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3x</a:t>
            </a:r>
            <a:endParaRPr sz="2800">
              <a:latin typeface="Times New Roman"/>
              <a:cs typeface="Times New Roman"/>
            </a:endParaRPr>
          </a:p>
          <a:p>
            <a:pPr marL="526415">
              <a:lnSpc>
                <a:spcPts val="3354"/>
              </a:lnSpc>
              <a:spcBef>
                <a:spcPts val="5"/>
              </a:spcBef>
            </a:pPr>
            <a:r>
              <a:rPr sz="2800" dirty="0">
                <a:latin typeface="Times New Roman"/>
                <a:cs typeface="Times New Roman"/>
              </a:rPr>
              <a:t>−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2.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(f 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 g)(x)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(3x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−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2(3x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−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+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6x</a:t>
            </a:r>
            <a:endParaRPr sz="2800">
              <a:latin typeface="Times New Roman"/>
              <a:cs typeface="Times New Roman"/>
            </a:endParaRPr>
          </a:p>
          <a:p>
            <a:pPr marL="526415">
              <a:lnSpc>
                <a:spcPts val="3354"/>
              </a:lnSpc>
            </a:pPr>
            <a:r>
              <a:rPr sz="2800" dirty="0">
                <a:latin typeface="Times New Roman"/>
                <a:cs typeface="Times New Roman"/>
              </a:rPr>
              <a:t>−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526415" algn="l"/>
              </a:tabLst>
            </a:pPr>
            <a:r>
              <a:rPr sz="2800" dirty="0">
                <a:latin typeface="Times New Roman"/>
                <a:cs typeface="Times New Roman"/>
              </a:rPr>
              <a:t>2.	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5" dirty="0">
                <a:latin typeface="Times New Roman"/>
                <a:cs typeface="Times New Roman"/>
              </a:rPr>
              <a:t> {0,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2}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→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{0,</a:t>
            </a:r>
            <a:r>
              <a:rPr sz="2800" dirty="0">
                <a:latin typeface="Times New Roman"/>
                <a:cs typeface="Times New Roman"/>
              </a:rPr>
              <a:t> 1,</a:t>
            </a:r>
            <a:r>
              <a:rPr sz="2800" spc="-5" dirty="0">
                <a:latin typeface="Times New Roman"/>
                <a:cs typeface="Times New Roman"/>
              </a:rPr>
              <a:t> 2},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where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(0)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(1)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endParaRPr sz="2800">
              <a:latin typeface="Times New Roman"/>
              <a:cs typeface="Times New Roman"/>
            </a:endParaRPr>
          </a:p>
          <a:p>
            <a:pPr marL="52641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(2)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0;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:</a:t>
            </a:r>
            <a:r>
              <a:rPr sz="2800" spc="-5" dirty="0">
                <a:latin typeface="Times New Roman"/>
                <a:cs typeface="Times New Roman"/>
              </a:rPr>
              <a:t> {0, </a:t>
            </a:r>
            <a:r>
              <a:rPr sz="2800" dirty="0">
                <a:latin typeface="Times New Roman"/>
                <a:cs typeface="Times New Roman"/>
              </a:rPr>
              <a:t>1,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2} </a:t>
            </a:r>
            <a:r>
              <a:rPr sz="2800" dirty="0">
                <a:solidFill>
                  <a:srgbClr val="006FC0"/>
                </a:solidFill>
                <a:latin typeface="Times New Roman"/>
                <a:cs typeface="Times New Roman"/>
              </a:rPr>
              <a:t>→</a:t>
            </a:r>
            <a:r>
              <a:rPr sz="2800" spc="-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{1,</a:t>
            </a:r>
            <a:r>
              <a:rPr sz="2800" dirty="0">
                <a:latin typeface="Times New Roman"/>
                <a:cs typeface="Times New Roman"/>
              </a:rPr>
              <a:t> 2,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3}, where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g(0)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1,</a:t>
            </a:r>
            <a:endParaRPr sz="2800">
              <a:latin typeface="Times New Roman"/>
              <a:cs typeface="Times New Roman"/>
            </a:endParaRPr>
          </a:p>
          <a:p>
            <a:pPr marL="52578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latin typeface="Times New Roman"/>
                <a:cs typeface="Times New Roman"/>
              </a:rPr>
              <a:t>g(1)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g(2)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3.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 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(0)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(f(0))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g(1)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endParaRPr sz="2800">
              <a:latin typeface="Times New Roman"/>
              <a:cs typeface="Times New Roman"/>
            </a:endParaRPr>
          </a:p>
          <a:p>
            <a:pPr marL="526415">
              <a:lnSpc>
                <a:spcPct val="100000"/>
              </a:lnSpc>
            </a:pPr>
            <a:r>
              <a:rPr sz="2800" dirty="0">
                <a:latin typeface="Times New Roman"/>
                <a:cs typeface="Times New Roman"/>
              </a:rPr>
              <a:t>2,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(1)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g(f(1)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=g(2)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3,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62148" y="38099"/>
            <a:ext cx="4958715" cy="546100"/>
          </a:xfrm>
          <a:custGeom>
            <a:avLst/>
            <a:gdLst/>
            <a:ahLst/>
            <a:cxnLst/>
            <a:rect l="l" t="t" r="r" b="b"/>
            <a:pathLst>
              <a:path w="4958715" h="546100">
                <a:moveTo>
                  <a:pt x="2360663" y="0"/>
                </a:moveTo>
                <a:lnTo>
                  <a:pt x="920496" y="0"/>
                </a:lnTo>
                <a:lnTo>
                  <a:pt x="519671" y="0"/>
                </a:lnTo>
                <a:lnTo>
                  <a:pt x="0" y="0"/>
                </a:lnTo>
                <a:lnTo>
                  <a:pt x="0" y="545592"/>
                </a:lnTo>
                <a:lnTo>
                  <a:pt x="519671" y="545592"/>
                </a:lnTo>
                <a:lnTo>
                  <a:pt x="920496" y="545592"/>
                </a:lnTo>
                <a:lnTo>
                  <a:pt x="2360663" y="545592"/>
                </a:lnTo>
                <a:lnTo>
                  <a:pt x="2360663" y="0"/>
                </a:lnTo>
                <a:close/>
              </a:path>
              <a:path w="4958715" h="546100">
                <a:moveTo>
                  <a:pt x="4317492" y="0"/>
                </a:moveTo>
                <a:lnTo>
                  <a:pt x="4226814" y="0"/>
                </a:lnTo>
                <a:lnTo>
                  <a:pt x="3585972" y="0"/>
                </a:lnTo>
                <a:lnTo>
                  <a:pt x="2761488" y="0"/>
                </a:lnTo>
                <a:lnTo>
                  <a:pt x="2360676" y="0"/>
                </a:lnTo>
                <a:lnTo>
                  <a:pt x="2360676" y="545592"/>
                </a:lnTo>
                <a:lnTo>
                  <a:pt x="2761488" y="545592"/>
                </a:lnTo>
                <a:lnTo>
                  <a:pt x="3585972" y="545592"/>
                </a:lnTo>
                <a:lnTo>
                  <a:pt x="4226814" y="545592"/>
                </a:lnTo>
                <a:lnTo>
                  <a:pt x="4317492" y="545592"/>
                </a:lnTo>
                <a:lnTo>
                  <a:pt x="4317492" y="0"/>
                </a:lnTo>
                <a:close/>
              </a:path>
              <a:path w="4958715" h="546100">
                <a:moveTo>
                  <a:pt x="4958346" y="0"/>
                </a:moveTo>
                <a:lnTo>
                  <a:pt x="4317504" y="0"/>
                </a:lnTo>
                <a:lnTo>
                  <a:pt x="4317504" y="545592"/>
                </a:lnTo>
                <a:lnTo>
                  <a:pt x="4958346" y="545592"/>
                </a:lnTo>
                <a:lnTo>
                  <a:pt x="4958346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96448" y="29971"/>
            <a:ext cx="7398384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Suppose</a:t>
            </a:r>
            <a:r>
              <a:rPr sz="3200" spc="25" dirty="0"/>
              <a:t> </a:t>
            </a:r>
            <a:r>
              <a:rPr sz="3200" spc="-5" dirty="0"/>
              <a:t>that</a:t>
            </a:r>
            <a:r>
              <a:rPr sz="3200" spc="20" dirty="0"/>
              <a:t> </a:t>
            </a:r>
            <a:r>
              <a:rPr sz="3200" spc="-5" dirty="0"/>
              <a:t>g:A</a:t>
            </a:r>
            <a:r>
              <a:rPr sz="3200" i="0" spc="-5" dirty="0">
                <a:latin typeface="Symbol"/>
                <a:cs typeface="Symbol"/>
              </a:rPr>
              <a:t></a:t>
            </a:r>
            <a:r>
              <a:rPr sz="3200" spc="-5" dirty="0"/>
              <a:t>B</a:t>
            </a:r>
            <a:r>
              <a:rPr sz="3200" spc="15" dirty="0"/>
              <a:t> </a:t>
            </a:r>
            <a:r>
              <a:rPr sz="3200" spc="-5" dirty="0"/>
              <a:t>and</a:t>
            </a:r>
            <a:r>
              <a:rPr sz="3200" spc="10" dirty="0"/>
              <a:t> </a:t>
            </a:r>
            <a:r>
              <a:rPr sz="3200" spc="-5" dirty="0"/>
              <a:t>f:B</a:t>
            </a:r>
            <a:r>
              <a:rPr sz="3200" i="0" spc="-5" dirty="0">
                <a:latin typeface="Symbol"/>
                <a:cs typeface="Symbol"/>
              </a:rPr>
              <a:t></a:t>
            </a:r>
            <a:r>
              <a:rPr sz="3200" spc="-5" dirty="0"/>
              <a:t>C</a:t>
            </a:r>
            <a:r>
              <a:rPr sz="3200" spc="20" dirty="0"/>
              <a:t> </a:t>
            </a:r>
            <a:r>
              <a:rPr sz="3200" spc="-5" dirty="0"/>
              <a:t>are</a:t>
            </a:r>
            <a:r>
              <a:rPr sz="3200" spc="15" dirty="0"/>
              <a:t> </a:t>
            </a:r>
            <a:r>
              <a:rPr sz="3200" u="sng" spc="-5" dirty="0">
                <a:uFill>
                  <a:solidFill>
                    <a:srgbClr val="000000"/>
                  </a:solidFill>
                </a:uFill>
              </a:rPr>
              <a:t>both</a:t>
            </a:r>
            <a:r>
              <a:rPr sz="3200" dirty="0"/>
              <a:t> </a:t>
            </a:r>
            <a:r>
              <a:rPr sz="3200" u="sng" spc="-5" dirty="0">
                <a:uFill>
                  <a:solidFill>
                    <a:srgbClr val="000000"/>
                  </a:solidFill>
                </a:uFill>
              </a:rPr>
              <a:t>onto</a:t>
            </a:r>
            <a:r>
              <a:rPr sz="3200" spc="-5" dirty="0"/>
              <a:t>.</a:t>
            </a:r>
            <a:r>
              <a:rPr sz="3200" spc="-10" dirty="0"/>
              <a:t> Is</a:t>
            </a:r>
            <a:endParaRPr sz="32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3594" y="517753"/>
            <a:ext cx="1859006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i="1" spc="-5" dirty="0">
                <a:latin typeface="Monotype Corsiva"/>
                <a:cs typeface="Monotype Corsiva"/>
              </a:rPr>
              <a:t>(f</a:t>
            </a:r>
            <a:r>
              <a:rPr lang="en-US" sz="3200" i="1" spc="-5" dirty="0">
                <a:latin typeface="Monotype Corsiva"/>
                <a:cs typeface="Monotype Corsiva"/>
              </a:rPr>
              <a:t> </a:t>
            </a:r>
            <a:r>
              <a:rPr sz="3200" spc="-5" dirty="0">
                <a:latin typeface="Symbol"/>
                <a:cs typeface="Symbol"/>
              </a:rPr>
              <a:t></a:t>
            </a:r>
            <a:r>
              <a:rPr sz="3200" i="1" spc="-5" dirty="0">
                <a:latin typeface="Monotype Corsiva"/>
                <a:cs typeface="Monotype Corsiva"/>
              </a:rPr>
              <a:t>g)</a:t>
            </a:r>
            <a:r>
              <a:rPr sz="3200" i="1" spc="-6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onto?</a:t>
            </a:r>
            <a:endParaRPr sz="3200" dirty="0">
              <a:latin typeface="Monotype Corsiva"/>
              <a:cs typeface="Monotype Corsiv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742950" y="4857750"/>
            <a:ext cx="6591300" cy="1790700"/>
            <a:chOff x="742950" y="4857750"/>
            <a:chExt cx="6591300" cy="1790700"/>
          </a:xfrm>
        </p:grpSpPr>
        <p:sp>
          <p:nvSpPr>
            <p:cNvPr id="6" name="object 6"/>
            <p:cNvSpPr/>
            <p:nvPr/>
          </p:nvSpPr>
          <p:spPr>
            <a:xfrm>
              <a:off x="762000" y="5181600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76600" y="5257800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981200" y="4876800"/>
              <a:ext cx="1451610" cy="533400"/>
            </a:xfrm>
            <a:custGeom>
              <a:avLst/>
              <a:gdLst/>
              <a:ahLst/>
              <a:cxnLst/>
              <a:rect l="l" t="t" r="r" b="b"/>
              <a:pathLst>
                <a:path w="1451610" h="533400">
                  <a:moveTo>
                    <a:pt x="0" y="533400"/>
                  </a:moveTo>
                  <a:lnTo>
                    <a:pt x="40105" y="491328"/>
                  </a:lnTo>
                  <a:lnTo>
                    <a:pt x="80210" y="449490"/>
                  </a:lnTo>
                  <a:lnTo>
                    <a:pt x="120315" y="408118"/>
                  </a:lnTo>
                  <a:lnTo>
                    <a:pt x="160421" y="367446"/>
                  </a:lnTo>
                  <a:lnTo>
                    <a:pt x="200526" y="327707"/>
                  </a:lnTo>
                  <a:lnTo>
                    <a:pt x="240631" y="289135"/>
                  </a:lnTo>
                  <a:lnTo>
                    <a:pt x="280736" y="251963"/>
                  </a:lnTo>
                  <a:lnTo>
                    <a:pt x="320842" y="216423"/>
                  </a:lnTo>
                  <a:lnTo>
                    <a:pt x="360947" y="182751"/>
                  </a:lnTo>
                  <a:lnTo>
                    <a:pt x="401052" y="151177"/>
                  </a:lnTo>
                  <a:lnTo>
                    <a:pt x="441157" y="121937"/>
                  </a:lnTo>
                  <a:lnTo>
                    <a:pt x="481263" y="95263"/>
                  </a:lnTo>
                  <a:lnTo>
                    <a:pt x="521368" y="71389"/>
                  </a:lnTo>
                  <a:lnTo>
                    <a:pt x="561473" y="50548"/>
                  </a:lnTo>
                  <a:lnTo>
                    <a:pt x="601578" y="32972"/>
                  </a:lnTo>
                  <a:lnTo>
                    <a:pt x="641684" y="18897"/>
                  </a:lnTo>
                  <a:lnTo>
                    <a:pt x="681789" y="8554"/>
                  </a:lnTo>
                  <a:lnTo>
                    <a:pt x="721894" y="2177"/>
                  </a:lnTo>
                  <a:lnTo>
                    <a:pt x="762000" y="0"/>
                  </a:lnTo>
                  <a:lnTo>
                    <a:pt x="801004" y="3233"/>
                  </a:lnTo>
                  <a:lnTo>
                    <a:pt x="841628" y="12535"/>
                  </a:lnTo>
                  <a:lnTo>
                    <a:pt x="883586" y="27303"/>
                  </a:lnTo>
                  <a:lnTo>
                    <a:pt x="926591" y="46940"/>
                  </a:lnTo>
                  <a:lnTo>
                    <a:pt x="970359" y="70843"/>
                  </a:lnTo>
                  <a:lnTo>
                    <a:pt x="1014602" y="98414"/>
                  </a:lnTo>
                  <a:lnTo>
                    <a:pt x="1059036" y="129051"/>
                  </a:lnTo>
                  <a:lnTo>
                    <a:pt x="1103375" y="162156"/>
                  </a:lnTo>
                  <a:lnTo>
                    <a:pt x="1147333" y="197127"/>
                  </a:lnTo>
                  <a:lnTo>
                    <a:pt x="1190624" y="233366"/>
                  </a:lnTo>
                  <a:lnTo>
                    <a:pt x="1232962" y="270271"/>
                  </a:lnTo>
                  <a:lnTo>
                    <a:pt x="1274062" y="307242"/>
                  </a:lnTo>
                  <a:lnTo>
                    <a:pt x="1313638" y="343681"/>
                  </a:lnTo>
                  <a:lnTo>
                    <a:pt x="1351405" y="378985"/>
                  </a:lnTo>
                  <a:lnTo>
                    <a:pt x="1387075" y="412556"/>
                  </a:lnTo>
                  <a:lnTo>
                    <a:pt x="1420365" y="443793"/>
                  </a:lnTo>
                  <a:lnTo>
                    <a:pt x="1450987" y="47209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80917" y="5292929"/>
              <a:ext cx="124460" cy="117475"/>
            </a:xfrm>
            <a:custGeom>
              <a:avLst/>
              <a:gdLst/>
              <a:ahLst/>
              <a:cxnLst/>
              <a:rect l="l" t="t" r="r" b="b"/>
              <a:pathLst>
                <a:path w="124460" h="117475">
                  <a:moveTo>
                    <a:pt x="73507" y="0"/>
                  </a:moveTo>
                  <a:lnTo>
                    <a:pt x="0" y="87528"/>
                  </a:lnTo>
                  <a:lnTo>
                    <a:pt x="124282" y="117271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943600" y="5181600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95800" y="4876800"/>
              <a:ext cx="1451610" cy="533400"/>
            </a:xfrm>
            <a:custGeom>
              <a:avLst/>
              <a:gdLst/>
              <a:ahLst/>
              <a:cxnLst/>
              <a:rect l="l" t="t" r="r" b="b"/>
              <a:pathLst>
                <a:path w="1451610" h="533400">
                  <a:moveTo>
                    <a:pt x="0" y="533400"/>
                  </a:moveTo>
                  <a:lnTo>
                    <a:pt x="40105" y="491328"/>
                  </a:lnTo>
                  <a:lnTo>
                    <a:pt x="80210" y="449490"/>
                  </a:lnTo>
                  <a:lnTo>
                    <a:pt x="120315" y="408118"/>
                  </a:lnTo>
                  <a:lnTo>
                    <a:pt x="160421" y="367446"/>
                  </a:lnTo>
                  <a:lnTo>
                    <a:pt x="200526" y="327707"/>
                  </a:lnTo>
                  <a:lnTo>
                    <a:pt x="240631" y="289135"/>
                  </a:lnTo>
                  <a:lnTo>
                    <a:pt x="280736" y="251963"/>
                  </a:lnTo>
                  <a:lnTo>
                    <a:pt x="320842" y="216423"/>
                  </a:lnTo>
                  <a:lnTo>
                    <a:pt x="360947" y="182751"/>
                  </a:lnTo>
                  <a:lnTo>
                    <a:pt x="401052" y="151177"/>
                  </a:lnTo>
                  <a:lnTo>
                    <a:pt x="441157" y="121937"/>
                  </a:lnTo>
                  <a:lnTo>
                    <a:pt x="481263" y="95263"/>
                  </a:lnTo>
                  <a:lnTo>
                    <a:pt x="521368" y="71389"/>
                  </a:lnTo>
                  <a:lnTo>
                    <a:pt x="561473" y="50548"/>
                  </a:lnTo>
                  <a:lnTo>
                    <a:pt x="601578" y="32972"/>
                  </a:lnTo>
                  <a:lnTo>
                    <a:pt x="641684" y="18897"/>
                  </a:lnTo>
                  <a:lnTo>
                    <a:pt x="681789" y="8554"/>
                  </a:lnTo>
                  <a:lnTo>
                    <a:pt x="721894" y="2177"/>
                  </a:lnTo>
                  <a:lnTo>
                    <a:pt x="762000" y="0"/>
                  </a:lnTo>
                  <a:lnTo>
                    <a:pt x="801004" y="3233"/>
                  </a:lnTo>
                  <a:lnTo>
                    <a:pt x="841628" y="12535"/>
                  </a:lnTo>
                  <a:lnTo>
                    <a:pt x="883586" y="27303"/>
                  </a:lnTo>
                  <a:lnTo>
                    <a:pt x="926591" y="46940"/>
                  </a:lnTo>
                  <a:lnTo>
                    <a:pt x="970359" y="70843"/>
                  </a:lnTo>
                  <a:lnTo>
                    <a:pt x="1014602" y="98414"/>
                  </a:lnTo>
                  <a:lnTo>
                    <a:pt x="1059036" y="129051"/>
                  </a:lnTo>
                  <a:lnTo>
                    <a:pt x="1103375" y="162156"/>
                  </a:lnTo>
                  <a:lnTo>
                    <a:pt x="1147333" y="197127"/>
                  </a:lnTo>
                  <a:lnTo>
                    <a:pt x="1190624" y="233366"/>
                  </a:lnTo>
                  <a:lnTo>
                    <a:pt x="1232962" y="270271"/>
                  </a:lnTo>
                  <a:lnTo>
                    <a:pt x="1274062" y="307242"/>
                  </a:lnTo>
                  <a:lnTo>
                    <a:pt x="1313638" y="343681"/>
                  </a:lnTo>
                  <a:lnTo>
                    <a:pt x="1351405" y="378985"/>
                  </a:lnTo>
                  <a:lnTo>
                    <a:pt x="1387075" y="412556"/>
                  </a:lnTo>
                  <a:lnTo>
                    <a:pt x="1420365" y="443793"/>
                  </a:lnTo>
                  <a:lnTo>
                    <a:pt x="1450987" y="47209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95517" y="5292929"/>
              <a:ext cx="124460" cy="117475"/>
            </a:xfrm>
            <a:custGeom>
              <a:avLst/>
              <a:gdLst/>
              <a:ahLst/>
              <a:cxnLst/>
              <a:rect l="l" t="t" r="r" b="b"/>
              <a:pathLst>
                <a:path w="124460" h="117475">
                  <a:moveTo>
                    <a:pt x="73507" y="0"/>
                  </a:moveTo>
                  <a:lnTo>
                    <a:pt x="0" y="87528"/>
                  </a:lnTo>
                  <a:lnTo>
                    <a:pt x="124282" y="117271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440939" y="5126228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14" name="object 14"/>
          <p:cNvSpPr txBox="1"/>
          <p:nvPr/>
        </p:nvSpPr>
        <p:spPr>
          <a:xfrm>
            <a:off x="687628" y="1271564"/>
            <a:ext cx="7402830" cy="423100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770"/>
              </a:spcBef>
            </a:pPr>
            <a:r>
              <a:rPr sz="2800" dirty="0">
                <a:latin typeface="Times New Roman"/>
                <a:cs typeface="Times New Roman"/>
              </a:rPr>
              <a:t>Proof: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114" dirty="0">
                <a:solidFill>
                  <a:srgbClr val="C0504D"/>
                </a:solidFill>
                <a:latin typeface="Times New Roman"/>
                <a:cs typeface="Times New Roman"/>
              </a:rPr>
              <a:t>We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must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show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that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y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C,</a:t>
            </a:r>
            <a:r>
              <a:rPr sz="28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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800" spc="-15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such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that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y</a:t>
            </a:r>
            <a:endParaRPr sz="2800">
              <a:latin typeface="Times New Roman"/>
              <a:cs typeface="Times New Roman"/>
            </a:endParaRPr>
          </a:p>
          <a:p>
            <a:pPr marL="13335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=</a:t>
            </a:r>
            <a:r>
              <a:rPr sz="2800" spc="-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(f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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g)x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=</a:t>
            </a:r>
            <a:r>
              <a:rPr sz="2800" spc="-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f(g(x)).</a:t>
            </a:r>
            <a:endParaRPr sz="2800">
              <a:latin typeface="Times New Roman"/>
              <a:cs typeface="Times New Roman"/>
            </a:endParaRPr>
          </a:p>
          <a:p>
            <a:pPr marL="12700" marR="5080" indent="635">
              <a:lnSpc>
                <a:spcPct val="120000"/>
              </a:lnSpc>
              <a:spcBef>
                <a:spcPts val="1200"/>
              </a:spcBef>
              <a:tabLst>
                <a:tab pos="2343150" algn="l"/>
                <a:tab pos="5102225" algn="l"/>
                <a:tab pos="5191760" algn="l"/>
                <a:tab pos="5607050" algn="l"/>
              </a:tabLst>
            </a:pP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5" dirty="0">
                <a:latin typeface="Times New Roman"/>
                <a:cs typeface="Times New Roman"/>
              </a:rPr>
              <a:t> an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arbitrary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element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C.	</a:t>
            </a:r>
            <a:r>
              <a:rPr sz="2800" dirty="0">
                <a:latin typeface="Times New Roman"/>
                <a:cs typeface="Times New Roman"/>
              </a:rPr>
              <a:t>(1) </a:t>
            </a: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dirty="0">
                <a:latin typeface="Times New Roman"/>
                <a:cs typeface="Times New Roman"/>
              </a:rPr>
              <a:t>f is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onto,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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Times New Roman"/>
                <a:cs typeface="Times New Roman"/>
              </a:rPr>
              <a:t> such that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f(b).		(2)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0" dirty="0">
                <a:latin typeface="Times New Roman"/>
                <a:cs typeface="Times New Roman"/>
              </a:rPr>
              <a:t>Now,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dirty="0">
                <a:latin typeface="Times New Roman"/>
                <a:cs typeface="Times New Roman"/>
              </a:rPr>
              <a:t> g is onto, </a:t>
            </a: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dirty="0">
                <a:latin typeface="Times New Roman"/>
                <a:cs typeface="Times New Roman"/>
              </a:rPr>
              <a:t>b = g(x) for </a:t>
            </a:r>
            <a:r>
              <a:rPr sz="2800" spc="-5" dirty="0">
                <a:latin typeface="Times New Roman"/>
                <a:cs typeface="Times New Roman"/>
              </a:rPr>
              <a:t>some x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A. Hence </a:t>
            </a:r>
            <a:r>
              <a:rPr sz="2800" dirty="0">
                <a:latin typeface="Times New Roman"/>
                <a:cs typeface="Times New Roman"/>
              </a:rPr>
              <a:t>y =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f(b) =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f(g(x))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	(f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g)x for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some x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A.	Hence,</a:t>
            </a:r>
            <a:r>
              <a:rPr sz="2800" spc="-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g)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onto.</a:t>
            </a:r>
            <a:endParaRPr sz="2800">
              <a:latin typeface="Times New Roman"/>
              <a:cs typeface="Times New Roman"/>
            </a:endParaRPr>
          </a:p>
          <a:p>
            <a:pPr marL="4509135">
              <a:lnSpc>
                <a:spcPct val="100000"/>
              </a:lnSpc>
              <a:spcBef>
                <a:spcPts val="330"/>
              </a:spcBef>
            </a:pPr>
            <a:r>
              <a:rPr sz="2800" b="1" dirty="0">
                <a:latin typeface="Times New Roman"/>
                <a:cs typeface="Times New Roman"/>
              </a:rPr>
              <a:t>f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45539" y="5248263"/>
            <a:ext cx="358775" cy="94043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340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800" b="1" dirty="0">
                <a:latin typeface="Times New Roman"/>
                <a:cs typeface="Times New Roman"/>
              </a:rPr>
              <a:t>x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31545" y="5365717"/>
            <a:ext cx="1021080" cy="756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" algn="ctr">
              <a:lnSpc>
                <a:spcPts val="2875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  <a:p>
            <a:pPr algn="ctr">
              <a:lnSpc>
                <a:spcPts val="2875"/>
              </a:lnSpc>
            </a:pPr>
            <a:r>
              <a:rPr sz="2800" b="1" dirty="0">
                <a:latin typeface="Times New Roman"/>
                <a:cs typeface="Times New Roman"/>
              </a:rPr>
              <a:t>b=g(x)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165216" y="5278533"/>
            <a:ext cx="2038985" cy="774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0825">
              <a:lnSpc>
                <a:spcPts val="3185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C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ts val="2705"/>
              </a:lnSpc>
            </a:pPr>
            <a:r>
              <a:rPr sz="2400" b="1" dirty="0">
                <a:latin typeface="Times New Roman"/>
                <a:cs typeface="Times New Roman"/>
              </a:rPr>
              <a:t>y=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f(b)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=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f(g(x))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87857" y="334771"/>
            <a:ext cx="57581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Suppose</a:t>
            </a:r>
            <a:r>
              <a:rPr sz="3200" spc="20" dirty="0"/>
              <a:t> </a:t>
            </a:r>
            <a:r>
              <a:rPr sz="3200" spc="-5" dirty="0"/>
              <a:t>that</a:t>
            </a:r>
            <a:r>
              <a:rPr sz="3200" spc="15" dirty="0"/>
              <a:t> </a:t>
            </a:r>
            <a:r>
              <a:rPr sz="3200" spc="-5" dirty="0"/>
              <a:t>g:A</a:t>
            </a:r>
            <a:r>
              <a:rPr sz="3200" i="0" spc="-5" dirty="0">
                <a:latin typeface="Symbol"/>
                <a:cs typeface="Symbol"/>
              </a:rPr>
              <a:t></a:t>
            </a:r>
            <a:r>
              <a:rPr sz="3200" spc="-5" dirty="0"/>
              <a:t>B</a:t>
            </a:r>
            <a:r>
              <a:rPr sz="3200" spc="10" dirty="0"/>
              <a:t> </a:t>
            </a:r>
            <a:r>
              <a:rPr sz="3200" spc="-5" dirty="0"/>
              <a:t>and</a:t>
            </a:r>
            <a:r>
              <a:rPr sz="3200" spc="5" dirty="0"/>
              <a:t> </a:t>
            </a:r>
            <a:r>
              <a:rPr sz="3200" spc="-5" dirty="0"/>
              <a:t>f:B</a:t>
            </a:r>
            <a:r>
              <a:rPr sz="3200" i="0" spc="-5" dirty="0">
                <a:latin typeface="Symbol"/>
                <a:cs typeface="Symbol"/>
              </a:rPr>
              <a:t></a:t>
            </a:r>
            <a:r>
              <a:rPr sz="3200" spc="-5" dirty="0"/>
              <a:t>C</a:t>
            </a:r>
            <a:r>
              <a:rPr sz="3200" spc="20" dirty="0"/>
              <a:t> </a:t>
            </a:r>
            <a:r>
              <a:rPr sz="3200" spc="-5" dirty="0"/>
              <a:t>,</a:t>
            </a:r>
            <a:r>
              <a:rPr sz="3200" spc="-10" dirty="0"/>
              <a:t> </a:t>
            </a:r>
            <a:r>
              <a:rPr sz="3200" spc="-5" dirty="0"/>
              <a:t>and</a:t>
            </a:r>
            <a:endParaRPr sz="32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23760" y="342900"/>
            <a:ext cx="1609725" cy="49629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3200" i="1" spc="-5" dirty="0">
                <a:latin typeface="Monotype Corsiva"/>
                <a:cs typeface="Monotype Corsiva"/>
              </a:rPr>
              <a:t>f</a:t>
            </a:r>
            <a:r>
              <a:rPr sz="3200" i="1" spc="-3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and</a:t>
            </a:r>
            <a:r>
              <a:rPr sz="3200" i="1" spc="-1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(f</a:t>
            </a:r>
            <a:r>
              <a:rPr lang="en-US" sz="3200" i="1" spc="-5" dirty="0">
                <a:latin typeface="Monotype Corsiva"/>
                <a:cs typeface="Monotype Corsiva"/>
              </a:rPr>
              <a:t> </a:t>
            </a:r>
            <a:r>
              <a:rPr sz="3200" spc="-5" dirty="0">
                <a:latin typeface="Symbol"/>
                <a:cs typeface="Symbol"/>
              </a:rPr>
              <a:t></a:t>
            </a:r>
            <a:r>
              <a:rPr sz="3200" i="1" spc="-5" dirty="0">
                <a:latin typeface="Monotype Corsiva"/>
                <a:cs typeface="Monotype Corsiva"/>
              </a:rPr>
              <a:t>g)</a:t>
            </a:r>
            <a:endParaRPr sz="3200" dirty="0">
              <a:latin typeface="Monotype Corsiva"/>
              <a:cs typeface="Monotype Corsiv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20847" y="919733"/>
            <a:ext cx="1263650" cy="44450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75"/>
              </a:lnSpc>
            </a:pPr>
            <a:r>
              <a:rPr sz="3200" i="1" spc="-5" dirty="0">
                <a:latin typeface="Monotype Corsiva"/>
                <a:cs typeface="Monotype Corsiva"/>
              </a:rPr>
              <a:t>are</a:t>
            </a:r>
            <a:r>
              <a:rPr sz="3200" i="1" spc="-4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onto,</a:t>
            </a:r>
            <a:endParaRPr sz="3200">
              <a:latin typeface="Monotype Corsiva"/>
              <a:cs typeface="Monotype Corsiv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55185" y="4302252"/>
            <a:ext cx="3596004" cy="15240"/>
          </a:xfrm>
          <a:custGeom>
            <a:avLst/>
            <a:gdLst/>
            <a:ahLst/>
            <a:cxnLst/>
            <a:rect l="l" t="t" r="r" b="b"/>
            <a:pathLst>
              <a:path w="3596004" h="15239">
                <a:moveTo>
                  <a:pt x="3595878" y="0"/>
                </a:moveTo>
                <a:lnTo>
                  <a:pt x="0" y="0"/>
                </a:lnTo>
                <a:lnTo>
                  <a:pt x="0" y="15240"/>
                </a:lnTo>
                <a:lnTo>
                  <a:pt x="3595878" y="15240"/>
                </a:lnTo>
                <a:lnTo>
                  <a:pt x="359587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675"/>
              </a:spcBef>
            </a:pPr>
            <a:r>
              <a:rPr spc="-5" dirty="0"/>
              <a:t>Counter</a:t>
            </a:r>
            <a:r>
              <a:rPr spc="-65" dirty="0"/>
              <a:t> </a:t>
            </a:r>
            <a:r>
              <a:rPr spc="-5" dirty="0"/>
              <a:t>Example:</a:t>
            </a:r>
          </a:p>
          <a:p>
            <a:pPr marL="405765" marR="43180" indent="-342900">
              <a:lnSpc>
                <a:spcPct val="100099"/>
              </a:lnSpc>
              <a:spcBef>
                <a:spcPts val="575"/>
              </a:spcBef>
              <a:tabLst>
                <a:tab pos="3437890" algn="l"/>
                <a:tab pos="4984115" algn="l"/>
              </a:tabLst>
            </a:pPr>
            <a:r>
              <a:rPr b="0" spc="-5" dirty="0">
                <a:latin typeface="Times New Roman"/>
                <a:cs typeface="Times New Roman"/>
              </a:rPr>
              <a:t>L</a:t>
            </a:r>
            <a:r>
              <a:rPr b="0" dirty="0">
                <a:latin typeface="Times New Roman"/>
                <a:cs typeface="Times New Roman"/>
              </a:rPr>
              <a:t>et</a:t>
            </a:r>
            <a:r>
              <a:rPr b="0" spc="-14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A</a:t>
            </a:r>
            <a:r>
              <a:rPr b="0" spc="-130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be</a:t>
            </a:r>
            <a:r>
              <a:rPr b="0" spc="-5" dirty="0">
                <a:latin typeface="Times New Roman"/>
                <a:cs typeface="Times New Roman"/>
              </a:rPr>
              <a:t> t</a:t>
            </a:r>
            <a:r>
              <a:rPr b="0" dirty="0">
                <a:latin typeface="Times New Roman"/>
                <a:cs typeface="Times New Roman"/>
              </a:rPr>
              <a:t>he</a:t>
            </a:r>
            <a:r>
              <a:rPr b="0" spc="-10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set</a:t>
            </a:r>
            <a:r>
              <a:rPr b="0" spc="-10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of</a:t>
            </a:r>
            <a:r>
              <a:rPr b="0" spc="-5" dirty="0">
                <a:latin typeface="Times New Roman"/>
                <a:cs typeface="Times New Roman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na</a:t>
            </a:r>
            <a:r>
              <a:rPr b="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u</a:t>
            </a:r>
            <a:r>
              <a:rPr b="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al</a:t>
            </a:r>
            <a:r>
              <a:rPr b="0" u="sng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nu</a:t>
            </a:r>
            <a:r>
              <a:rPr b="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be</a:t>
            </a:r>
            <a:r>
              <a:rPr b="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r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b="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(N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)</a:t>
            </a:r>
            <a:r>
              <a:rPr b="0" dirty="0">
                <a:latin typeface="Times New Roman"/>
                <a:cs typeface="Times New Roman"/>
              </a:rPr>
              <a:t>,</a:t>
            </a:r>
            <a:r>
              <a:rPr b="0" spc="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B be</a:t>
            </a:r>
            <a:r>
              <a:rPr b="0" spc="-5" dirty="0">
                <a:latin typeface="Times New Roman"/>
                <a:cs typeface="Times New Roman"/>
              </a:rPr>
              <a:t> t</a:t>
            </a:r>
            <a:r>
              <a:rPr b="0" dirty="0">
                <a:latin typeface="Times New Roman"/>
                <a:cs typeface="Times New Roman"/>
              </a:rPr>
              <a:t>he</a:t>
            </a:r>
            <a:r>
              <a:rPr b="0" spc="-10" dirty="0">
                <a:latin typeface="Times New Roman"/>
                <a:cs typeface="Times New Roman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set</a:t>
            </a:r>
            <a:r>
              <a:rPr b="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of </a:t>
            </a:r>
            <a:r>
              <a:rPr b="0" dirty="0">
                <a:latin typeface="Times New Roman"/>
                <a:cs typeface="Times New Roman"/>
              </a:rPr>
              <a:t> </a:t>
            </a:r>
            <a:r>
              <a:rPr b="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integers (Z) </a:t>
            </a:r>
            <a:r>
              <a:rPr b="0" dirty="0">
                <a:latin typeface="Times New Roman"/>
                <a:cs typeface="Times New Roman"/>
              </a:rPr>
              <a:t>and C be </a:t>
            </a:r>
            <a:r>
              <a:rPr b="0" spc="-5" dirty="0">
                <a:latin typeface="Times New Roman"/>
                <a:cs typeface="Times New Roman"/>
              </a:rPr>
              <a:t>the </a:t>
            </a:r>
            <a:r>
              <a:rPr b="0" dirty="0">
                <a:latin typeface="Times New Roman"/>
                <a:cs typeface="Times New Roman"/>
              </a:rPr>
              <a:t>set of </a:t>
            </a:r>
            <a:r>
              <a:rPr b="0" spc="-5" dirty="0">
                <a:latin typeface="Times New Roman"/>
                <a:cs typeface="Times New Roman"/>
              </a:rPr>
              <a:t>squares </a:t>
            </a:r>
            <a:r>
              <a:rPr b="0" dirty="0">
                <a:latin typeface="Times New Roman"/>
                <a:cs typeface="Times New Roman"/>
              </a:rPr>
              <a:t>of </a:t>
            </a:r>
            <a:r>
              <a:rPr b="0" spc="-5" dirty="0">
                <a:latin typeface="Times New Roman"/>
                <a:cs typeface="Times New Roman"/>
              </a:rPr>
              <a:t>integers (Z</a:t>
            </a:r>
            <a:r>
              <a:rPr sz="2400" b="0" spc="-7" baseline="24305" dirty="0">
                <a:latin typeface="Times New Roman"/>
                <a:cs typeface="Times New Roman"/>
              </a:rPr>
              <a:t>2</a:t>
            </a:r>
            <a:r>
              <a:rPr sz="2400" b="0" spc="-5" dirty="0">
                <a:latin typeface="Times New Roman"/>
                <a:cs typeface="Times New Roman"/>
              </a:rPr>
              <a:t>) </a:t>
            </a:r>
            <a:r>
              <a:rPr sz="2400" b="0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where</a:t>
            </a:r>
            <a:r>
              <a:rPr sz="2400" b="0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assume</a:t>
            </a:r>
            <a:r>
              <a:rPr sz="2400" b="0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g(x)</a:t>
            </a:r>
            <a:r>
              <a:rPr sz="2400" b="0" spc="5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=</a:t>
            </a:r>
            <a:r>
              <a:rPr sz="2400" b="0" spc="5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-x</a:t>
            </a:r>
            <a:r>
              <a:rPr sz="2400" b="0" spc="5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and </a:t>
            </a:r>
            <a:r>
              <a:rPr sz="2400" b="0" spc="-5" dirty="0">
                <a:latin typeface="Times New Roman"/>
                <a:cs typeface="Times New Roman"/>
              </a:rPr>
              <a:t>f(x)</a:t>
            </a:r>
            <a:r>
              <a:rPr sz="2400" b="0" spc="10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=x</a:t>
            </a:r>
            <a:r>
              <a:rPr sz="2400" b="0" spc="-7" baseline="24305" dirty="0">
                <a:latin typeface="Times New Roman"/>
                <a:cs typeface="Times New Roman"/>
              </a:rPr>
              <a:t>2	</a:t>
            </a:r>
            <a:r>
              <a:rPr sz="2400" b="0" spc="-5" dirty="0">
                <a:latin typeface="Times New Roman"/>
                <a:cs typeface="Times New Roman"/>
              </a:rPr>
              <a:t>Then g:N</a:t>
            </a:r>
            <a:r>
              <a:rPr sz="2400" b="0" spc="-5" dirty="0">
                <a:latin typeface="Symbol"/>
                <a:cs typeface="Symbol"/>
              </a:rPr>
              <a:t></a:t>
            </a:r>
            <a:r>
              <a:rPr sz="2400" b="0" spc="-5" dirty="0">
                <a:latin typeface="Times New Roman"/>
                <a:cs typeface="Times New Roman"/>
              </a:rPr>
              <a:t>Z, </a:t>
            </a:r>
            <a:r>
              <a:rPr sz="2400" b="0" dirty="0">
                <a:latin typeface="Times New Roman"/>
                <a:cs typeface="Times New Roman"/>
              </a:rPr>
              <a:t>and </a:t>
            </a:r>
            <a:r>
              <a:rPr sz="2400" b="0" spc="5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f:Z</a:t>
            </a:r>
            <a:r>
              <a:rPr sz="2400" b="0" spc="-5" dirty="0">
                <a:latin typeface="Symbol"/>
                <a:cs typeface="Symbol"/>
              </a:rPr>
              <a:t></a:t>
            </a:r>
            <a:r>
              <a:rPr sz="2400" b="0" spc="-5" dirty="0">
                <a:latin typeface="Times New Roman"/>
                <a:cs typeface="Times New Roman"/>
              </a:rPr>
              <a:t>Z</a:t>
            </a:r>
            <a:r>
              <a:rPr sz="2400" b="0" spc="-7" baseline="24305" dirty="0">
                <a:latin typeface="Times New Roman"/>
                <a:cs typeface="Times New Roman"/>
              </a:rPr>
              <a:t>2</a:t>
            </a:r>
            <a:r>
              <a:rPr sz="2400" b="0" spc="-15" baseline="24305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,</a:t>
            </a:r>
            <a:r>
              <a:rPr sz="2400" b="0" spc="5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(f</a:t>
            </a:r>
            <a:r>
              <a:rPr sz="2400" b="0" spc="-5" dirty="0">
                <a:latin typeface="Symbol"/>
                <a:cs typeface="Symbol"/>
              </a:rPr>
              <a:t></a:t>
            </a:r>
            <a:r>
              <a:rPr sz="2400" b="0" spc="-5" dirty="0">
                <a:latin typeface="Times New Roman"/>
                <a:cs typeface="Times New Roman"/>
              </a:rPr>
              <a:t>g):</a:t>
            </a:r>
            <a:r>
              <a:rPr sz="2400" b="0" spc="5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N</a:t>
            </a:r>
            <a:r>
              <a:rPr sz="2400" b="0" spc="-5" dirty="0">
                <a:latin typeface="Symbol"/>
                <a:cs typeface="Symbol"/>
              </a:rPr>
              <a:t></a:t>
            </a:r>
            <a:r>
              <a:rPr sz="2400" b="0" spc="-5" dirty="0">
                <a:latin typeface="Times New Roman"/>
                <a:cs typeface="Times New Roman"/>
              </a:rPr>
              <a:t>Z</a:t>
            </a:r>
            <a:r>
              <a:rPr sz="2400" b="0" spc="-7" baseline="24305" dirty="0">
                <a:latin typeface="Times New Roman"/>
                <a:cs typeface="Times New Roman"/>
              </a:rPr>
              <a:t>2</a:t>
            </a:r>
            <a:r>
              <a:rPr sz="2400" b="0" spc="300" baseline="24305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.	</a:t>
            </a:r>
            <a:r>
              <a:rPr sz="2400" b="0" spc="-5" dirty="0">
                <a:latin typeface="Times New Roman"/>
                <a:cs typeface="Times New Roman"/>
              </a:rPr>
              <a:t>(f</a:t>
            </a:r>
            <a:r>
              <a:rPr sz="2400" b="0" spc="-5" dirty="0">
                <a:latin typeface="Symbol"/>
                <a:cs typeface="Symbol"/>
              </a:rPr>
              <a:t></a:t>
            </a:r>
            <a:r>
              <a:rPr sz="2400" b="0" spc="-5" dirty="0">
                <a:latin typeface="Times New Roman"/>
                <a:cs typeface="Times New Roman"/>
              </a:rPr>
              <a:t>g)(a)</a:t>
            </a:r>
            <a:r>
              <a:rPr sz="2400" b="0" spc="-10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=</a:t>
            </a:r>
            <a:r>
              <a:rPr sz="2400" b="0" spc="-10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f(-a)</a:t>
            </a:r>
            <a:r>
              <a:rPr sz="2400" b="0" spc="5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=</a:t>
            </a:r>
            <a:r>
              <a:rPr sz="2400" b="0" spc="-10" dirty="0">
                <a:latin typeface="Times New Roman"/>
                <a:cs typeface="Times New Roman"/>
              </a:rPr>
              <a:t> </a:t>
            </a:r>
            <a:r>
              <a:rPr sz="2400" b="0" dirty="0">
                <a:latin typeface="Times New Roman"/>
                <a:cs typeface="Times New Roman"/>
              </a:rPr>
              <a:t>a</a:t>
            </a:r>
            <a:r>
              <a:rPr sz="2400" b="0" baseline="24305" dirty="0">
                <a:latin typeface="Times New Roman"/>
                <a:cs typeface="Times New Roman"/>
              </a:rPr>
              <a:t>2</a:t>
            </a:r>
            <a:r>
              <a:rPr sz="2400" b="0" spc="585" baseline="24305" dirty="0">
                <a:latin typeface="Times New Roman"/>
                <a:cs typeface="Times New Roman"/>
              </a:rPr>
              <a:t> </a:t>
            </a:r>
            <a:r>
              <a:rPr sz="2400" b="0" spc="-5" dirty="0">
                <a:latin typeface="Times New Roman"/>
                <a:cs typeface="Times New Roman"/>
              </a:rPr>
              <a:t>is onto, f(b)</a:t>
            </a:r>
            <a:r>
              <a:rPr sz="2400" b="0" dirty="0">
                <a:latin typeface="Times New Roman"/>
                <a:cs typeface="Times New Roman"/>
              </a:rPr>
              <a:t> =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05992" y="4957064"/>
            <a:ext cx="330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7" baseline="-16203" dirty="0">
                <a:latin typeface="Times New Roman"/>
                <a:cs typeface="Times New Roman"/>
              </a:rPr>
              <a:t>b</a:t>
            </a:r>
            <a:r>
              <a:rPr sz="1600" spc="-5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7386" y="5048503"/>
            <a:ext cx="65754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onto, </a:t>
            </a:r>
            <a:r>
              <a:rPr sz="2400" dirty="0">
                <a:latin typeface="Times New Roman"/>
                <a:cs typeface="Times New Roman"/>
              </a:rPr>
              <a:t>but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g(a)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-a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not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onto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dirty="0">
                <a:latin typeface="Times New Roman"/>
                <a:cs typeface="Times New Roman"/>
              </a:rPr>
              <a:t> can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only</a:t>
            </a:r>
            <a:r>
              <a:rPr sz="2400" dirty="0">
                <a:latin typeface="Times New Roman"/>
                <a:cs typeface="Times New Roman"/>
              </a:rPr>
              <a:t> get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8340" y="5341111"/>
            <a:ext cx="7419340" cy="126936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675"/>
              </a:spcBef>
            </a:pPr>
            <a:r>
              <a:rPr sz="2400" spc="-5" dirty="0">
                <a:latin typeface="Times New Roman"/>
                <a:cs typeface="Times New Roman"/>
              </a:rPr>
              <a:t>non-positive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integers.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575"/>
              </a:spcBef>
            </a:pP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Note: </a:t>
            </a:r>
            <a:r>
              <a:rPr sz="2400" spc="-5" dirty="0">
                <a:latin typeface="Times New Roman"/>
                <a:cs typeface="Times New Roman"/>
              </a:rPr>
              <a:t>Domain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Codomain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functions play </a:t>
            </a:r>
            <a:r>
              <a:rPr sz="2400" dirty="0">
                <a:latin typeface="Times New Roman"/>
                <a:cs typeface="Times New Roman"/>
              </a:rPr>
              <a:t>an </a:t>
            </a:r>
            <a:r>
              <a:rPr sz="2400" spc="-5" dirty="0">
                <a:latin typeface="Times New Roman"/>
                <a:cs typeface="Times New Roman"/>
              </a:rPr>
              <a:t>important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role.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200150" y="1504950"/>
            <a:ext cx="5829300" cy="1638300"/>
            <a:chOff x="1200150" y="1504950"/>
            <a:chExt cx="5829300" cy="1638300"/>
          </a:xfrm>
        </p:grpSpPr>
        <p:sp>
          <p:nvSpPr>
            <p:cNvPr id="11" name="object 11"/>
            <p:cNvSpPr/>
            <p:nvPr/>
          </p:nvSpPr>
          <p:spPr>
            <a:xfrm>
              <a:off x="1219200" y="15240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352800" y="15240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486400" y="16002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250940" y="2003552"/>
            <a:ext cx="25400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2400" dirty="0">
                <a:latin typeface="Times New Roman"/>
                <a:cs typeface="Times New Roman"/>
              </a:rPr>
              <a:t>4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64940" y="1622552"/>
            <a:ext cx="43180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4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0</a:t>
            </a:r>
            <a:endParaRPr sz="2400">
              <a:latin typeface="Times New Roman"/>
              <a:cs typeface="Times New Roman"/>
            </a:endParaRPr>
          </a:p>
          <a:p>
            <a:pPr marL="165100">
              <a:lnSpc>
                <a:spcPts val="2640"/>
              </a:lnSpc>
            </a:pPr>
            <a:r>
              <a:rPr sz="2400" dirty="0">
                <a:latin typeface="Times New Roman"/>
                <a:cs typeface="Times New Roman"/>
              </a:rPr>
              <a:t>-1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70044" y="2384552"/>
            <a:ext cx="27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-2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60444" y="20035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1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12844" y="25369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060244" y="1759712"/>
            <a:ext cx="330200" cy="1092200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20"/>
              </a:spcBef>
            </a:pPr>
            <a:r>
              <a:rPr sz="2400" dirty="0">
                <a:latin typeface="Times New Roman"/>
                <a:cs typeface="Times New Roman"/>
              </a:rPr>
              <a:t>1</a:t>
            </a:r>
            <a:endParaRPr sz="240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  <a:spcBef>
                <a:spcPts val="132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450644" y="21559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0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343150" y="1657095"/>
            <a:ext cx="2000250" cy="876935"/>
            <a:chOff x="2343150" y="1657095"/>
            <a:chExt cx="2000250" cy="876935"/>
          </a:xfrm>
        </p:grpSpPr>
        <p:sp>
          <p:nvSpPr>
            <p:cNvPr id="22" name="object 22"/>
            <p:cNvSpPr/>
            <p:nvPr/>
          </p:nvSpPr>
          <p:spPr>
            <a:xfrm>
              <a:off x="2362200" y="1676145"/>
              <a:ext cx="1915160" cy="838835"/>
            </a:xfrm>
            <a:custGeom>
              <a:avLst/>
              <a:gdLst/>
              <a:ahLst/>
              <a:cxnLst/>
              <a:rect l="l" t="t" r="r" b="b"/>
              <a:pathLst>
                <a:path w="1915160" h="838835">
                  <a:moveTo>
                    <a:pt x="0" y="838453"/>
                  </a:moveTo>
                  <a:lnTo>
                    <a:pt x="33706" y="790837"/>
                  </a:lnTo>
                  <a:lnTo>
                    <a:pt x="67425" y="743357"/>
                  </a:lnTo>
                  <a:lnTo>
                    <a:pt x="101170" y="696150"/>
                  </a:lnTo>
                  <a:lnTo>
                    <a:pt x="134954" y="649353"/>
                  </a:lnTo>
                  <a:lnTo>
                    <a:pt x="168790" y="603102"/>
                  </a:lnTo>
                  <a:lnTo>
                    <a:pt x="202691" y="557535"/>
                  </a:lnTo>
                  <a:lnTo>
                    <a:pt x="236670" y="512787"/>
                  </a:lnTo>
                  <a:lnTo>
                    <a:pt x="270740" y="468996"/>
                  </a:lnTo>
                  <a:lnTo>
                    <a:pt x="304914" y="426298"/>
                  </a:lnTo>
                  <a:lnTo>
                    <a:pt x="339206" y="384829"/>
                  </a:lnTo>
                  <a:lnTo>
                    <a:pt x="373627" y="344726"/>
                  </a:lnTo>
                  <a:lnTo>
                    <a:pt x="408191" y="306126"/>
                  </a:lnTo>
                  <a:lnTo>
                    <a:pt x="442912" y="269165"/>
                  </a:lnTo>
                  <a:lnTo>
                    <a:pt x="477802" y="233980"/>
                  </a:lnTo>
                  <a:lnTo>
                    <a:pt x="512873" y="200707"/>
                  </a:lnTo>
                  <a:lnTo>
                    <a:pt x="548140" y="169484"/>
                  </a:lnTo>
                  <a:lnTo>
                    <a:pt x="583615" y="140446"/>
                  </a:lnTo>
                  <a:lnTo>
                    <a:pt x="619311" y="113731"/>
                  </a:lnTo>
                  <a:lnTo>
                    <a:pt x="655241" y="89474"/>
                  </a:lnTo>
                  <a:lnTo>
                    <a:pt x="691418" y="67813"/>
                  </a:lnTo>
                  <a:lnTo>
                    <a:pt x="727856" y="48883"/>
                  </a:lnTo>
                  <a:lnTo>
                    <a:pt x="764566" y="32823"/>
                  </a:lnTo>
                  <a:lnTo>
                    <a:pt x="801563" y="19768"/>
                  </a:lnTo>
                  <a:lnTo>
                    <a:pt x="838858" y="9854"/>
                  </a:lnTo>
                  <a:lnTo>
                    <a:pt x="876466" y="3219"/>
                  </a:lnTo>
                  <a:lnTo>
                    <a:pt x="914400" y="0"/>
                  </a:lnTo>
                  <a:lnTo>
                    <a:pt x="950361" y="172"/>
                  </a:lnTo>
                  <a:lnTo>
                    <a:pt x="1023138" y="9479"/>
                  </a:lnTo>
                  <a:lnTo>
                    <a:pt x="1096980" y="29977"/>
                  </a:lnTo>
                  <a:lnTo>
                    <a:pt x="1134273" y="44139"/>
                  </a:lnTo>
                  <a:lnTo>
                    <a:pt x="1171801" y="60759"/>
                  </a:lnTo>
                  <a:lnTo>
                    <a:pt x="1209552" y="79723"/>
                  </a:lnTo>
                  <a:lnTo>
                    <a:pt x="1247515" y="100918"/>
                  </a:lnTo>
                  <a:lnTo>
                    <a:pt x="1285680" y="124230"/>
                  </a:lnTo>
                  <a:lnTo>
                    <a:pt x="1324036" y="149545"/>
                  </a:lnTo>
                  <a:lnTo>
                    <a:pt x="1362571" y="176751"/>
                  </a:lnTo>
                  <a:lnTo>
                    <a:pt x="1401276" y="205733"/>
                  </a:lnTo>
                  <a:lnTo>
                    <a:pt x="1440139" y="236379"/>
                  </a:lnTo>
                  <a:lnTo>
                    <a:pt x="1479150" y="268575"/>
                  </a:lnTo>
                  <a:lnTo>
                    <a:pt x="1518298" y="302207"/>
                  </a:lnTo>
                  <a:lnTo>
                    <a:pt x="1557571" y="337162"/>
                  </a:lnTo>
                  <a:lnTo>
                    <a:pt x="1596960" y="373326"/>
                  </a:lnTo>
                  <a:lnTo>
                    <a:pt x="1636453" y="410587"/>
                  </a:lnTo>
                  <a:lnTo>
                    <a:pt x="1676039" y="448830"/>
                  </a:lnTo>
                  <a:lnTo>
                    <a:pt x="1715709" y="487942"/>
                  </a:lnTo>
                  <a:lnTo>
                    <a:pt x="1755450" y="527810"/>
                  </a:lnTo>
                  <a:lnTo>
                    <a:pt x="1795252" y="568320"/>
                  </a:lnTo>
                  <a:lnTo>
                    <a:pt x="1835105" y="609359"/>
                  </a:lnTo>
                  <a:lnTo>
                    <a:pt x="1874997" y="650813"/>
                  </a:lnTo>
                  <a:lnTo>
                    <a:pt x="1914918" y="69256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223208" y="2316177"/>
              <a:ext cx="120650" cy="122555"/>
            </a:xfrm>
            <a:custGeom>
              <a:avLst/>
              <a:gdLst/>
              <a:ahLst/>
              <a:cxnLst/>
              <a:rect l="l" t="t" r="r" b="b"/>
              <a:pathLst>
                <a:path w="120650" h="122555">
                  <a:moveTo>
                    <a:pt x="82803" y="0"/>
                  </a:moveTo>
                  <a:lnTo>
                    <a:pt x="0" y="78790"/>
                  </a:lnTo>
                  <a:lnTo>
                    <a:pt x="120192" y="122199"/>
                  </a:lnTo>
                  <a:lnTo>
                    <a:pt x="828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745739" y="14701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g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4476750" y="1804643"/>
            <a:ext cx="1771650" cy="939165"/>
            <a:chOff x="4476750" y="1804643"/>
            <a:chExt cx="1771650" cy="939165"/>
          </a:xfrm>
        </p:grpSpPr>
        <p:sp>
          <p:nvSpPr>
            <p:cNvPr id="26" name="object 26"/>
            <p:cNvSpPr/>
            <p:nvPr/>
          </p:nvSpPr>
          <p:spPr>
            <a:xfrm>
              <a:off x="4495800" y="1823693"/>
              <a:ext cx="1689100" cy="847725"/>
            </a:xfrm>
            <a:custGeom>
              <a:avLst/>
              <a:gdLst/>
              <a:ahLst/>
              <a:cxnLst/>
              <a:rect l="l" t="t" r="r" b="b"/>
              <a:pathLst>
                <a:path w="1689100" h="847725">
                  <a:moveTo>
                    <a:pt x="0" y="614626"/>
                  </a:moveTo>
                  <a:lnTo>
                    <a:pt x="35616" y="571576"/>
                  </a:lnTo>
                  <a:lnTo>
                    <a:pt x="71242" y="528714"/>
                  </a:lnTo>
                  <a:lnTo>
                    <a:pt x="106887" y="486228"/>
                  </a:lnTo>
                  <a:lnTo>
                    <a:pt x="142561" y="444306"/>
                  </a:lnTo>
                  <a:lnTo>
                    <a:pt x="178271" y="403135"/>
                  </a:lnTo>
                  <a:lnTo>
                    <a:pt x="214029" y="362904"/>
                  </a:lnTo>
                  <a:lnTo>
                    <a:pt x="249843" y="323801"/>
                  </a:lnTo>
                  <a:lnTo>
                    <a:pt x="285723" y="286014"/>
                  </a:lnTo>
                  <a:lnTo>
                    <a:pt x="321678" y="249729"/>
                  </a:lnTo>
                  <a:lnTo>
                    <a:pt x="357717" y="215137"/>
                  </a:lnTo>
                  <a:lnTo>
                    <a:pt x="393851" y="182423"/>
                  </a:lnTo>
                  <a:lnTo>
                    <a:pt x="430088" y="151777"/>
                  </a:lnTo>
                  <a:lnTo>
                    <a:pt x="466437" y="123386"/>
                  </a:lnTo>
                  <a:lnTo>
                    <a:pt x="502909" y="97438"/>
                  </a:lnTo>
                  <a:lnTo>
                    <a:pt x="539512" y="74122"/>
                  </a:lnTo>
                  <a:lnTo>
                    <a:pt x="576256" y="53624"/>
                  </a:lnTo>
                  <a:lnTo>
                    <a:pt x="613151" y="36134"/>
                  </a:lnTo>
                  <a:lnTo>
                    <a:pt x="650205" y="21838"/>
                  </a:lnTo>
                  <a:lnTo>
                    <a:pt x="687428" y="10925"/>
                  </a:lnTo>
                  <a:lnTo>
                    <a:pt x="724830" y="3583"/>
                  </a:lnTo>
                  <a:lnTo>
                    <a:pt x="762419" y="0"/>
                  </a:lnTo>
                  <a:lnTo>
                    <a:pt x="800206" y="363"/>
                  </a:lnTo>
                  <a:lnTo>
                    <a:pt x="838200" y="4861"/>
                  </a:lnTo>
                  <a:lnTo>
                    <a:pt x="902815" y="25188"/>
                  </a:lnTo>
                  <a:lnTo>
                    <a:pt x="971732" y="62822"/>
                  </a:lnTo>
                  <a:lnTo>
                    <a:pt x="1007473" y="87314"/>
                  </a:lnTo>
                  <a:lnTo>
                    <a:pt x="1043892" y="115157"/>
                  </a:lnTo>
                  <a:lnTo>
                    <a:pt x="1080857" y="146023"/>
                  </a:lnTo>
                  <a:lnTo>
                    <a:pt x="1118237" y="179587"/>
                  </a:lnTo>
                  <a:lnTo>
                    <a:pt x="1155898" y="215524"/>
                  </a:lnTo>
                  <a:lnTo>
                    <a:pt x="1193708" y="253508"/>
                  </a:lnTo>
                  <a:lnTo>
                    <a:pt x="1231535" y="293212"/>
                  </a:lnTo>
                  <a:lnTo>
                    <a:pt x="1269248" y="334312"/>
                  </a:lnTo>
                  <a:lnTo>
                    <a:pt x="1306712" y="376482"/>
                  </a:lnTo>
                  <a:lnTo>
                    <a:pt x="1343797" y="419395"/>
                  </a:lnTo>
                  <a:lnTo>
                    <a:pt x="1380370" y="462727"/>
                  </a:lnTo>
                  <a:lnTo>
                    <a:pt x="1416299" y="506151"/>
                  </a:lnTo>
                  <a:lnTo>
                    <a:pt x="1451450" y="549342"/>
                  </a:lnTo>
                  <a:lnTo>
                    <a:pt x="1485693" y="591975"/>
                  </a:lnTo>
                  <a:lnTo>
                    <a:pt x="1518895" y="633722"/>
                  </a:lnTo>
                  <a:lnTo>
                    <a:pt x="1550924" y="674259"/>
                  </a:lnTo>
                  <a:lnTo>
                    <a:pt x="1581646" y="713261"/>
                  </a:lnTo>
                  <a:lnTo>
                    <a:pt x="1610930" y="750400"/>
                  </a:lnTo>
                  <a:lnTo>
                    <a:pt x="1638645" y="785352"/>
                  </a:lnTo>
                  <a:lnTo>
                    <a:pt x="1664656" y="817791"/>
                  </a:lnTo>
                  <a:lnTo>
                    <a:pt x="1688833" y="847391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129873" y="2619714"/>
              <a:ext cx="118745" cy="123825"/>
            </a:xfrm>
            <a:custGeom>
              <a:avLst/>
              <a:gdLst/>
              <a:ahLst/>
              <a:cxnLst/>
              <a:rect l="l" t="t" r="r" b="b"/>
              <a:pathLst>
                <a:path w="118745" h="123825">
                  <a:moveTo>
                    <a:pt x="85636" y="0"/>
                  </a:moveTo>
                  <a:lnTo>
                    <a:pt x="0" y="75704"/>
                  </a:lnTo>
                  <a:lnTo>
                    <a:pt x="118529" y="123482"/>
                  </a:lnTo>
                  <a:lnTo>
                    <a:pt x="856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4547638" y="580635"/>
            <a:ext cx="1500505" cy="1585595"/>
          </a:xfrm>
          <a:prstGeom prst="rect">
            <a:avLst/>
          </a:prstGeom>
        </p:spPr>
        <p:txBody>
          <a:bodyPr vert="horz" wrap="square" lIns="0" tIns="2419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5"/>
              </a:spcBef>
            </a:pPr>
            <a:r>
              <a:rPr sz="3200" i="1" spc="-5" dirty="0">
                <a:latin typeface="Monotype Corsiva"/>
                <a:cs typeface="Monotype Corsiva"/>
              </a:rPr>
              <a:t>is</a:t>
            </a:r>
            <a:r>
              <a:rPr sz="3200" i="1" spc="-3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g</a:t>
            </a:r>
            <a:r>
              <a:rPr sz="3200" i="1" spc="-3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onto?</a:t>
            </a:r>
            <a:endParaRPr sz="3200">
              <a:latin typeface="Monotype Corsiva"/>
              <a:cs typeface="Monotype Corsiva"/>
            </a:endParaRPr>
          </a:p>
          <a:p>
            <a:pPr marL="496570">
              <a:lnSpc>
                <a:spcPts val="2640"/>
              </a:lnSpc>
              <a:spcBef>
                <a:spcPts val="136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  <a:p>
            <a:pPr marL="1334770">
              <a:lnSpc>
                <a:spcPts val="2640"/>
              </a:lnSpc>
            </a:pPr>
            <a:r>
              <a:rPr sz="2400" dirty="0">
                <a:latin typeface="Times New Roman"/>
                <a:cs typeface="Times New Roman"/>
              </a:rPr>
              <a:t>0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427211" y="6424866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Calibri"/>
                <a:cs typeface="Calibri"/>
              </a:rPr>
              <a:t>25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2879" y="305155"/>
            <a:ext cx="7780655" cy="1012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4675" marR="5080" indent="-562610">
              <a:lnSpc>
                <a:spcPct val="102499"/>
              </a:lnSpc>
              <a:tabLst>
                <a:tab pos="2581275" algn="l"/>
              </a:tabLst>
            </a:pPr>
            <a:r>
              <a:rPr sz="3200" spc="-5" dirty="0"/>
              <a:t>Let</a:t>
            </a:r>
            <a:r>
              <a:rPr sz="3200" spc="5" dirty="0"/>
              <a:t> </a:t>
            </a:r>
            <a:r>
              <a:rPr sz="3200" spc="-5" dirty="0"/>
              <a:t>f</a:t>
            </a:r>
            <a:r>
              <a:rPr sz="3200" dirty="0"/>
              <a:t> </a:t>
            </a:r>
            <a:r>
              <a:rPr sz="3200" spc="-5" dirty="0"/>
              <a:t>be</a:t>
            </a:r>
            <a:r>
              <a:rPr sz="3200" spc="5" dirty="0"/>
              <a:t> </a:t>
            </a:r>
            <a:r>
              <a:rPr sz="3200" spc="-5" dirty="0"/>
              <a:t>a function</a:t>
            </a:r>
            <a:r>
              <a:rPr sz="3200" spc="15" dirty="0"/>
              <a:t> </a:t>
            </a:r>
            <a:r>
              <a:rPr sz="3200" spc="-5" dirty="0"/>
              <a:t>from</a:t>
            </a:r>
            <a:r>
              <a:rPr sz="3200" spc="10" dirty="0"/>
              <a:t> </a:t>
            </a:r>
            <a:r>
              <a:rPr sz="3200" spc="-5" dirty="0"/>
              <a:t>set</a:t>
            </a:r>
            <a:r>
              <a:rPr sz="3200" dirty="0"/>
              <a:t> </a:t>
            </a:r>
            <a:r>
              <a:rPr sz="3200" spc="-5" dirty="0"/>
              <a:t>A</a:t>
            </a:r>
            <a:r>
              <a:rPr sz="3200" dirty="0"/>
              <a:t> </a:t>
            </a:r>
            <a:r>
              <a:rPr sz="3200" spc="-5" dirty="0"/>
              <a:t>to set</a:t>
            </a:r>
            <a:r>
              <a:rPr sz="3200" spc="5" dirty="0"/>
              <a:t> </a:t>
            </a:r>
            <a:r>
              <a:rPr sz="3200" spc="-5" dirty="0"/>
              <a:t>B. Let</a:t>
            </a:r>
            <a:r>
              <a:rPr sz="3200" spc="10" dirty="0"/>
              <a:t> </a:t>
            </a:r>
            <a:r>
              <a:rPr sz="3200" spc="-5" dirty="0"/>
              <a:t>S</a:t>
            </a:r>
            <a:r>
              <a:rPr sz="3200" spc="5" dirty="0"/>
              <a:t> </a:t>
            </a:r>
            <a:r>
              <a:rPr sz="3200" spc="-5" dirty="0"/>
              <a:t>and</a:t>
            </a:r>
            <a:r>
              <a:rPr sz="3200" spc="5" dirty="0"/>
              <a:t> </a:t>
            </a:r>
            <a:r>
              <a:rPr sz="3200" spc="-5" dirty="0"/>
              <a:t>T</a:t>
            </a:r>
            <a:r>
              <a:rPr sz="3200" dirty="0"/>
              <a:t> </a:t>
            </a:r>
            <a:r>
              <a:rPr sz="3200" spc="-5" dirty="0"/>
              <a:t>be </a:t>
            </a:r>
            <a:r>
              <a:rPr sz="3200" spc="-685" dirty="0"/>
              <a:t> </a:t>
            </a:r>
            <a:r>
              <a:rPr sz="3200" spc="-5" dirty="0"/>
              <a:t>subsets</a:t>
            </a:r>
            <a:r>
              <a:rPr sz="3200" spc="25" dirty="0"/>
              <a:t> </a:t>
            </a:r>
            <a:r>
              <a:rPr sz="3200" spc="-5" dirty="0"/>
              <a:t>of</a:t>
            </a:r>
            <a:r>
              <a:rPr sz="3200" dirty="0"/>
              <a:t> </a:t>
            </a:r>
            <a:r>
              <a:rPr sz="3200" spc="-5" dirty="0"/>
              <a:t>A.	Show</a:t>
            </a:r>
            <a:r>
              <a:rPr sz="3200" dirty="0"/>
              <a:t> </a:t>
            </a:r>
            <a:r>
              <a:rPr sz="3200" spc="-5" dirty="0"/>
              <a:t>that</a:t>
            </a:r>
            <a:r>
              <a:rPr sz="3200" spc="10" dirty="0"/>
              <a:t> </a:t>
            </a:r>
            <a:r>
              <a:rPr sz="3200" spc="-5" dirty="0"/>
              <a:t>f(S</a:t>
            </a:r>
            <a:r>
              <a:rPr lang="en-US" sz="3200" spc="-5" dirty="0"/>
              <a:t> </a:t>
            </a:r>
            <a:r>
              <a:rPr sz="3200" i="0" spc="-5" dirty="0">
                <a:latin typeface="Symbol"/>
                <a:cs typeface="Symbol"/>
              </a:rPr>
              <a:t></a:t>
            </a:r>
            <a:r>
              <a:rPr sz="3200" spc="-5" dirty="0"/>
              <a:t>T)</a:t>
            </a:r>
            <a:r>
              <a:rPr sz="3200" spc="15" dirty="0"/>
              <a:t> </a:t>
            </a:r>
            <a:r>
              <a:rPr sz="3200" i="0" spc="-5" dirty="0">
                <a:latin typeface="Symbol"/>
                <a:cs typeface="Symbol"/>
              </a:rPr>
              <a:t></a:t>
            </a:r>
            <a:r>
              <a:rPr sz="3200" i="0" spc="-100" dirty="0">
                <a:latin typeface="Times New Roman"/>
                <a:cs typeface="Times New Roman"/>
              </a:rPr>
              <a:t> </a:t>
            </a:r>
            <a:r>
              <a:rPr sz="3200" spc="-5" dirty="0"/>
              <a:t>f(S) </a:t>
            </a:r>
            <a:r>
              <a:rPr sz="3200" i="0" spc="-5" dirty="0">
                <a:latin typeface="Symbol"/>
                <a:cs typeface="Symbol"/>
              </a:rPr>
              <a:t></a:t>
            </a:r>
            <a:r>
              <a:rPr sz="3200" spc="-5" dirty="0"/>
              <a:t>f(T).</a:t>
            </a:r>
            <a:endParaRPr sz="3200" dirty="0">
              <a:latin typeface="Symbol"/>
              <a:cs typeface="Symbo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42950" y="2876550"/>
            <a:ext cx="5106035" cy="2781300"/>
            <a:chOff x="742950" y="2876550"/>
            <a:chExt cx="5106035" cy="2781300"/>
          </a:xfrm>
        </p:grpSpPr>
        <p:sp>
          <p:nvSpPr>
            <p:cNvPr id="4" name="object 4"/>
            <p:cNvSpPr/>
            <p:nvPr/>
          </p:nvSpPr>
          <p:spPr>
            <a:xfrm>
              <a:off x="3505200" y="4152900"/>
              <a:ext cx="2324735" cy="0"/>
            </a:xfrm>
            <a:custGeom>
              <a:avLst/>
              <a:gdLst/>
              <a:ahLst/>
              <a:cxnLst/>
              <a:rect l="l" t="t" r="r" b="b"/>
              <a:pathLst>
                <a:path w="2324735">
                  <a:moveTo>
                    <a:pt x="0" y="0"/>
                  </a:moveTo>
                  <a:lnTo>
                    <a:pt x="2324481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715383" y="4086218"/>
              <a:ext cx="114300" cy="133350"/>
            </a:xfrm>
            <a:custGeom>
              <a:avLst/>
              <a:gdLst/>
              <a:ahLst/>
              <a:cxnLst/>
              <a:rect l="l" t="t" r="r" b="b"/>
              <a:pathLst>
                <a:path w="114300" h="133350">
                  <a:moveTo>
                    <a:pt x="0" y="0"/>
                  </a:moveTo>
                  <a:lnTo>
                    <a:pt x="114300" y="66675"/>
                  </a:lnTo>
                  <a:lnTo>
                    <a:pt x="0" y="13335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2000" y="2895600"/>
              <a:ext cx="2743200" cy="2743200"/>
            </a:xfrm>
            <a:custGeom>
              <a:avLst/>
              <a:gdLst/>
              <a:ahLst/>
              <a:cxnLst/>
              <a:rect l="l" t="t" r="r" b="b"/>
              <a:pathLst>
                <a:path w="2743200" h="2743200">
                  <a:moveTo>
                    <a:pt x="0" y="1371600"/>
                  </a:moveTo>
                  <a:lnTo>
                    <a:pt x="829" y="1323447"/>
                  </a:lnTo>
                  <a:lnTo>
                    <a:pt x="3299" y="1275711"/>
                  </a:lnTo>
                  <a:lnTo>
                    <a:pt x="7383" y="1228419"/>
                  </a:lnTo>
                  <a:lnTo>
                    <a:pt x="13053" y="1181598"/>
                  </a:lnTo>
                  <a:lnTo>
                    <a:pt x="20282" y="1135275"/>
                  </a:lnTo>
                  <a:lnTo>
                    <a:pt x="29043" y="1089478"/>
                  </a:lnTo>
                  <a:lnTo>
                    <a:pt x="39309" y="1044234"/>
                  </a:lnTo>
                  <a:lnTo>
                    <a:pt x="51053" y="999570"/>
                  </a:lnTo>
                  <a:lnTo>
                    <a:pt x="64247" y="955513"/>
                  </a:lnTo>
                  <a:lnTo>
                    <a:pt x="78864" y="912091"/>
                  </a:lnTo>
                  <a:lnTo>
                    <a:pt x="94877" y="869330"/>
                  </a:lnTo>
                  <a:lnTo>
                    <a:pt x="112258" y="827258"/>
                  </a:lnTo>
                  <a:lnTo>
                    <a:pt x="130982" y="785901"/>
                  </a:lnTo>
                  <a:lnTo>
                    <a:pt x="151019" y="745288"/>
                  </a:lnTo>
                  <a:lnTo>
                    <a:pt x="172344" y="705446"/>
                  </a:lnTo>
                  <a:lnTo>
                    <a:pt x="194929" y="666401"/>
                  </a:lnTo>
                  <a:lnTo>
                    <a:pt x="218747" y="628180"/>
                  </a:lnTo>
                  <a:lnTo>
                    <a:pt x="243770" y="590812"/>
                  </a:lnTo>
                  <a:lnTo>
                    <a:pt x="269971" y="554323"/>
                  </a:lnTo>
                  <a:lnTo>
                    <a:pt x="297324" y="518740"/>
                  </a:lnTo>
                  <a:lnTo>
                    <a:pt x="325800" y="484091"/>
                  </a:lnTo>
                  <a:lnTo>
                    <a:pt x="355374" y="450402"/>
                  </a:lnTo>
                  <a:lnTo>
                    <a:pt x="386017" y="417702"/>
                  </a:lnTo>
                  <a:lnTo>
                    <a:pt x="417702" y="386017"/>
                  </a:lnTo>
                  <a:lnTo>
                    <a:pt x="450402" y="355374"/>
                  </a:lnTo>
                  <a:lnTo>
                    <a:pt x="484091" y="325800"/>
                  </a:lnTo>
                  <a:lnTo>
                    <a:pt x="518740" y="297324"/>
                  </a:lnTo>
                  <a:lnTo>
                    <a:pt x="554323" y="269971"/>
                  </a:lnTo>
                  <a:lnTo>
                    <a:pt x="590812" y="243770"/>
                  </a:lnTo>
                  <a:lnTo>
                    <a:pt x="628180" y="218747"/>
                  </a:lnTo>
                  <a:lnTo>
                    <a:pt x="666401" y="194929"/>
                  </a:lnTo>
                  <a:lnTo>
                    <a:pt x="705446" y="172344"/>
                  </a:lnTo>
                  <a:lnTo>
                    <a:pt x="745288" y="151019"/>
                  </a:lnTo>
                  <a:lnTo>
                    <a:pt x="785901" y="130982"/>
                  </a:lnTo>
                  <a:lnTo>
                    <a:pt x="827258" y="112258"/>
                  </a:lnTo>
                  <a:lnTo>
                    <a:pt x="869330" y="94877"/>
                  </a:lnTo>
                  <a:lnTo>
                    <a:pt x="912091" y="78864"/>
                  </a:lnTo>
                  <a:lnTo>
                    <a:pt x="955513" y="64247"/>
                  </a:lnTo>
                  <a:lnTo>
                    <a:pt x="999570" y="51053"/>
                  </a:lnTo>
                  <a:lnTo>
                    <a:pt x="1044234" y="39309"/>
                  </a:lnTo>
                  <a:lnTo>
                    <a:pt x="1089478" y="29043"/>
                  </a:lnTo>
                  <a:lnTo>
                    <a:pt x="1135275" y="20282"/>
                  </a:lnTo>
                  <a:lnTo>
                    <a:pt x="1181598" y="13053"/>
                  </a:lnTo>
                  <a:lnTo>
                    <a:pt x="1228419" y="7383"/>
                  </a:lnTo>
                  <a:lnTo>
                    <a:pt x="1275711" y="3299"/>
                  </a:lnTo>
                  <a:lnTo>
                    <a:pt x="1323447" y="829"/>
                  </a:lnTo>
                  <a:lnTo>
                    <a:pt x="1371600" y="0"/>
                  </a:lnTo>
                  <a:lnTo>
                    <a:pt x="1419752" y="829"/>
                  </a:lnTo>
                  <a:lnTo>
                    <a:pt x="1467488" y="3299"/>
                  </a:lnTo>
                  <a:lnTo>
                    <a:pt x="1514780" y="7383"/>
                  </a:lnTo>
                  <a:lnTo>
                    <a:pt x="1561601" y="13053"/>
                  </a:lnTo>
                  <a:lnTo>
                    <a:pt x="1607924" y="20282"/>
                  </a:lnTo>
                  <a:lnTo>
                    <a:pt x="1653721" y="29043"/>
                  </a:lnTo>
                  <a:lnTo>
                    <a:pt x="1698965" y="39309"/>
                  </a:lnTo>
                  <a:lnTo>
                    <a:pt x="1743629" y="51053"/>
                  </a:lnTo>
                  <a:lnTo>
                    <a:pt x="1787686" y="64247"/>
                  </a:lnTo>
                  <a:lnTo>
                    <a:pt x="1831108" y="78864"/>
                  </a:lnTo>
                  <a:lnTo>
                    <a:pt x="1873869" y="94877"/>
                  </a:lnTo>
                  <a:lnTo>
                    <a:pt x="1915941" y="112258"/>
                  </a:lnTo>
                  <a:lnTo>
                    <a:pt x="1957298" y="130982"/>
                  </a:lnTo>
                  <a:lnTo>
                    <a:pt x="1997911" y="151019"/>
                  </a:lnTo>
                  <a:lnTo>
                    <a:pt x="2037753" y="172344"/>
                  </a:lnTo>
                  <a:lnTo>
                    <a:pt x="2076798" y="194929"/>
                  </a:lnTo>
                  <a:lnTo>
                    <a:pt x="2115019" y="218747"/>
                  </a:lnTo>
                  <a:lnTo>
                    <a:pt x="2152387" y="243770"/>
                  </a:lnTo>
                  <a:lnTo>
                    <a:pt x="2188876" y="269971"/>
                  </a:lnTo>
                  <a:lnTo>
                    <a:pt x="2224459" y="297324"/>
                  </a:lnTo>
                  <a:lnTo>
                    <a:pt x="2259108" y="325800"/>
                  </a:lnTo>
                  <a:lnTo>
                    <a:pt x="2292797" y="355374"/>
                  </a:lnTo>
                  <a:lnTo>
                    <a:pt x="2325497" y="386017"/>
                  </a:lnTo>
                  <a:lnTo>
                    <a:pt x="2357182" y="417702"/>
                  </a:lnTo>
                  <a:lnTo>
                    <a:pt x="2387825" y="450402"/>
                  </a:lnTo>
                  <a:lnTo>
                    <a:pt x="2417399" y="484091"/>
                  </a:lnTo>
                  <a:lnTo>
                    <a:pt x="2445875" y="518740"/>
                  </a:lnTo>
                  <a:lnTo>
                    <a:pt x="2473228" y="554323"/>
                  </a:lnTo>
                  <a:lnTo>
                    <a:pt x="2499429" y="590812"/>
                  </a:lnTo>
                  <a:lnTo>
                    <a:pt x="2524452" y="628180"/>
                  </a:lnTo>
                  <a:lnTo>
                    <a:pt x="2548270" y="666401"/>
                  </a:lnTo>
                  <a:lnTo>
                    <a:pt x="2570855" y="705446"/>
                  </a:lnTo>
                  <a:lnTo>
                    <a:pt x="2592180" y="745288"/>
                  </a:lnTo>
                  <a:lnTo>
                    <a:pt x="2612217" y="785901"/>
                  </a:lnTo>
                  <a:lnTo>
                    <a:pt x="2630941" y="827258"/>
                  </a:lnTo>
                  <a:lnTo>
                    <a:pt x="2648322" y="869330"/>
                  </a:lnTo>
                  <a:lnTo>
                    <a:pt x="2664335" y="912091"/>
                  </a:lnTo>
                  <a:lnTo>
                    <a:pt x="2678952" y="955513"/>
                  </a:lnTo>
                  <a:lnTo>
                    <a:pt x="2692146" y="999570"/>
                  </a:lnTo>
                  <a:lnTo>
                    <a:pt x="2703890" y="1044234"/>
                  </a:lnTo>
                  <a:lnTo>
                    <a:pt x="2714156" y="1089478"/>
                  </a:lnTo>
                  <a:lnTo>
                    <a:pt x="2722917" y="1135275"/>
                  </a:lnTo>
                  <a:lnTo>
                    <a:pt x="2730146" y="1181598"/>
                  </a:lnTo>
                  <a:lnTo>
                    <a:pt x="2735816" y="1228419"/>
                  </a:lnTo>
                  <a:lnTo>
                    <a:pt x="2739900" y="1275711"/>
                  </a:lnTo>
                  <a:lnTo>
                    <a:pt x="2742370" y="1323447"/>
                  </a:lnTo>
                  <a:lnTo>
                    <a:pt x="2743200" y="1371600"/>
                  </a:lnTo>
                  <a:lnTo>
                    <a:pt x="2742370" y="1419752"/>
                  </a:lnTo>
                  <a:lnTo>
                    <a:pt x="2739900" y="1467488"/>
                  </a:lnTo>
                  <a:lnTo>
                    <a:pt x="2735816" y="1514780"/>
                  </a:lnTo>
                  <a:lnTo>
                    <a:pt x="2730146" y="1561601"/>
                  </a:lnTo>
                  <a:lnTo>
                    <a:pt x="2722917" y="1607924"/>
                  </a:lnTo>
                  <a:lnTo>
                    <a:pt x="2714156" y="1653721"/>
                  </a:lnTo>
                  <a:lnTo>
                    <a:pt x="2703890" y="1698965"/>
                  </a:lnTo>
                  <a:lnTo>
                    <a:pt x="2692146" y="1743629"/>
                  </a:lnTo>
                  <a:lnTo>
                    <a:pt x="2678952" y="1787686"/>
                  </a:lnTo>
                  <a:lnTo>
                    <a:pt x="2664335" y="1831108"/>
                  </a:lnTo>
                  <a:lnTo>
                    <a:pt x="2648322" y="1873869"/>
                  </a:lnTo>
                  <a:lnTo>
                    <a:pt x="2630941" y="1915941"/>
                  </a:lnTo>
                  <a:lnTo>
                    <a:pt x="2612217" y="1957298"/>
                  </a:lnTo>
                  <a:lnTo>
                    <a:pt x="2592180" y="1997911"/>
                  </a:lnTo>
                  <a:lnTo>
                    <a:pt x="2570855" y="2037753"/>
                  </a:lnTo>
                  <a:lnTo>
                    <a:pt x="2548270" y="2076798"/>
                  </a:lnTo>
                  <a:lnTo>
                    <a:pt x="2524452" y="2115019"/>
                  </a:lnTo>
                  <a:lnTo>
                    <a:pt x="2499429" y="2152387"/>
                  </a:lnTo>
                  <a:lnTo>
                    <a:pt x="2473228" y="2188876"/>
                  </a:lnTo>
                  <a:lnTo>
                    <a:pt x="2445875" y="2224459"/>
                  </a:lnTo>
                  <a:lnTo>
                    <a:pt x="2417399" y="2259108"/>
                  </a:lnTo>
                  <a:lnTo>
                    <a:pt x="2387825" y="2292797"/>
                  </a:lnTo>
                  <a:lnTo>
                    <a:pt x="2357182" y="2325497"/>
                  </a:lnTo>
                  <a:lnTo>
                    <a:pt x="2325497" y="2357182"/>
                  </a:lnTo>
                  <a:lnTo>
                    <a:pt x="2292797" y="2387825"/>
                  </a:lnTo>
                  <a:lnTo>
                    <a:pt x="2259108" y="2417399"/>
                  </a:lnTo>
                  <a:lnTo>
                    <a:pt x="2224459" y="2445875"/>
                  </a:lnTo>
                  <a:lnTo>
                    <a:pt x="2188876" y="2473228"/>
                  </a:lnTo>
                  <a:lnTo>
                    <a:pt x="2152387" y="2499429"/>
                  </a:lnTo>
                  <a:lnTo>
                    <a:pt x="2115019" y="2524452"/>
                  </a:lnTo>
                  <a:lnTo>
                    <a:pt x="2076798" y="2548270"/>
                  </a:lnTo>
                  <a:lnTo>
                    <a:pt x="2037753" y="2570855"/>
                  </a:lnTo>
                  <a:lnTo>
                    <a:pt x="1997911" y="2592180"/>
                  </a:lnTo>
                  <a:lnTo>
                    <a:pt x="1957298" y="2612217"/>
                  </a:lnTo>
                  <a:lnTo>
                    <a:pt x="1915941" y="2630941"/>
                  </a:lnTo>
                  <a:lnTo>
                    <a:pt x="1873869" y="2648322"/>
                  </a:lnTo>
                  <a:lnTo>
                    <a:pt x="1831108" y="2664335"/>
                  </a:lnTo>
                  <a:lnTo>
                    <a:pt x="1787686" y="2678952"/>
                  </a:lnTo>
                  <a:lnTo>
                    <a:pt x="1743629" y="2692146"/>
                  </a:lnTo>
                  <a:lnTo>
                    <a:pt x="1698965" y="2703890"/>
                  </a:lnTo>
                  <a:lnTo>
                    <a:pt x="1653721" y="2714156"/>
                  </a:lnTo>
                  <a:lnTo>
                    <a:pt x="1607924" y="2722917"/>
                  </a:lnTo>
                  <a:lnTo>
                    <a:pt x="1561601" y="2730146"/>
                  </a:lnTo>
                  <a:lnTo>
                    <a:pt x="1514780" y="2735816"/>
                  </a:lnTo>
                  <a:lnTo>
                    <a:pt x="1467488" y="2739900"/>
                  </a:lnTo>
                  <a:lnTo>
                    <a:pt x="1419752" y="2742370"/>
                  </a:lnTo>
                  <a:lnTo>
                    <a:pt x="1371600" y="2743200"/>
                  </a:lnTo>
                  <a:lnTo>
                    <a:pt x="1323447" y="2742370"/>
                  </a:lnTo>
                  <a:lnTo>
                    <a:pt x="1275711" y="2739900"/>
                  </a:lnTo>
                  <a:lnTo>
                    <a:pt x="1228419" y="2735816"/>
                  </a:lnTo>
                  <a:lnTo>
                    <a:pt x="1181598" y="2730146"/>
                  </a:lnTo>
                  <a:lnTo>
                    <a:pt x="1135275" y="2722917"/>
                  </a:lnTo>
                  <a:lnTo>
                    <a:pt x="1089478" y="2714156"/>
                  </a:lnTo>
                  <a:lnTo>
                    <a:pt x="1044234" y="2703890"/>
                  </a:lnTo>
                  <a:lnTo>
                    <a:pt x="999570" y="2692146"/>
                  </a:lnTo>
                  <a:lnTo>
                    <a:pt x="955513" y="2678952"/>
                  </a:lnTo>
                  <a:lnTo>
                    <a:pt x="912091" y="2664335"/>
                  </a:lnTo>
                  <a:lnTo>
                    <a:pt x="869330" y="2648322"/>
                  </a:lnTo>
                  <a:lnTo>
                    <a:pt x="827258" y="2630941"/>
                  </a:lnTo>
                  <a:lnTo>
                    <a:pt x="785901" y="2612217"/>
                  </a:lnTo>
                  <a:lnTo>
                    <a:pt x="745288" y="2592180"/>
                  </a:lnTo>
                  <a:lnTo>
                    <a:pt x="705446" y="2570855"/>
                  </a:lnTo>
                  <a:lnTo>
                    <a:pt x="666401" y="2548270"/>
                  </a:lnTo>
                  <a:lnTo>
                    <a:pt x="628180" y="2524452"/>
                  </a:lnTo>
                  <a:lnTo>
                    <a:pt x="590812" y="2499429"/>
                  </a:lnTo>
                  <a:lnTo>
                    <a:pt x="554323" y="2473228"/>
                  </a:lnTo>
                  <a:lnTo>
                    <a:pt x="518740" y="2445875"/>
                  </a:lnTo>
                  <a:lnTo>
                    <a:pt x="484091" y="2417399"/>
                  </a:lnTo>
                  <a:lnTo>
                    <a:pt x="450402" y="2387825"/>
                  </a:lnTo>
                  <a:lnTo>
                    <a:pt x="417702" y="2357182"/>
                  </a:lnTo>
                  <a:lnTo>
                    <a:pt x="386017" y="2325497"/>
                  </a:lnTo>
                  <a:lnTo>
                    <a:pt x="355374" y="2292797"/>
                  </a:lnTo>
                  <a:lnTo>
                    <a:pt x="325800" y="2259108"/>
                  </a:lnTo>
                  <a:lnTo>
                    <a:pt x="297324" y="2224459"/>
                  </a:lnTo>
                  <a:lnTo>
                    <a:pt x="269971" y="2188876"/>
                  </a:lnTo>
                  <a:lnTo>
                    <a:pt x="243770" y="2152387"/>
                  </a:lnTo>
                  <a:lnTo>
                    <a:pt x="218747" y="2115019"/>
                  </a:lnTo>
                  <a:lnTo>
                    <a:pt x="194929" y="2076798"/>
                  </a:lnTo>
                  <a:lnTo>
                    <a:pt x="172344" y="2037753"/>
                  </a:lnTo>
                  <a:lnTo>
                    <a:pt x="151019" y="1997911"/>
                  </a:lnTo>
                  <a:lnTo>
                    <a:pt x="130982" y="1957298"/>
                  </a:lnTo>
                  <a:lnTo>
                    <a:pt x="112258" y="1915941"/>
                  </a:lnTo>
                  <a:lnTo>
                    <a:pt x="94877" y="1873869"/>
                  </a:lnTo>
                  <a:lnTo>
                    <a:pt x="78864" y="1831108"/>
                  </a:lnTo>
                  <a:lnTo>
                    <a:pt x="64247" y="1787686"/>
                  </a:lnTo>
                  <a:lnTo>
                    <a:pt x="51053" y="1743629"/>
                  </a:lnTo>
                  <a:lnTo>
                    <a:pt x="39309" y="1698965"/>
                  </a:lnTo>
                  <a:lnTo>
                    <a:pt x="29043" y="1653721"/>
                  </a:lnTo>
                  <a:lnTo>
                    <a:pt x="20282" y="1607924"/>
                  </a:lnTo>
                  <a:lnTo>
                    <a:pt x="13053" y="1561601"/>
                  </a:lnTo>
                  <a:lnTo>
                    <a:pt x="7383" y="1514780"/>
                  </a:lnTo>
                  <a:lnTo>
                    <a:pt x="3299" y="1467488"/>
                  </a:lnTo>
                  <a:lnTo>
                    <a:pt x="829" y="1419752"/>
                  </a:lnTo>
                  <a:lnTo>
                    <a:pt x="0" y="13716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47800" y="38100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533400" y="0"/>
                  </a:moveTo>
                  <a:lnTo>
                    <a:pt x="484849" y="2179"/>
                  </a:lnTo>
                  <a:lnTo>
                    <a:pt x="437520" y="8593"/>
                  </a:lnTo>
                  <a:lnTo>
                    <a:pt x="391600" y="19053"/>
                  </a:lnTo>
                  <a:lnTo>
                    <a:pt x="347279" y="33370"/>
                  </a:lnTo>
                  <a:lnTo>
                    <a:pt x="304743" y="51357"/>
                  </a:lnTo>
                  <a:lnTo>
                    <a:pt x="264182" y="72824"/>
                  </a:lnTo>
                  <a:lnTo>
                    <a:pt x="225784" y="97584"/>
                  </a:lnTo>
                  <a:lnTo>
                    <a:pt x="189736" y="125448"/>
                  </a:lnTo>
                  <a:lnTo>
                    <a:pt x="156229" y="156229"/>
                  </a:lnTo>
                  <a:lnTo>
                    <a:pt x="125448" y="189736"/>
                  </a:lnTo>
                  <a:lnTo>
                    <a:pt x="97584" y="225784"/>
                  </a:lnTo>
                  <a:lnTo>
                    <a:pt x="72824" y="264182"/>
                  </a:lnTo>
                  <a:lnTo>
                    <a:pt x="51357" y="304743"/>
                  </a:lnTo>
                  <a:lnTo>
                    <a:pt x="33370" y="347279"/>
                  </a:lnTo>
                  <a:lnTo>
                    <a:pt x="19053" y="391600"/>
                  </a:lnTo>
                  <a:lnTo>
                    <a:pt x="8593" y="437520"/>
                  </a:lnTo>
                  <a:lnTo>
                    <a:pt x="2179" y="484849"/>
                  </a:lnTo>
                  <a:lnTo>
                    <a:pt x="0" y="533400"/>
                  </a:lnTo>
                  <a:lnTo>
                    <a:pt x="2179" y="581950"/>
                  </a:lnTo>
                  <a:lnTo>
                    <a:pt x="8593" y="629279"/>
                  </a:lnTo>
                  <a:lnTo>
                    <a:pt x="19053" y="675199"/>
                  </a:lnTo>
                  <a:lnTo>
                    <a:pt x="33370" y="719520"/>
                  </a:lnTo>
                  <a:lnTo>
                    <a:pt x="51357" y="762056"/>
                  </a:lnTo>
                  <a:lnTo>
                    <a:pt x="72824" y="802617"/>
                  </a:lnTo>
                  <a:lnTo>
                    <a:pt x="97584" y="841015"/>
                  </a:lnTo>
                  <a:lnTo>
                    <a:pt x="125448" y="877063"/>
                  </a:lnTo>
                  <a:lnTo>
                    <a:pt x="156229" y="910570"/>
                  </a:lnTo>
                  <a:lnTo>
                    <a:pt x="189736" y="941351"/>
                  </a:lnTo>
                  <a:lnTo>
                    <a:pt x="225784" y="969215"/>
                  </a:lnTo>
                  <a:lnTo>
                    <a:pt x="264182" y="993975"/>
                  </a:lnTo>
                  <a:lnTo>
                    <a:pt x="304743" y="1015442"/>
                  </a:lnTo>
                  <a:lnTo>
                    <a:pt x="347279" y="1033429"/>
                  </a:lnTo>
                  <a:lnTo>
                    <a:pt x="391600" y="1047746"/>
                  </a:lnTo>
                  <a:lnTo>
                    <a:pt x="437520" y="1058206"/>
                  </a:lnTo>
                  <a:lnTo>
                    <a:pt x="484849" y="1064620"/>
                  </a:lnTo>
                  <a:lnTo>
                    <a:pt x="533400" y="1066800"/>
                  </a:lnTo>
                  <a:lnTo>
                    <a:pt x="581950" y="1064620"/>
                  </a:lnTo>
                  <a:lnTo>
                    <a:pt x="629279" y="1058206"/>
                  </a:lnTo>
                  <a:lnTo>
                    <a:pt x="675199" y="1047746"/>
                  </a:lnTo>
                  <a:lnTo>
                    <a:pt x="719520" y="1033429"/>
                  </a:lnTo>
                  <a:lnTo>
                    <a:pt x="762056" y="1015442"/>
                  </a:lnTo>
                  <a:lnTo>
                    <a:pt x="802617" y="993975"/>
                  </a:lnTo>
                  <a:lnTo>
                    <a:pt x="841015" y="969215"/>
                  </a:lnTo>
                  <a:lnTo>
                    <a:pt x="877063" y="941351"/>
                  </a:lnTo>
                  <a:lnTo>
                    <a:pt x="910570" y="910570"/>
                  </a:lnTo>
                  <a:lnTo>
                    <a:pt x="941351" y="877063"/>
                  </a:lnTo>
                  <a:lnTo>
                    <a:pt x="969215" y="841015"/>
                  </a:lnTo>
                  <a:lnTo>
                    <a:pt x="993975" y="802617"/>
                  </a:lnTo>
                  <a:lnTo>
                    <a:pt x="1015442" y="762056"/>
                  </a:lnTo>
                  <a:lnTo>
                    <a:pt x="1033429" y="719520"/>
                  </a:lnTo>
                  <a:lnTo>
                    <a:pt x="1047746" y="675199"/>
                  </a:lnTo>
                  <a:lnTo>
                    <a:pt x="1058206" y="629279"/>
                  </a:lnTo>
                  <a:lnTo>
                    <a:pt x="1064620" y="581950"/>
                  </a:lnTo>
                  <a:lnTo>
                    <a:pt x="1066800" y="533400"/>
                  </a:lnTo>
                  <a:lnTo>
                    <a:pt x="1064620" y="484849"/>
                  </a:lnTo>
                  <a:lnTo>
                    <a:pt x="1058206" y="437520"/>
                  </a:lnTo>
                  <a:lnTo>
                    <a:pt x="1047746" y="391600"/>
                  </a:lnTo>
                  <a:lnTo>
                    <a:pt x="1033429" y="347279"/>
                  </a:lnTo>
                  <a:lnTo>
                    <a:pt x="1015442" y="304743"/>
                  </a:lnTo>
                  <a:lnTo>
                    <a:pt x="993975" y="264182"/>
                  </a:lnTo>
                  <a:lnTo>
                    <a:pt x="969215" y="225784"/>
                  </a:lnTo>
                  <a:lnTo>
                    <a:pt x="941351" y="189736"/>
                  </a:lnTo>
                  <a:lnTo>
                    <a:pt x="910570" y="156229"/>
                  </a:lnTo>
                  <a:lnTo>
                    <a:pt x="877063" y="125448"/>
                  </a:lnTo>
                  <a:lnTo>
                    <a:pt x="841015" y="97584"/>
                  </a:lnTo>
                  <a:lnTo>
                    <a:pt x="802617" y="72824"/>
                  </a:lnTo>
                  <a:lnTo>
                    <a:pt x="762056" y="51357"/>
                  </a:lnTo>
                  <a:lnTo>
                    <a:pt x="719520" y="33370"/>
                  </a:lnTo>
                  <a:lnTo>
                    <a:pt x="675199" y="19053"/>
                  </a:lnTo>
                  <a:lnTo>
                    <a:pt x="629279" y="8593"/>
                  </a:lnTo>
                  <a:lnTo>
                    <a:pt x="581950" y="2179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rgbClr val="C2FFE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47800" y="38100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0" y="533400"/>
                  </a:moveTo>
                  <a:lnTo>
                    <a:pt x="2179" y="484849"/>
                  </a:lnTo>
                  <a:lnTo>
                    <a:pt x="8593" y="437520"/>
                  </a:lnTo>
                  <a:lnTo>
                    <a:pt x="19053" y="391600"/>
                  </a:lnTo>
                  <a:lnTo>
                    <a:pt x="33370" y="347279"/>
                  </a:lnTo>
                  <a:lnTo>
                    <a:pt x="51357" y="304743"/>
                  </a:lnTo>
                  <a:lnTo>
                    <a:pt x="72824" y="264182"/>
                  </a:lnTo>
                  <a:lnTo>
                    <a:pt x="97584" y="225784"/>
                  </a:lnTo>
                  <a:lnTo>
                    <a:pt x="125448" y="189736"/>
                  </a:lnTo>
                  <a:lnTo>
                    <a:pt x="156229" y="156229"/>
                  </a:lnTo>
                  <a:lnTo>
                    <a:pt x="189736" y="125448"/>
                  </a:lnTo>
                  <a:lnTo>
                    <a:pt x="225784" y="97584"/>
                  </a:lnTo>
                  <a:lnTo>
                    <a:pt x="264182" y="72824"/>
                  </a:lnTo>
                  <a:lnTo>
                    <a:pt x="304743" y="51357"/>
                  </a:lnTo>
                  <a:lnTo>
                    <a:pt x="347279" y="33370"/>
                  </a:lnTo>
                  <a:lnTo>
                    <a:pt x="391600" y="19053"/>
                  </a:lnTo>
                  <a:lnTo>
                    <a:pt x="437520" y="8593"/>
                  </a:lnTo>
                  <a:lnTo>
                    <a:pt x="484849" y="2179"/>
                  </a:lnTo>
                  <a:lnTo>
                    <a:pt x="533400" y="0"/>
                  </a:lnTo>
                  <a:lnTo>
                    <a:pt x="581950" y="2179"/>
                  </a:lnTo>
                  <a:lnTo>
                    <a:pt x="629279" y="8593"/>
                  </a:lnTo>
                  <a:lnTo>
                    <a:pt x="675199" y="19053"/>
                  </a:lnTo>
                  <a:lnTo>
                    <a:pt x="719520" y="33370"/>
                  </a:lnTo>
                  <a:lnTo>
                    <a:pt x="762056" y="51357"/>
                  </a:lnTo>
                  <a:lnTo>
                    <a:pt x="802617" y="72824"/>
                  </a:lnTo>
                  <a:lnTo>
                    <a:pt x="841015" y="97584"/>
                  </a:lnTo>
                  <a:lnTo>
                    <a:pt x="877063" y="125448"/>
                  </a:lnTo>
                  <a:lnTo>
                    <a:pt x="910570" y="156229"/>
                  </a:lnTo>
                  <a:lnTo>
                    <a:pt x="941351" y="189736"/>
                  </a:lnTo>
                  <a:lnTo>
                    <a:pt x="969215" y="225784"/>
                  </a:lnTo>
                  <a:lnTo>
                    <a:pt x="993975" y="264182"/>
                  </a:lnTo>
                  <a:lnTo>
                    <a:pt x="1015442" y="304743"/>
                  </a:lnTo>
                  <a:lnTo>
                    <a:pt x="1033429" y="347279"/>
                  </a:lnTo>
                  <a:lnTo>
                    <a:pt x="1047746" y="391600"/>
                  </a:lnTo>
                  <a:lnTo>
                    <a:pt x="1058206" y="437520"/>
                  </a:lnTo>
                  <a:lnTo>
                    <a:pt x="1064620" y="484849"/>
                  </a:lnTo>
                  <a:lnTo>
                    <a:pt x="1066800" y="533400"/>
                  </a:lnTo>
                  <a:lnTo>
                    <a:pt x="1064620" y="581950"/>
                  </a:lnTo>
                  <a:lnTo>
                    <a:pt x="1058206" y="629279"/>
                  </a:lnTo>
                  <a:lnTo>
                    <a:pt x="1047746" y="675199"/>
                  </a:lnTo>
                  <a:lnTo>
                    <a:pt x="1033429" y="719520"/>
                  </a:lnTo>
                  <a:lnTo>
                    <a:pt x="1015442" y="762056"/>
                  </a:lnTo>
                  <a:lnTo>
                    <a:pt x="993975" y="802617"/>
                  </a:lnTo>
                  <a:lnTo>
                    <a:pt x="969215" y="841015"/>
                  </a:lnTo>
                  <a:lnTo>
                    <a:pt x="941351" y="877063"/>
                  </a:lnTo>
                  <a:lnTo>
                    <a:pt x="910570" y="910570"/>
                  </a:lnTo>
                  <a:lnTo>
                    <a:pt x="877063" y="941351"/>
                  </a:lnTo>
                  <a:lnTo>
                    <a:pt x="841015" y="969215"/>
                  </a:lnTo>
                  <a:lnTo>
                    <a:pt x="802617" y="993975"/>
                  </a:lnTo>
                  <a:lnTo>
                    <a:pt x="762056" y="1015442"/>
                  </a:lnTo>
                  <a:lnTo>
                    <a:pt x="719520" y="1033429"/>
                  </a:lnTo>
                  <a:lnTo>
                    <a:pt x="675199" y="1047746"/>
                  </a:lnTo>
                  <a:lnTo>
                    <a:pt x="629279" y="1058206"/>
                  </a:lnTo>
                  <a:lnTo>
                    <a:pt x="581950" y="1064620"/>
                  </a:lnTo>
                  <a:lnTo>
                    <a:pt x="533400" y="1066800"/>
                  </a:lnTo>
                  <a:lnTo>
                    <a:pt x="484849" y="1064620"/>
                  </a:lnTo>
                  <a:lnTo>
                    <a:pt x="437520" y="1058206"/>
                  </a:lnTo>
                  <a:lnTo>
                    <a:pt x="391600" y="1047746"/>
                  </a:lnTo>
                  <a:lnTo>
                    <a:pt x="347279" y="1033429"/>
                  </a:lnTo>
                  <a:lnTo>
                    <a:pt x="304743" y="1015442"/>
                  </a:lnTo>
                  <a:lnTo>
                    <a:pt x="264182" y="993975"/>
                  </a:lnTo>
                  <a:lnTo>
                    <a:pt x="225784" y="969215"/>
                  </a:lnTo>
                  <a:lnTo>
                    <a:pt x="189736" y="941351"/>
                  </a:lnTo>
                  <a:lnTo>
                    <a:pt x="156229" y="910570"/>
                  </a:lnTo>
                  <a:lnTo>
                    <a:pt x="125448" y="877063"/>
                  </a:lnTo>
                  <a:lnTo>
                    <a:pt x="97584" y="841015"/>
                  </a:lnTo>
                  <a:lnTo>
                    <a:pt x="72824" y="802617"/>
                  </a:lnTo>
                  <a:lnTo>
                    <a:pt x="51357" y="762056"/>
                  </a:lnTo>
                  <a:lnTo>
                    <a:pt x="33370" y="719520"/>
                  </a:lnTo>
                  <a:lnTo>
                    <a:pt x="19053" y="675199"/>
                  </a:lnTo>
                  <a:lnTo>
                    <a:pt x="8593" y="629279"/>
                  </a:lnTo>
                  <a:lnTo>
                    <a:pt x="2179" y="581950"/>
                  </a:lnTo>
                  <a:lnTo>
                    <a:pt x="0" y="533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47800" y="32004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533400" y="0"/>
                  </a:moveTo>
                  <a:lnTo>
                    <a:pt x="484849" y="2179"/>
                  </a:lnTo>
                  <a:lnTo>
                    <a:pt x="437520" y="8593"/>
                  </a:lnTo>
                  <a:lnTo>
                    <a:pt x="391600" y="19053"/>
                  </a:lnTo>
                  <a:lnTo>
                    <a:pt x="347279" y="33370"/>
                  </a:lnTo>
                  <a:lnTo>
                    <a:pt x="304743" y="51357"/>
                  </a:lnTo>
                  <a:lnTo>
                    <a:pt x="264182" y="72824"/>
                  </a:lnTo>
                  <a:lnTo>
                    <a:pt x="225784" y="97584"/>
                  </a:lnTo>
                  <a:lnTo>
                    <a:pt x="189736" y="125448"/>
                  </a:lnTo>
                  <a:lnTo>
                    <a:pt x="156229" y="156229"/>
                  </a:lnTo>
                  <a:lnTo>
                    <a:pt x="125448" y="189736"/>
                  </a:lnTo>
                  <a:lnTo>
                    <a:pt x="97584" y="225784"/>
                  </a:lnTo>
                  <a:lnTo>
                    <a:pt x="72824" y="264182"/>
                  </a:lnTo>
                  <a:lnTo>
                    <a:pt x="51357" y="304743"/>
                  </a:lnTo>
                  <a:lnTo>
                    <a:pt x="33370" y="347279"/>
                  </a:lnTo>
                  <a:lnTo>
                    <a:pt x="19053" y="391600"/>
                  </a:lnTo>
                  <a:lnTo>
                    <a:pt x="8593" y="437520"/>
                  </a:lnTo>
                  <a:lnTo>
                    <a:pt x="2179" y="484849"/>
                  </a:lnTo>
                  <a:lnTo>
                    <a:pt x="0" y="533400"/>
                  </a:lnTo>
                  <a:lnTo>
                    <a:pt x="2179" y="581950"/>
                  </a:lnTo>
                  <a:lnTo>
                    <a:pt x="8593" y="629279"/>
                  </a:lnTo>
                  <a:lnTo>
                    <a:pt x="19053" y="675199"/>
                  </a:lnTo>
                  <a:lnTo>
                    <a:pt x="33370" y="719520"/>
                  </a:lnTo>
                  <a:lnTo>
                    <a:pt x="51357" y="762056"/>
                  </a:lnTo>
                  <a:lnTo>
                    <a:pt x="72824" y="802617"/>
                  </a:lnTo>
                  <a:lnTo>
                    <a:pt x="97584" y="841015"/>
                  </a:lnTo>
                  <a:lnTo>
                    <a:pt x="125448" y="877063"/>
                  </a:lnTo>
                  <a:lnTo>
                    <a:pt x="156229" y="910570"/>
                  </a:lnTo>
                  <a:lnTo>
                    <a:pt x="189736" y="941351"/>
                  </a:lnTo>
                  <a:lnTo>
                    <a:pt x="225784" y="969215"/>
                  </a:lnTo>
                  <a:lnTo>
                    <a:pt x="264182" y="993975"/>
                  </a:lnTo>
                  <a:lnTo>
                    <a:pt x="304743" y="1015442"/>
                  </a:lnTo>
                  <a:lnTo>
                    <a:pt x="347279" y="1033429"/>
                  </a:lnTo>
                  <a:lnTo>
                    <a:pt x="391600" y="1047746"/>
                  </a:lnTo>
                  <a:lnTo>
                    <a:pt x="437520" y="1058206"/>
                  </a:lnTo>
                  <a:lnTo>
                    <a:pt x="484849" y="1064620"/>
                  </a:lnTo>
                  <a:lnTo>
                    <a:pt x="533400" y="1066800"/>
                  </a:lnTo>
                  <a:lnTo>
                    <a:pt x="581950" y="1064620"/>
                  </a:lnTo>
                  <a:lnTo>
                    <a:pt x="629279" y="1058206"/>
                  </a:lnTo>
                  <a:lnTo>
                    <a:pt x="675199" y="1047746"/>
                  </a:lnTo>
                  <a:lnTo>
                    <a:pt x="719520" y="1033429"/>
                  </a:lnTo>
                  <a:lnTo>
                    <a:pt x="762056" y="1015442"/>
                  </a:lnTo>
                  <a:lnTo>
                    <a:pt x="802617" y="993975"/>
                  </a:lnTo>
                  <a:lnTo>
                    <a:pt x="841015" y="969215"/>
                  </a:lnTo>
                  <a:lnTo>
                    <a:pt x="877063" y="941351"/>
                  </a:lnTo>
                  <a:lnTo>
                    <a:pt x="910570" y="910570"/>
                  </a:lnTo>
                  <a:lnTo>
                    <a:pt x="941351" y="877063"/>
                  </a:lnTo>
                  <a:lnTo>
                    <a:pt x="969215" y="841015"/>
                  </a:lnTo>
                  <a:lnTo>
                    <a:pt x="993975" y="802617"/>
                  </a:lnTo>
                  <a:lnTo>
                    <a:pt x="1015442" y="762056"/>
                  </a:lnTo>
                  <a:lnTo>
                    <a:pt x="1033429" y="719520"/>
                  </a:lnTo>
                  <a:lnTo>
                    <a:pt x="1047746" y="675199"/>
                  </a:lnTo>
                  <a:lnTo>
                    <a:pt x="1058206" y="629279"/>
                  </a:lnTo>
                  <a:lnTo>
                    <a:pt x="1064620" y="581950"/>
                  </a:lnTo>
                  <a:lnTo>
                    <a:pt x="1066800" y="533400"/>
                  </a:lnTo>
                  <a:lnTo>
                    <a:pt x="1064620" y="484849"/>
                  </a:lnTo>
                  <a:lnTo>
                    <a:pt x="1058206" y="437520"/>
                  </a:lnTo>
                  <a:lnTo>
                    <a:pt x="1047746" y="391600"/>
                  </a:lnTo>
                  <a:lnTo>
                    <a:pt x="1033429" y="347279"/>
                  </a:lnTo>
                  <a:lnTo>
                    <a:pt x="1015442" y="304743"/>
                  </a:lnTo>
                  <a:lnTo>
                    <a:pt x="993975" y="264182"/>
                  </a:lnTo>
                  <a:lnTo>
                    <a:pt x="969215" y="225784"/>
                  </a:lnTo>
                  <a:lnTo>
                    <a:pt x="941351" y="189736"/>
                  </a:lnTo>
                  <a:lnTo>
                    <a:pt x="910570" y="156229"/>
                  </a:lnTo>
                  <a:lnTo>
                    <a:pt x="877063" y="125448"/>
                  </a:lnTo>
                  <a:lnTo>
                    <a:pt x="841015" y="97584"/>
                  </a:lnTo>
                  <a:lnTo>
                    <a:pt x="802617" y="72824"/>
                  </a:lnTo>
                  <a:lnTo>
                    <a:pt x="762056" y="51357"/>
                  </a:lnTo>
                  <a:lnTo>
                    <a:pt x="719520" y="33370"/>
                  </a:lnTo>
                  <a:lnTo>
                    <a:pt x="675199" y="19053"/>
                  </a:lnTo>
                  <a:lnTo>
                    <a:pt x="629279" y="8593"/>
                  </a:lnTo>
                  <a:lnTo>
                    <a:pt x="581950" y="2179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rgbClr val="C2FFE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47800" y="32004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0" y="533400"/>
                  </a:moveTo>
                  <a:lnTo>
                    <a:pt x="2179" y="484849"/>
                  </a:lnTo>
                  <a:lnTo>
                    <a:pt x="8593" y="437520"/>
                  </a:lnTo>
                  <a:lnTo>
                    <a:pt x="19053" y="391600"/>
                  </a:lnTo>
                  <a:lnTo>
                    <a:pt x="33370" y="347279"/>
                  </a:lnTo>
                  <a:lnTo>
                    <a:pt x="51357" y="304743"/>
                  </a:lnTo>
                  <a:lnTo>
                    <a:pt x="72824" y="264182"/>
                  </a:lnTo>
                  <a:lnTo>
                    <a:pt x="97584" y="225784"/>
                  </a:lnTo>
                  <a:lnTo>
                    <a:pt x="125448" y="189736"/>
                  </a:lnTo>
                  <a:lnTo>
                    <a:pt x="156229" y="156229"/>
                  </a:lnTo>
                  <a:lnTo>
                    <a:pt x="189736" y="125448"/>
                  </a:lnTo>
                  <a:lnTo>
                    <a:pt x="225784" y="97584"/>
                  </a:lnTo>
                  <a:lnTo>
                    <a:pt x="264182" y="72824"/>
                  </a:lnTo>
                  <a:lnTo>
                    <a:pt x="304743" y="51357"/>
                  </a:lnTo>
                  <a:lnTo>
                    <a:pt x="347279" y="33370"/>
                  </a:lnTo>
                  <a:lnTo>
                    <a:pt x="391600" y="19053"/>
                  </a:lnTo>
                  <a:lnTo>
                    <a:pt x="437520" y="8593"/>
                  </a:lnTo>
                  <a:lnTo>
                    <a:pt x="484849" y="2179"/>
                  </a:lnTo>
                  <a:lnTo>
                    <a:pt x="533400" y="0"/>
                  </a:lnTo>
                  <a:lnTo>
                    <a:pt x="581950" y="2179"/>
                  </a:lnTo>
                  <a:lnTo>
                    <a:pt x="629279" y="8593"/>
                  </a:lnTo>
                  <a:lnTo>
                    <a:pt x="675199" y="19053"/>
                  </a:lnTo>
                  <a:lnTo>
                    <a:pt x="719520" y="33370"/>
                  </a:lnTo>
                  <a:lnTo>
                    <a:pt x="762056" y="51357"/>
                  </a:lnTo>
                  <a:lnTo>
                    <a:pt x="802617" y="72824"/>
                  </a:lnTo>
                  <a:lnTo>
                    <a:pt x="841015" y="97584"/>
                  </a:lnTo>
                  <a:lnTo>
                    <a:pt x="877063" y="125448"/>
                  </a:lnTo>
                  <a:lnTo>
                    <a:pt x="910570" y="156229"/>
                  </a:lnTo>
                  <a:lnTo>
                    <a:pt x="941351" y="189736"/>
                  </a:lnTo>
                  <a:lnTo>
                    <a:pt x="969215" y="225784"/>
                  </a:lnTo>
                  <a:lnTo>
                    <a:pt x="993975" y="264182"/>
                  </a:lnTo>
                  <a:lnTo>
                    <a:pt x="1015442" y="304743"/>
                  </a:lnTo>
                  <a:lnTo>
                    <a:pt x="1033429" y="347279"/>
                  </a:lnTo>
                  <a:lnTo>
                    <a:pt x="1047746" y="391600"/>
                  </a:lnTo>
                  <a:lnTo>
                    <a:pt x="1058206" y="437520"/>
                  </a:lnTo>
                  <a:lnTo>
                    <a:pt x="1064620" y="484849"/>
                  </a:lnTo>
                  <a:lnTo>
                    <a:pt x="1066800" y="533400"/>
                  </a:lnTo>
                  <a:lnTo>
                    <a:pt x="1064620" y="581950"/>
                  </a:lnTo>
                  <a:lnTo>
                    <a:pt x="1058206" y="629279"/>
                  </a:lnTo>
                  <a:lnTo>
                    <a:pt x="1047746" y="675199"/>
                  </a:lnTo>
                  <a:lnTo>
                    <a:pt x="1033429" y="719520"/>
                  </a:lnTo>
                  <a:lnTo>
                    <a:pt x="1015442" y="762056"/>
                  </a:lnTo>
                  <a:lnTo>
                    <a:pt x="993975" y="802617"/>
                  </a:lnTo>
                  <a:lnTo>
                    <a:pt x="969215" y="841015"/>
                  </a:lnTo>
                  <a:lnTo>
                    <a:pt x="941351" y="877063"/>
                  </a:lnTo>
                  <a:lnTo>
                    <a:pt x="910570" y="910570"/>
                  </a:lnTo>
                  <a:lnTo>
                    <a:pt x="877063" y="941351"/>
                  </a:lnTo>
                  <a:lnTo>
                    <a:pt x="841015" y="969215"/>
                  </a:lnTo>
                  <a:lnTo>
                    <a:pt x="802617" y="993975"/>
                  </a:lnTo>
                  <a:lnTo>
                    <a:pt x="762056" y="1015442"/>
                  </a:lnTo>
                  <a:lnTo>
                    <a:pt x="719520" y="1033429"/>
                  </a:lnTo>
                  <a:lnTo>
                    <a:pt x="675199" y="1047746"/>
                  </a:lnTo>
                  <a:lnTo>
                    <a:pt x="629279" y="1058206"/>
                  </a:lnTo>
                  <a:lnTo>
                    <a:pt x="581950" y="1064620"/>
                  </a:lnTo>
                  <a:lnTo>
                    <a:pt x="533400" y="1066800"/>
                  </a:lnTo>
                  <a:lnTo>
                    <a:pt x="484849" y="1064620"/>
                  </a:lnTo>
                  <a:lnTo>
                    <a:pt x="437520" y="1058206"/>
                  </a:lnTo>
                  <a:lnTo>
                    <a:pt x="391600" y="1047746"/>
                  </a:lnTo>
                  <a:lnTo>
                    <a:pt x="347279" y="1033429"/>
                  </a:lnTo>
                  <a:lnTo>
                    <a:pt x="304743" y="1015442"/>
                  </a:lnTo>
                  <a:lnTo>
                    <a:pt x="264182" y="993975"/>
                  </a:lnTo>
                  <a:lnTo>
                    <a:pt x="225784" y="969215"/>
                  </a:lnTo>
                  <a:lnTo>
                    <a:pt x="189736" y="941351"/>
                  </a:lnTo>
                  <a:lnTo>
                    <a:pt x="156229" y="910570"/>
                  </a:lnTo>
                  <a:lnTo>
                    <a:pt x="125448" y="877063"/>
                  </a:lnTo>
                  <a:lnTo>
                    <a:pt x="97584" y="841015"/>
                  </a:lnTo>
                  <a:lnTo>
                    <a:pt x="72824" y="802617"/>
                  </a:lnTo>
                  <a:lnTo>
                    <a:pt x="51357" y="762056"/>
                  </a:lnTo>
                  <a:lnTo>
                    <a:pt x="33370" y="719520"/>
                  </a:lnTo>
                  <a:lnTo>
                    <a:pt x="19053" y="675199"/>
                  </a:lnTo>
                  <a:lnTo>
                    <a:pt x="8593" y="629279"/>
                  </a:lnTo>
                  <a:lnTo>
                    <a:pt x="2179" y="581950"/>
                  </a:lnTo>
                  <a:lnTo>
                    <a:pt x="0" y="533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415186" y="3549903"/>
            <a:ext cx="1606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5" dirty="0">
                <a:latin typeface="Times New Roman"/>
                <a:cs typeface="Times New Roman"/>
              </a:rPr>
              <a:t>f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502822" y="3446886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61344" y="4365858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74056" y="2381504"/>
            <a:ext cx="3187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5" dirty="0">
                <a:latin typeface="Times New Roman"/>
                <a:cs typeface="Times New Roman"/>
              </a:rPr>
              <a:t>A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892173" y="3827886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848350" y="2876550"/>
            <a:ext cx="2781300" cy="2781300"/>
            <a:chOff x="5848350" y="2876550"/>
            <a:chExt cx="2781300" cy="2781300"/>
          </a:xfrm>
        </p:grpSpPr>
        <p:sp>
          <p:nvSpPr>
            <p:cNvPr id="17" name="object 17"/>
            <p:cNvSpPr/>
            <p:nvPr/>
          </p:nvSpPr>
          <p:spPr>
            <a:xfrm>
              <a:off x="5867400" y="2895600"/>
              <a:ext cx="2743200" cy="2743200"/>
            </a:xfrm>
            <a:custGeom>
              <a:avLst/>
              <a:gdLst/>
              <a:ahLst/>
              <a:cxnLst/>
              <a:rect l="l" t="t" r="r" b="b"/>
              <a:pathLst>
                <a:path w="2743200" h="2743200">
                  <a:moveTo>
                    <a:pt x="0" y="1371600"/>
                  </a:moveTo>
                  <a:lnTo>
                    <a:pt x="829" y="1323447"/>
                  </a:lnTo>
                  <a:lnTo>
                    <a:pt x="3299" y="1275711"/>
                  </a:lnTo>
                  <a:lnTo>
                    <a:pt x="7383" y="1228419"/>
                  </a:lnTo>
                  <a:lnTo>
                    <a:pt x="13053" y="1181598"/>
                  </a:lnTo>
                  <a:lnTo>
                    <a:pt x="20282" y="1135275"/>
                  </a:lnTo>
                  <a:lnTo>
                    <a:pt x="29043" y="1089478"/>
                  </a:lnTo>
                  <a:lnTo>
                    <a:pt x="39309" y="1044234"/>
                  </a:lnTo>
                  <a:lnTo>
                    <a:pt x="51053" y="999570"/>
                  </a:lnTo>
                  <a:lnTo>
                    <a:pt x="64247" y="955513"/>
                  </a:lnTo>
                  <a:lnTo>
                    <a:pt x="78864" y="912091"/>
                  </a:lnTo>
                  <a:lnTo>
                    <a:pt x="94877" y="869330"/>
                  </a:lnTo>
                  <a:lnTo>
                    <a:pt x="112258" y="827258"/>
                  </a:lnTo>
                  <a:lnTo>
                    <a:pt x="130982" y="785901"/>
                  </a:lnTo>
                  <a:lnTo>
                    <a:pt x="151019" y="745288"/>
                  </a:lnTo>
                  <a:lnTo>
                    <a:pt x="172344" y="705446"/>
                  </a:lnTo>
                  <a:lnTo>
                    <a:pt x="194929" y="666401"/>
                  </a:lnTo>
                  <a:lnTo>
                    <a:pt x="218747" y="628180"/>
                  </a:lnTo>
                  <a:lnTo>
                    <a:pt x="243770" y="590812"/>
                  </a:lnTo>
                  <a:lnTo>
                    <a:pt x="269971" y="554323"/>
                  </a:lnTo>
                  <a:lnTo>
                    <a:pt x="297324" y="518740"/>
                  </a:lnTo>
                  <a:lnTo>
                    <a:pt x="325800" y="484091"/>
                  </a:lnTo>
                  <a:lnTo>
                    <a:pt x="355374" y="450402"/>
                  </a:lnTo>
                  <a:lnTo>
                    <a:pt x="386017" y="417702"/>
                  </a:lnTo>
                  <a:lnTo>
                    <a:pt x="417702" y="386017"/>
                  </a:lnTo>
                  <a:lnTo>
                    <a:pt x="450402" y="355374"/>
                  </a:lnTo>
                  <a:lnTo>
                    <a:pt x="484091" y="325800"/>
                  </a:lnTo>
                  <a:lnTo>
                    <a:pt x="518740" y="297324"/>
                  </a:lnTo>
                  <a:lnTo>
                    <a:pt x="554323" y="269971"/>
                  </a:lnTo>
                  <a:lnTo>
                    <a:pt x="590812" y="243770"/>
                  </a:lnTo>
                  <a:lnTo>
                    <a:pt x="628180" y="218747"/>
                  </a:lnTo>
                  <a:lnTo>
                    <a:pt x="666401" y="194929"/>
                  </a:lnTo>
                  <a:lnTo>
                    <a:pt x="705446" y="172344"/>
                  </a:lnTo>
                  <a:lnTo>
                    <a:pt x="745288" y="151019"/>
                  </a:lnTo>
                  <a:lnTo>
                    <a:pt x="785901" y="130982"/>
                  </a:lnTo>
                  <a:lnTo>
                    <a:pt x="827258" y="112258"/>
                  </a:lnTo>
                  <a:lnTo>
                    <a:pt x="869330" y="94877"/>
                  </a:lnTo>
                  <a:lnTo>
                    <a:pt x="912091" y="78864"/>
                  </a:lnTo>
                  <a:lnTo>
                    <a:pt x="955513" y="64247"/>
                  </a:lnTo>
                  <a:lnTo>
                    <a:pt x="999570" y="51053"/>
                  </a:lnTo>
                  <a:lnTo>
                    <a:pt x="1044234" y="39309"/>
                  </a:lnTo>
                  <a:lnTo>
                    <a:pt x="1089478" y="29043"/>
                  </a:lnTo>
                  <a:lnTo>
                    <a:pt x="1135275" y="20282"/>
                  </a:lnTo>
                  <a:lnTo>
                    <a:pt x="1181598" y="13053"/>
                  </a:lnTo>
                  <a:lnTo>
                    <a:pt x="1228419" y="7383"/>
                  </a:lnTo>
                  <a:lnTo>
                    <a:pt x="1275711" y="3299"/>
                  </a:lnTo>
                  <a:lnTo>
                    <a:pt x="1323447" y="829"/>
                  </a:lnTo>
                  <a:lnTo>
                    <a:pt x="1371600" y="0"/>
                  </a:lnTo>
                  <a:lnTo>
                    <a:pt x="1419752" y="829"/>
                  </a:lnTo>
                  <a:lnTo>
                    <a:pt x="1467488" y="3299"/>
                  </a:lnTo>
                  <a:lnTo>
                    <a:pt x="1514780" y="7383"/>
                  </a:lnTo>
                  <a:lnTo>
                    <a:pt x="1561601" y="13053"/>
                  </a:lnTo>
                  <a:lnTo>
                    <a:pt x="1607924" y="20282"/>
                  </a:lnTo>
                  <a:lnTo>
                    <a:pt x="1653721" y="29043"/>
                  </a:lnTo>
                  <a:lnTo>
                    <a:pt x="1698965" y="39309"/>
                  </a:lnTo>
                  <a:lnTo>
                    <a:pt x="1743629" y="51053"/>
                  </a:lnTo>
                  <a:lnTo>
                    <a:pt x="1787686" y="64247"/>
                  </a:lnTo>
                  <a:lnTo>
                    <a:pt x="1831108" y="78864"/>
                  </a:lnTo>
                  <a:lnTo>
                    <a:pt x="1873869" y="94877"/>
                  </a:lnTo>
                  <a:lnTo>
                    <a:pt x="1915941" y="112258"/>
                  </a:lnTo>
                  <a:lnTo>
                    <a:pt x="1957298" y="130982"/>
                  </a:lnTo>
                  <a:lnTo>
                    <a:pt x="1997911" y="151019"/>
                  </a:lnTo>
                  <a:lnTo>
                    <a:pt x="2037753" y="172344"/>
                  </a:lnTo>
                  <a:lnTo>
                    <a:pt x="2076798" y="194929"/>
                  </a:lnTo>
                  <a:lnTo>
                    <a:pt x="2115019" y="218747"/>
                  </a:lnTo>
                  <a:lnTo>
                    <a:pt x="2152387" y="243770"/>
                  </a:lnTo>
                  <a:lnTo>
                    <a:pt x="2188876" y="269971"/>
                  </a:lnTo>
                  <a:lnTo>
                    <a:pt x="2224459" y="297324"/>
                  </a:lnTo>
                  <a:lnTo>
                    <a:pt x="2259108" y="325800"/>
                  </a:lnTo>
                  <a:lnTo>
                    <a:pt x="2292797" y="355374"/>
                  </a:lnTo>
                  <a:lnTo>
                    <a:pt x="2325497" y="386017"/>
                  </a:lnTo>
                  <a:lnTo>
                    <a:pt x="2357182" y="417702"/>
                  </a:lnTo>
                  <a:lnTo>
                    <a:pt x="2387825" y="450402"/>
                  </a:lnTo>
                  <a:lnTo>
                    <a:pt x="2417399" y="484091"/>
                  </a:lnTo>
                  <a:lnTo>
                    <a:pt x="2445875" y="518740"/>
                  </a:lnTo>
                  <a:lnTo>
                    <a:pt x="2473228" y="554323"/>
                  </a:lnTo>
                  <a:lnTo>
                    <a:pt x="2499429" y="590812"/>
                  </a:lnTo>
                  <a:lnTo>
                    <a:pt x="2524452" y="628180"/>
                  </a:lnTo>
                  <a:lnTo>
                    <a:pt x="2548270" y="666401"/>
                  </a:lnTo>
                  <a:lnTo>
                    <a:pt x="2570855" y="705446"/>
                  </a:lnTo>
                  <a:lnTo>
                    <a:pt x="2592180" y="745288"/>
                  </a:lnTo>
                  <a:lnTo>
                    <a:pt x="2612217" y="785901"/>
                  </a:lnTo>
                  <a:lnTo>
                    <a:pt x="2630941" y="827258"/>
                  </a:lnTo>
                  <a:lnTo>
                    <a:pt x="2648322" y="869330"/>
                  </a:lnTo>
                  <a:lnTo>
                    <a:pt x="2664335" y="912091"/>
                  </a:lnTo>
                  <a:lnTo>
                    <a:pt x="2678952" y="955513"/>
                  </a:lnTo>
                  <a:lnTo>
                    <a:pt x="2692146" y="999570"/>
                  </a:lnTo>
                  <a:lnTo>
                    <a:pt x="2703890" y="1044234"/>
                  </a:lnTo>
                  <a:lnTo>
                    <a:pt x="2714156" y="1089478"/>
                  </a:lnTo>
                  <a:lnTo>
                    <a:pt x="2722917" y="1135275"/>
                  </a:lnTo>
                  <a:lnTo>
                    <a:pt x="2730146" y="1181598"/>
                  </a:lnTo>
                  <a:lnTo>
                    <a:pt x="2735816" y="1228419"/>
                  </a:lnTo>
                  <a:lnTo>
                    <a:pt x="2739900" y="1275711"/>
                  </a:lnTo>
                  <a:lnTo>
                    <a:pt x="2742370" y="1323447"/>
                  </a:lnTo>
                  <a:lnTo>
                    <a:pt x="2743200" y="1371600"/>
                  </a:lnTo>
                  <a:lnTo>
                    <a:pt x="2742370" y="1419752"/>
                  </a:lnTo>
                  <a:lnTo>
                    <a:pt x="2739900" y="1467488"/>
                  </a:lnTo>
                  <a:lnTo>
                    <a:pt x="2735816" y="1514780"/>
                  </a:lnTo>
                  <a:lnTo>
                    <a:pt x="2730146" y="1561601"/>
                  </a:lnTo>
                  <a:lnTo>
                    <a:pt x="2722917" y="1607924"/>
                  </a:lnTo>
                  <a:lnTo>
                    <a:pt x="2714156" y="1653721"/>
                  </a:lnTo>
                  <a:lnTo>
                    <a:pt x="2703890" y="1698965"/>
                  </a:lnTo>
                  <a:lnTo>
                    <a:pt x="2692146" y="1743629"/>
                  </a:lnTo>
                  <a:lnTo>
                    <a:pt x="2678952" y="1787686"/>
                  </a:lnTo>
                  <a:lnTo>
                    <a:pt x="2664335" y="1831108"/>
                  </a:lnTo>
                  <a:lnTo>
                    <a:pt x="2648322" y="1873869"/>
                  </a:lnTo>
                  <a:lnTo>
                    <a:pt x="2630941" y="1915941"/>
                  </a:lnTo>
                  <a:lnTo>
                    <a:pt x="2612217" y="1957298"/>
                  </a:lnTo>
                  <a:lnTo>
                    <a:pt x="2592180" y="1997911"/>
                  </a:lnTo>
                  <a:lnTo>
                    <a:pt x="2570855" y="2037753"/>
                  </a:lnTo>
                  <a:lnTo>
                    <a:pt x="2548270" y="2076798"/>
                  </a:lnTo>
                  <a:lnTo>
                    <a:pt x="2524452" y="2115019"/>
                  </a:lnTo>
                  <a:lnTo>
                    <a:pt x="2499429" y="2152387"/>
                  </a:lnTo>
                  <a:lnTo>
                    <a:pt x="2473228" y="2188876"/>
                  </a:lnTo>
                  <a:lnTo>
                    <a:pt x="2445875" y="2224459"/>
                  </a:lnTo>
                  <a:lnTo>
                    <a:pt x="2417399" y="2259108"/>
                  </a:lnTo>
                  <a:lnTo>
                    <a:pt x="2387825" y="2292797"/>
                  </a:lnTo>
                  <a:lnTo>
                    <a:pt x="2357182" y="2325497"/>
                  </a:lnTo>
                  <a:lnTo>
                    <a:pt x="2325497" y="2357182"/>
                  </a:lnTo>
                  <a:lnTo>
                    <a:pt x="2292797" y="2387825"/>
                  </a:lnTo>
                  <a:lnTo>
                    <a:pt x="2259108" y="2417399"/>
                  </a:lnTo>
                  <a:lnTo>
                    <a:pt x="2224459" y="2445875"/>
                  </a:lnTo>
                  <a:lnTo>
                    <a:pt x="2188876" y="2473228"/>
                  </a:lnTo>
                  <a:lnTo>
                    <a:pt x="2152387" y="2499429"/>
                  </a:lnTo>
                  <a:lnTo>
                    <a:pt x="2115019" y="2524452"/>
                  </a:lnTo>
                  <a:lnTo>
                    <a:pt x="2076798" y="2548270"/>
                  </a:lnTo>
                  <a:lnTo>
                    <a:pt x="2037753" y="2570855"/>
                  </a:lnTo>
                  <a:lnTo>
                    <a:pt x="1997911" y="2592180"/>
                  </a:lnTo>
                  <a:lnTo>
                    <a:pt x="1957298" y="2612217"/>
                  </a:lnTo>
                  <a:lnTo>
                    <a:pt x="1915941" y="2630941"/>
                  </a:lnTo>
                  <a:lnTo>
                    <a:pt x="1873869" y="2648322"/>
                  </a:lnTo>
                  <a:lnTo>
                    <a:pt x="1831108" y="2664335"/>
                  </a:lnTo>
                  <a:lnTo>
                    <a:pt x="1787686" y="2678952"/>
                  </a:lnTo>
                  <a:lnTo>
                    <a:pt x="1743629" y="2692146"/>
                  </a:lnTo>
                  <a:lnTo>
                    <a:pt x="1698965" y="2703890"/>
                  </a:lnTo>
                  <a:lnTo>
                    <a:pt x="1653721" y="2714156"/>
                  </a:lnTo>
                  <a:lnTo>
                    <a:pt x="1607924" y="2722917"/>
                  </a:lnTo>
                  <a:lnTo>
                    <a:pt x="1561601" y="2730146"/>
                  </a:lnTo>
                  <a:lnTo>
                    <a:pt x="1514780" y="2735816"/>
                  </a:lnTo>
                  <a:lnTo>
                    <a:pt x="1467488" y="2739900"/>
                  </a:lnTo>
                  <a:lnTo>
                    <a:pt x="1419752" y="2742370"/>
                  </a:lnTo>
                  <a:lnTo>
                    <a:pt x="1371600" y="2743200"/>
                  </a:lnTo>
                  <a:lnTo>
                    <a:pt x="1323447" y="2742370"/>
                  </a:lnTo>
                  <a:lnTo>
                    <a:pt x="1275711" y="2739900"/>
                  </a:lnTo>
                  <a:lnTo>
                    <a:pt x="1228419" y="2735816"/>
                  </a:lnTo>
                  <a:lnTo>
                    <a:pt x="1181598" y="2730146"/>
                  </a:lnTo>
                  <a:lnTo>
                    <a:pt x="1135275" y="2722917"/>
                  </a:lnTo>
                  <a:lnTo>
                    <a:pt x="1089478" y="2714156"/>
                  </a:lnTo>
                  <a:lnTo>
                    <a:pt x="1044234" y="2703890"/>
                  </a:lnTo>
                  <a:lnTo>
                    <a:pt x="999570" y="2692146"/>
                  </a:lnTo>
                  <a:lnTo>
                    <a:pt x="955513" y="2678952"/>
                  </a:lnTo>
                  <a:lnTo>
                    <a:pt x="912091" y="2664335"/>
                  </a:lnTo>
                  <a:lnTo>
                    <a:pt x="869330" y="2648322"/>
                  </a:lnTo>
                  <a:lnTo>
                    <a:pt x="827258" y="2630941"/>
                  </a:lnTo>
                  <a:lnTo>
                    <a:pt x="785901" y="2612217"/>
                  </a:lnTo>
                  <a:lnTo>
                    <a:pt x="745288" y="2592180"/>
                  </a:lnTo>
                  <a:lnTo>
                    <a:pt x="705446" y="2570855"/>
                  </a:lnTo>
                  <a:lnTo>
                    <a:pt x="666401" y="2548270"/>
                  </a:lnTo>
                  <a:lnTo>
                    <a:pt x="628180" y="2524452"/>
                  </a:lnTo>
                  <a:lnTo>
                    <a:pt x="590812" y="2499429"/>
                  </a:lnTo>
                  <a:lnTo>
                    <a:pt x="554323" y="2473228"/>
                  </a:lnTo>
                  <a:lnTo>
                    <a:pt x="518740" y="2445875"/>
                  </a:lnTo>
                  <a:lnTo>
                    <a:pt x="484091" y="2417399"/>
                  </a:lnTo>
                  <a:lnTo>
                    <a:pt x="450402" y="2387825"/>
                  </a:lnTo>
                  <a:lnTo>
                    <a:pt x="417702" y="2357182"/>
                  </a:lnTo>
                  <a:lnTo>
                    <a:pt x="386017" y="2325497"/>
                  </a:lnTo>
                  <a:lnTo>
                    <a:pt x="355374" y="2292797"/>
                  </a:lnTo>
                  <a:lnTo>
                    <a:pt x="325800" y="2259108"/>
                  </a:lnTo>
                  <a:lnTo>
                    <a:pt x="297324" y="2224459"/>
                  </a:lnTo>
                  <a:lnTo>
                    <a:pt x="269971" y="2188876"/>
                  </a:lnTo>
                  <a:lnTo>
                    <a:pt x="243770" y="2152387"/>
                  </a:lnTo>
                  <a:lnTo>
                    <a:pt x="218747" y="2115019"/>
                  </a:lnTo>
                  <a:lnTo>
                    <a:pt x="194929" y="2076798"/>
                  </a:lnTo>
                  <a:lnTo>
                    <a:pt x="172344" y="2037753"/>
                  </a:lnTo>
                  <a:lnTo>
                    <a:pt x="151019" y="1997911"/>
                  </a:lnTo>
                  <a:lnTo>
                    <a:pt x="130982" y="1957298"/>
                  </a:lnTo>
                  <a:lnTo>
                    <a:pt x="112258" y="1915941"/>
                  </a:lnTo>
                  <a:lnTo>
                    <a:pt x="94877" y="1873869"/>
                  </a:lnTo>
                  <a:lnTo>
                    <a:pt x="78864" y="1831108"/>
                  </a:lnTo>
                  <a:lnTo>
                    <a:pt x="64247" y="1787686"/>
                  </a:lnTo>
                  <a:lnTo>
                    <a:pt x="51053" y="1743629"/>
                  </a:lnTo>
                  <a:lnTo>
                    <a:pt x="39309" y="1698965"/>
                  </a:lnTo>
                  <a:lnTo>
                    <a:pt x="29043" y="1653721"/>
                  </a:lnTo>
                  <a:lnTo>
                    <a:pt x="20282" y="1607924"/>
                  </a:lnTo>
                  <a:lnTo>
                    <a:pt x="13053" y="1561601"/>
                  </a:lnTo>
                  <a:lnTo>
                    <a:pt x="7383" y="1514780"/>
                  </a:lnTo>
                  <a:lnTo>
                    <a:pt x="3299" y="1467488"/>
                  </a:lnTo>
                  <a:lnTo>
                    <a:pt x="829" y="1419752"/>
                  </a:lnTo>
                  <a:lnTo>
                    <a:pt x="0" y="13716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629400" y="31242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533400" y="0"/>
                  </a:moveTo>
                  <a:lnTo>
                    <a:pt x="484849" y="2179"/>
                  </a:lnTo>
                  <a:lnTo>
                    <a:pt x="437520" y="8593"/>
                  </a:lnTo>
                  <a:lnTo>
                    <a:pt x="391600" y="19053"/>
                  </a:lnTo>
                  <a:lnTo>
                    <a:pt x="347279" y="33370"/>
                  </a:lnTo>
                  <a:lnTo>
                    <a:pt x="304743" y="51357"/>
                  </a:lnTo>
                  <a:lnTo>
                    <a:pt x="264182" y="72824"/>
                  </a:lnTo>
                  <a:lnTo>
                    <a:pt x="225784" y="97584"/>
                  </a:lnTo>
                  <a:lnTo>
                    <a:pt x="189736" y="125448"/>
                  </a:lnTo>
                  <a:lnTo>
                    <a:pt x="156229" y="156229"/>
                  </a:lnTo>
                  <a:lnTo>
                    <a:pt x="125448" y="189736"/>
                  </a:lnTo>
                  <a:lnTo>
                    <a:pt x="97584" y="225784"/>
                  </a:lnTo>
                  <a:lnTo>
                    <a:pt x="72824" y="264182"/>
                  </a:lnTo>
                  <a:lnTo>
                    <a:pt x="51357" y="304743"/>
                  </a:lnTo>
                  <a:lnTo>
                    <a:pt x="33370" y="347279"/>
                  </a:lnTo>
                  <a:lnTo>
                    <a:pt x="19053" y="391600"/>
                  </a:lnTo>
                  <a:lnTo>
                    <a:pt x="8593" y="437520"/>
                  </a:lnTo>
                  <a:lnTo>
                    <a:pt x="2179" y="484849"/>
                  </a:lnTo>
                  <a:lnTo>
                    <a:pt x="0" y="533400"/>
                  </a:lnTo>
                  <a:lnTo>
                    <a:pt x="2179" y="581950"/>
                  </a:lnTo>
                  <a:lnTo>
                    <a:pt x="8593" y="629279"/>
                  </a:lnTo>
                  <a:lnTo>
                    <a:pt x="19053" y="675199"/>
                  </a:lnTo>
                  <a:lnTo>
                    <a:pt x="33370" y="719520"/>
                  </a:lnTo>
                  <a:lnTo>
                    <a:pt x="51357" y="762056"/>
                  </a:lnTo>
                  <a:lnTo>
                    <a:pt x="72824" y="802617"/>
                  </a:lnTo>
                  <a:lnTo>
                    <a:pt x="97584" y="841015"/>
                  </a:lnTo>
                  <a:lnTo>
                    <a:pt x="125448" y="877063"/>
                  </a:lnTo>
                  <a:lnTo>
                    <a:pt x="156229" y="910570"/>
                  </a:lnTo>
                  <a:lnTo>
                    <a:pt x="189736" y="941351"/>
                  </a:lnTo>
                  <a:lnTo>
                    <a:pt x="225784" y="969215"/>
                  </a:lnTo>
                  <a:lnTo>
                    <a:pt x="264182" y="993975"/>
                  </a:lnTo>
                  <a:lnTo>
                    <a:pt x="304743" y="1015442"/>
                  </a:lnTo>
                  <a:lnTo>
                    <a:pt x="347279" y="1033429"/>
                  </a:lnTo>
                  <a:lnTo>
                    <a:pt x="391600" y="1047746"/>
                  </a:lnTo>
                  <a:lnTo>
                    <a:pt x="437520" y="1058206"/>
                  </a:lnTo>
                  <a:lnTo>
                    <a:pt x="484849" y="1064620"/>
                  </a:lnTo>
                  <a:lnTo>
                    <a:pt x="533400" y="1066800"/>
                  </a:lnTo>
                  <a:lnTo>
                    <a:pt x="581950" y="1064620"/>
                  </a:lnTo>
                  <a:lnTo>
                    <a:pt x="629279" y="1058206"/>
                  </a:lnTo>
                  <a:lnTo>
                    <a:pt x="675199" y="1047746"/>
                  </a:lnTo>
                  <a:lnTo>
                    <a:pt x="719520" y="1033429"/>
                  </a:lnTo>
                  <a:lnTo>
                    <a:pt x="762056" y="1015442"/>
                  </a:lnTo>
                  <a:lnTo>
                    <a:pt x="802617" y="993975"/>
                  </a:lnTo>
                  <a:lnTo>
                    <a:pt x="841015" y="969215"/>
                  </a:lnTo>
                  <a:lnTo>
                    <a:pt x="877063" y="941351"/>
                  </a:lnTo>
                  <a:lnTo>
                    <a:pt x="910570" y="910570"/>
                  </a:lnTo>
                  <a:lnTo>
                    <a:pt x="941351" y="877063"/>
                  </a:lnTo>
                  <a:lnTo>
                    <a:pt x="969215" y="841015"/>
                  </a:lnTo>
                  <a:lnTo>
                    <a:pt x="993975" y="802617"/>
                  </a:lnTo>
                  <a:lnTo>
                    <a:pt x="1015442" y="762056"/>
                  </a:lnTo>
                  <a:lnTo>
                    <a:pt x="1033429" y="719520"/>
                  </a:lnTo>
                  <a:lnTo>
                    <a:pt x="1047746" y="675199"/>
                  </a:lnTo>
                  <a:lnTo>
                    <a:pt x="1058206" y="629279"/>
                  </a:lnTo>
                  <a:lnTo>
                    <a:pt x="1064620" y="581950"/>
                  </a:lnTo>
                  <a:lnTo>
                    <a:pt x="1066800" y="533400"/>
                  </a:lnTo>
                  <a:lnTo>
                    <a:pt x="1064620" y="484849"/>
                  </a:lnTo>
                  <a:lnTo>
                    <a:pt x="1058206" y="437520"/>
                  </a:lnTo>
                  <a:lnTo>
                    <a:pt x="1047746" y="391600"/>
                  </a:lnTo>
                  <a:lnTo>
                    <a:pt x="1033429" y="347279"/>
                  </a:lnTo>
                  <a:lnTo>
                    <a:pt x="1015442" y="304743"/>
                  </a:lnTo>
                  <a:lnTo>
                    <a:pt x="993975" y="264182"/>
                  </a:lnTo>
                  <a:lnTo>
                    <a:pt x="969215" y="225784"/>
                  </a:lnTo>
                  <a:lnTo>
                    <a:pt x="941351" y="189736"/>
                  </a:lnTo>
                  <a:lnTo>
                    <a:pt x="910570" y="156229"/>
                  </a:lnTo>
                  <a:lnTo>
                    <a:pt x="877063" y="125448"/>
                  </a:lnTo>
                  <a:lnTo>
                    <a:pt x="841015" y="97584"/>
                  </a:lnTo>
                  <a:lnTo>
                    <a:pt x="802617" y="72824"/>
                  </a:lnTo>
                  <a:lnTo>
                    <a:pt x="762056" y="51357"/>
                  </a:lnTo>
                  <a:lnTo>
                    <a:pt x="719520" y="33370"/>
                  </a:lnTo>
                  <a:lnTo>
                    <a:pt x="675199" y="19053"/>
                  </a:lnTo>
                  <a:lnTo>
                    <a:pt x="629279" y="8593"/>
                  </a:lnTo>
                  <a:lnTo>
                    <a:pt x="581950" y="2179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rgbClr val="D2D2F4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629400" y="31242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0" y="533400"/>
                  </a:moveTo>
                  <a:lnTo>
                    <a:pt x="2179" y="484849"/>
                  </a:lnTo>
                  <a:lnTo>
                    <a:pt x="8593" y="437520"/>
                  </a:lnTo>
                  <a:lnTo>
                    <a:pt x="19053" y="391600"/>
                  </a:lnTo>
                  <a:lnTo>
                    <a:pt x="33370" y="347279"/>
                  </a:lnTo>
                  <a:lnTo>
                    <a:pt x="51357" y="304743"/>
                  </a:lnTo>
                  <a:lnTo>
                    <a:pt x="72824" y="264182"/>
                  </a:lnTo>
                  <a:lnTo>
                    <a:pt x="97584" y="225784"/>
                  </a:lnTo>
                  <a:lnTo>
                    <a:pt x="125448" y="189736"/>
                  </a:lnTo>
                  <a:lnTo>
                    <a:pt x="156229" y="156229"/>
                  </a:lnTo>
                  <a:lnTo>
                    <a:pt x="189736" y="125448"/>
                  </a:lnTo>
                  <a:lnTo>
                    <a:pt x="225784" y="97584"/>
                  </a:lnTo>
                  <a:lnTo>
                    <a:pt x="264182" y="72824"/>
                  </a:lnTo>
                  <a:lnTo>
                    <a:pt x="304743" y="51357"/>
                  </a:lnTo>
                  <a:lnTo>
                    <a:pt x="347279" y="33370"/>
                  </a:lnTo>
                  <a:lnTo>
                    <a:pt x="391600" y="19053"/>
                  </a:lnTo>
                  <a:lnTo>
                    <a:pt x="437520" y="8593"/>
                  </a:lnTo>
                  <a:lnTo>
                    <a:pt x="484849" y="2179"/>
                  </a:lnTo>
                  <a:lnTo>
                    <a:pt x="533400" y="0"/>
                  </a:lnTo>
                  <a:lnTo>
                    <a:pt x="581950" y="2179"/>
                  </a:lnTo>
                  <a:lnTo>
                    <a:pt x="629279" y="8593"/>
                  </a:lnTo>
                  <a:lnTo>
                    <a:pt x="675199" y="19053"/>
                  </a:lnTo>
                  <a:lnTo>
                    <a:pt x="719520" y="33370"/>
                  </a:lnTo>
                  <a:lnTo>
                    <a:pt x="762056" y="51357"/>
                  </a:lnTo>
                  <a:lnTo>
                    <a:pt x="802617" y="72824"/>
                  </a:lnTo>
                  <a:lnTo>
                    <a:pt x="841015" y="97584"/>
                  </a:lnTo>
                  <a:lnTo>
                    <a:pt x="877063" y="125448"/>
                  </a:lnTo>
                  <a:lnTo>
                    <a:pt x="910570" y="156229"/>
                  </a:lnTo>
                  <a:lnTo>
                    <a:pt x="941351" y="189736"/>
                  </a:lnTo>
                  <a:lnTo>
                    <a:pt x="969215" y="225784"/>
                  </a:lnTo>
                  <a:lnTo>
                    <a:pt x="993975" y="264182"/>
                  </a:lnTo>
                  <a:lnTo>
                    <a:pt x="1015442" y="304743"/>
                  </a:lnTo>
                  <a:lnTo>
                    <a:pt x="1033429" y="347279"/>
                  </a:lnTo>
                  <a:lnTo>
                    <a:pt x="1047746" y="391600"/>
                  </a:lnTo>
                  <a:lnTo>
                    <a:pt x="1058206" y="437520"/>
                  </a:lnTo>
                  <a:lnTo>
                    <a:pt x="1064620" y="484849"/>
                  </a:lnTo>
                  <a:lnTo>
                    <a:pt x="1066800" y="533400"/>
                  </a:lnTo>
                  <a:lnTo>
                    <a:pt x="1064620" y="581950"/>
                  </a:lnTo>
                  <a:lnTo>
                    <a:pt x="1058206" y="629279"/>
                  </a:lnTo>
                  <a:lnTo>
                    <a:pt x="1047746" y="675199"/>
                  </a:lnTo>
                  <a:lnTo>
                    <a:pt x="1033429" y="719520"/>
                  </a:lnTo>
                  <a:lnTo>
                    <a:pt x="1015442" y="762056"/>
                  </a:lnTo>
                  <a:lnTo>
                    <a:pt x="993975" y="802617"/>
                  </a:lnTo>
                  <a:lnTo>
                    <a:pt x="969215" y="841015"/>
                  </a:lnTo>
                  <a:lnTo>
                    <a:pt x="941351" y="877063"/>
                  </a:lnTo>
                  <a:lnTo>
                    <a:pt x="910570" y="910570"/>
                  </a:lnTo>
                  <a:lnTo>
                    <a:pt x="877063" y="941351"/>
                  </a:lnTo>
                  <a:lnTo>
                    <a:pt x="841015" y="969215"/>
                  </a:lnTo>
                  <a:lnTo>
                    <a:pt x="802617" y="993975"/>
                  </a:lnTo>
                  <a:lnTo>
                    <a:pt x="762056" y="1015442"/>
                  </a:lnTo>
                  <a:lnTo>
                    <a:pt x="719520" y="1033429"/>
                  </a:lnTo>
                  <a:lnTo>
                    <a:pt x="675199" y="1047746"/>
                  </a:lnTo>
                  <a:lnTo>
                    <a:pt x="629279" y="1058206"/>
                  </a:lnTo>
                  <a:lnTo>
                    <a:pt x="581950" y="1064620"/>
                  </a:lnTo>
                  <a:lnTo>
                    <a:pt x="533400" y="1066800"/>
                  </a:lnTo>
                  <a:lnTo>
                    <a:pt x="484849" y="1064620"/>
                  </a:lnTo>
                  <a:lnTo>
                    <a:pt x="437520" y="1058206"/>
                  </a:lnTo>
                  <a:lnTo>
                    <a:pt x="391600" y="1047746"/>
                  </a:lnTo>
                  <a:lnTo>
                    <a:pt x="347279" y="1033429"/>
                  </a:lnTo>
                  <a:lnTo>
                    <a:pt x="304743" y="1015442"/>
                  </a:lnTo>
                  <a:lnTo>
                    <a:pt x="264182" y="993975"/>
                  </a:lnTo>
                  <a:lnTo>
                    <a:pt x="225784" y="969215"/>
                  </a:lnTo>
                  <a:lnTo>
                    <a:pt x="189736" y="941351"/>
                  </a:lnTo>
                  <a:lnTo>
                    <a:pt x="156229" y="910570"/>
                  </a:lnTo>
                  <a:lnTo>
                    <a:pt x="125448" y="877063"/>
                  </a:lnTo>
                  <a:lnTo>
                    <a:pt x="97584" y="841015"/>
                  </a:lnTo>
                  <a:lnTo>
                    <a:pt x="72824" y="802617"/>
                  </a:lnTo>
                  <a:lnTo>
                    <a:pt x="51357" y="762056"/>
                  </a:lnTo>
                  <a:lnTo>
                    <a:pt x="33370" y="719520"/>
                  </a:lnTo>
                  <a:lnTo>
                    <a:pt x="19053" y="675199"/>
                  </a:lnTo>
                  <a:lnTo>
                    <a:pt x="8593" y="629279"/>
                  </a:lnTo>
                  <a:lnTo>
                    <a:pt x="2179" y="581950"/>
                  </a:lnTo>
                  <a:lnTo>
                    <a:pt x="0" y="533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705600" y="37338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533400" y="0"/>
                  </a:moveTo>
                  <a:lnTo>
                    <a:pt x="484849" y="2179"/>
                  </a:lnTo>
                  <a:lnTo>
                    <a:pt x="437520" y="8593"/>
                  </a:lnTo>
                  <a:lnTo>
                    <a:pt x="391600" y="19053"/>
                  </a:lnTo>
                  <a:lnTo>
                    <a:pt x="347279" y="33370"/>
                  </a:lnTo>
                  <a:lnTo>
                    <a:pt x="304743" y="51357"/>
                  </a:lnTo>
                  <a:lnTo>
                    <a:pt x="264182" y="72824"/>
                  </a:lnTo>
                  <a:lnTo>
                    <a:pt x="225784" y="97584"/>
                  </a:lnTo>
                  <a:lnTo>
                    <a:pt x="189736" y="125448"/>
                  </a:lnTo>
                  <a:lnTo>
                    <a:pt x="156229" y="156229"/>
                  </a:lnTo>
                  <a:lnTo>
                    <a:pt x="125448" y="189736"/>
                  </a:lnTo>
                  <a:lnTo>
                    <a:pt x="97584" y="225784"/>
                  </a:lnTo>
                  <a:lnTo>
                    <a:pt x="72824" y="264182"/>
                  </a:lnTo>
                  <a:lnTo>
                    <a:pt x="51357" y="304743"/>
                  </a:lnTo>
                  <a:lnTo>
                    <a:pt x="33370" y="347279"/>
                  </a:lnTo>
                  <a:lnTo>
                    <a:pt x="19053" y="391600"/>
                  </a:lnTo>
                  <a:lnTo>
                    <a:pt x="8593" y="437520"/>
                  </a:lnTo>
                  <a:lnTo>
                    <a:pt x="2179" y="484849"/>
                  </a:lnTo>
                  <a:lnTo>
                    <a:pt x="0" y="533400"/>
                  </a:lnTo>
                  <a:lnTo>
                    <a:pt x="2179" y="581950"/>
                  </a:lnTo>
                  <a:lnTo>
                    <a:pt x="8593" y="629279"/>
                  </a:lnTo>
                  <a:lnTo>
                    <a:pt x="19053" y="675199"/>
                  </a:lnTo>
                  <a:lnTo>
                    <a:pt x="33370" y="719520"/>
                  </a:lnTo>
                  <a:lnTo>
                    <a:pt x="51357" y="762056"/>
                  </a:lnTo>
                  <a:lnTo>
                    <a:pt x="72824" y="802617"/>
                  </a:lnTo>
                  <a:lnTo>
                    <a:pt x="97584" y="841015"/>
                  </a:lnTo>
                  <a:lnTo>
                    <a:pt x="125448" y="877063"/>
                  </a:lnTo>
                  <a:lnTo>
                    <a:pt x="156229" y="910570"/>
                  </a:lnTo>
                  <a:lnTo>
                    <a:pt x="189736" y="941351"/>
                  </a:lnTo>
                  <a:lnTo>
                    <a:pt x="225784" y="969215"/>
                  </a:lnTo>
                  <a:lnTo>
                    <a:pt x="264182" y="993975"/>
                  </a:lnTo>
                  <a:lnTo>
                    <a:pt x="304743" y="1015442"/>
                  </a:lnTo>
                  <a:lnTo>
                    <a:pt x="347279" y="1033429"/>
                  </a:lnTo>
                  <a:lnTo>
                    <a:pt x="391600" y="1047746"/>
                  </a:lnTo>
                  <a:lnTo>
                    <a:pt x="437520" y="1058206"/>
                  </a:lnTo>
                  <a:lnTo>
                    <a:pt x="484849" y="1064620"/>
                  </a:lnTo>
                  <a:lnTo>
                    <a:pt x="533400" y="1066800"/>
                  </a:lnTo>
                  <a:lnTo>
                    <a:pt x="581950" y="1064620"/>
                  </a:lnTo>
                  <a:lnTo>
                    <a:pt x="629279" y="1058206"/>
                  </a:lnTo>
                  <a:lnTo>
                    <a:pt x="675199" y="1047746"/>
                  </a:lnTo>
                  <a:lnTo>
                    <a:pt x="719520" y="1033429"/>
                  </a:lnTo>
                  <a:lnTo>
                    <a:pt x="762056" y="1015442"/>
                  </a:lnTo>
                  <a:lnTo>
                    <a:pt x="802617" y="993975"/>
                  </a:lnTo>
                  <a:lnTo>
                    <a:pt x="841015" y="969215"/>
                  </a:lnTo>
                  <a:lnTo>
                    <a:pt x="877063" y="941351"/>
                  </a:lnTo>
                  <a:lnTo>
                    <a:pt x="910570" y="910570"/>
                  </a:lnTo>
                  <a:lnTo>
                    <a:pt x="941351" y="877063"/>
                  </a:lnTo>
                  <a:lnTo>
                    <a:pt x="969215" y="841015"/>
                  </a:lnTo>
                  <a:lnTo>
                    <a:pt x="993975" y="802617"/>
                  </a:lnTo>
                  <a:lnTo>
                    <a:pt x="1015442" y="762056"/>
                  </a:lnTo>
                  <a:lnTo>
                    <a:pt x="1033429" y="719520"/>
                  </a:lnTo>
                  <a:lnTo>
                    <a:pt x="1047746" y="675199"/>
                  </a:lnTo>
                  <a:lnTo>
                    <a:pt x="1058206" y="629279"/>
                  </a:lnTo>
                  <a:lnTo>
                    <a:pt x="1064620" y="581950"/>
                  </a:lnTo>
                  <a:lnTo>
                    <a:pt x="1066800" y="533400"/>
                  </a:lnTo>
                  <a:lnTo>
                    <a:pt x="1064620" y="484849"/>
                  </a:lnTo>
                  <a:lnTo>
                    <a:pt x="1058206" y="437520"/>
                  </a:lnTo>
                  <a:lnTo>
                    <a:pt x="1047746" y="391600"/>
                  </a:lnTo>
                  <a:lnTo>
                    <a:pt x="1033429" y="347279"/>
                  </a:lnTo>
                  <a:lnTo>
                    <a:pt x="1015442" y="304743"/>
                  </a:lnTo>
                  <a:lnTo>
                    <a:pt x="993975" y="264182"/>
                  </a:lnTo>
                  <a:lnTo>
                    <a:pt x="969215" y="225784"/>
                  </a:lnTo>
                  <a:lnTo>
                    <a:pt x="941351" y="189736"/>
                  </a:lnTo>
                  <a:lnTo>
                    <a:pt x="910570" y="156229"/>
                  </a:lnTo>
                  <a:lnTo>
                    <a:pt x="877063" y="125448"/>
                  </a:lnTo>
                  <a:lnTo>
                    <a:pt x="841015" y="97584"/>
                  </a:lnTo>
                  <a:lnTo>
                    <a:pt x="802617" y="72824"/>
                  </a:lnTo>
                  <a:lnTo>
                    <a:pt x="762056" y="51357"/>
                  </a:lnTo>
                  <a:lnTo>
                    <a:pt x="719520" y="33370"/>
                  </a:lnTo>
                  <a:lnTo>
                    <a:pt x="675199" y="19053"/>
                  </a:lnTo>
                  <a:lnTo>
                    <a:pt x="629279" y="8593"/>
                  </a:lnTo>
                  <a:lnTo>
                    <a:pt x="581950" y="2179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rgbClr val="D2D2F4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705600" y="3733800"/>
              <a:ext cx="1066800" cy="1066800"/>
            </a:xfrm>
            <a:custGeom>
              <a:avLst/>
              <a:gdLst/>
              <a:ahLst/>
              <a:cxnLst/>
              <a:rect l="l" t="t" r="r" b="b"/>
              <a:pathLst>
                <a:path w="1066800" h="1066800">
                  <a:moveTo>
                    <a:pt x="0" y="533400"/>
                  </a:moveTo>
                  <a:lnTo>
                    <a:pt x="2179" y="484849"/>
                  </a:lnTo>
                  <a:lnTo>
                    <a:pt x="8593" y="437520"/>
                  </a:lnTo>
                  <a:lnTo>
                    <a:pt x="19053" y="391600"/>
                  </a:lnTo>
                  <a:lnTo>
                    <a:pt x="33370" y="347279"/>
                  </a:lnTo>
                  <a:lnTo>
                    <a:pt x="51357" y="304743"/>
                  </a:lnTo>
                  <a:lnTo>
                    <a:pt x="72824" y="264182"/>
                  </a:lnTo>
                  <a:lnTo>
                    <a:pt x="97584" y="225784"/>
                  </a:lnTo>
                  <a:lnTo>
                    <a:pt x="125448" y="189736"/>
                  </a:lnTo>
                  <a:lnTo>
                    <a:pt x="156229" y="156229"/>
                  </a:lnTo>
                  <a:lnTo>
                    <a:pt x="189736" y="125448"/>
                  </a:lnTo>
                  <a:lnTo>
                    <a:pt x="225784" y="97584"/>
                  </a:lnTo>
                  <a:lnTo>
                    <a:pt x="264182" y="72824"/>
                  </a:lnTo>
                  <a:lnTo>
                    <a:pt x="304743" y="51357"/>
                  </a:lnTo>
                  <a:lnTo>
                    <a:pt x="347279" y="33370"/>
                  </a:lnTo>
                  <a:lnTo>
                    <a:pt x="391600" y="19053"/>
                  </a:lnTo>
                  <a:lnTo>
                    <a:pt x="437520" y="8593"/>
                  </a:lnTo>
                  <a:lnTo>
                    <a:pt x="484849" y="2179"/>
                  </a:lnTo>
                  <a:lnTo>
                    <a:pt x="533400" y="0"/>
                  </a:lnTo>
                  <a:lnTo>
                    <a:pt x="581950" y="2179"/>
                  </a:lnTo>
                  <a:lnTo>
                    <a:pt x="629279" y="8593"/>
                  </a:lnTo>
                  <a:lnTo>
                    <a:pt x="675199" y="19053"/>
                  </a:lnTo>
                  <a:lnTo>
                    <a:pt x="719520" y="33370"/>
                  </a:lnTo>
                  <a:lnTo>
                    <a:pt x="762056" y="51357"/>
                  </a:lnTo>
                  <a:lnTo>
                    <a:pt x="802617" y="72824"/>
                  </a:lnTo>
                  <a:lnTo>
                    <a:pt x="841015" y="97584"/>
                  </a:lnTo>
                  <a:lnTo>
                    <a:pt x="877063" y="125448"/>
                  </a:lnTo>
                  <a:lnTo>
                    <a:pt x="910570" y="156229"/>
                  </a:lnTo>
                  <a:lnTo>
                    <a:pt x="941351" y="189736"/>
                  </a:lnTo>
                  <a:lnTo>
                    <a:pt x="969215" y="225784"/>
                  </a:lnTo>
                  <a:lnTo>
                    <a:pt x="993975" y="264182"/>
                  </a:lnTo>
                  <a:lnTo>
                    <a:pt x="1015442" y="304743"/>
                  </a:lnTo>
                  <a:lnTo>
                    <a:pt x="1033429" y="347279"/>
                  </a:lnTo>
                  <a:lnTo>
                    <a:pt x="1047746" y="391600"/>
                  </a:lnTo>
                  <a:lnTo>
                    <a:pt x="1058206" y="437520"/>
                  </a:lnTo>
                  <a:lnTo>
                    <a:pt x="1064620" y="484849"/>
                  </a:lnTo>
                  <a:lnTo>
                    <a:pt x="1066800" y="533400"/>
                  </a:lnTo>
                  <a:lnTo>
                    <a:pt x="1064620" y="581950"/>
                  </a:lnTo>
                  <a:lnTo>
                    <a:pt x="1058206" y="629279"/>
                  </a:lnTo>
                  <a:lnTo>
                    <a:pt x="1047746" y="675199"/>
                  </a:lnTo>
                  <a:lnTo>
                    <a:pt x="1033429" y="719520"/>
                  </a:lnTo>
                  <a:lnTo>
                    <a:pt x="1015442" y="762056"/>
                  </a:lnTo>
                  <a:lnTo>
                    <a:pt x="993975" y="802617"/>
                  </a:lnTo>
                  <a:lnTo>
                    <a:pt x="969215" y="841015"/>
                  </a:lnTo>
                  <a:lnTo>
                    <a:pt x="941351" y="877063"/>
                  </a:lnTo>
                  <a:lnTo>
                    <a:pt x="910570" y="910570"/>
                  </a:lnTo>
                  <a:lnTo>
                    <a:pt x="877063" y="941351"/>
                  </a:lnTo>
                  <a:lnTo>
                    <a:pt x="841015" y="969215"/>
                  </a:lnTo>
                  <a:lnTo>
                    <a:pt x="802617" y="993975"/>
                  </a:lnTo>
                  <a:lnTo>
                    <a:pt x="762056" y="1015442"/>
                  </a:lnTo>
                  <a:lnTo>
                    <a:pt x="719520" y="1033429"/>
                  </a:lnTo>
                  <a:lnTo>
                    <a:pt x="675199" y="1047746"/>
                  </a:lnTo>
                  <a:lnTo>
                    <a:pt x="629279" y="1058206"/>
                  </a:lnTo>
                  <a:lnTo>
                    <a:pt x="581950" y="1064620"/>
                  </a:lnTo>
                  <a:lnTo>
                    <a:pt x="533400" y="1066800"/>
                  </a:lnTo>
                  <a:lnTo>
                    <a:pt x="484849" y="1064620"/>
                  </a:lnTo>
                  <a:lnTo>
                    <a:pt x="437520" y="1058206"/>
                  </a:lnTo>
                  <a:lnTo>
                    <a:pt x="391600" y="1047746"/>
                  </a:lnTo>
                  <a:lnTo>
                    <a:pt x="347279" y="1033429"/>
                  </a:lnTo>
                  <a:lnTo>
                    <a:pt x="304743" y="1015442"/>
                  </a:lnTo>
                  <a:lnTo>
                    <a:pt x="264182" y="993975"/>
                  </a:lnTo>
                  <a:lnTo>
                    <a:pt x="225784" y="969215"/>
                  </a:lnTo>
                  <a:lnTo>
                    <a:pt x="189736" y="941351"/>
                  </a:lnTo>
                  <a:lnTo>
                    <a:pt x="156229" y="910570"/>
                  </a:lnTo>
                  <a:lnTo>
                    <a:pt x="125448" y="877063"/>
                  </a:lnTo>
                  <a:lnTo>
                    <a:pt x="97584" y="841015"/>
                  </a:lnTo>
                  <a:lnTo>
                    <a:pt x="72824" y="802617"/>
                  </a:lnTo>
                  <a:lnTo>
                    <a:pt x="51357" y="762056"/>
                  </a:lnTo>
                  <a:lnTo>
                    <a:pt x="33370" y="719520"/>
                  </a:lnTo>
                  <a:lnTo>
                    <a:pt x="19053" y="675199"/>
                  </a:lnTo>
                  <a:lnTo>
                    <a:pt x="8593" y="629279"/>
                  </a:lnTo>
                  <a:lnTo>
                    <a:pt x="2179" y="581950"/>
                  </a:lnTo>
                  <a:lnTo>
                    <a:pt x="0" y="5334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6938168" y="2376742"/>
            <a:ext cx="29654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5" dirty="0">
                <a:latin typeface="Times New Roman"/>
                <a:cs typeface="Times New Roman"/>
              </a:rPr>
              <a:t>B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23" name="object 23"/>
          <p:cNvSpPr txBox="1"/>
          <p:nvPr/>
        </p:nvSpPr>
        <p:spPr>
          <a:xfrm>
            <a:off x="6697122" y="3198261"/>
            <a:ext cx="762000" cy="1325880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855"/>
              </a:spcBef>
            </a:pPr>
            <a:r>
              <a:rPr sz="2400" b="1" spc="-5" dirty="0">
                <a:latin typeface="Times New Roman"/>
                <a:cs typeface="Times New Roman"/>
              </a:rPr>
              <a:t>f(S)</a:t>
            </a:r>
            <a:r>
              <a:rPr sz="2400" b="1" spc="-95" dirty="0">
                <a:latin typeface="Times New Roman"/>
                <a:cs typeface="Times New Roman"/>
              </a:rPr>
              <a:t> </a:t>
            </a:r>
            <a:r>
              <a:rPr sz="3600" b="1" baseline="13888" dirty="0">
                <a:latin typeface="Times New Roman"/>
                <a:cs typeface="Times New Roman"/>
              </a:rPr>
              <a:t>c</a:t>
            </a:r>
            <a:endParaRPr sz="3600" baseline="13888">
              <a:latin typeface="Times New Roman"/>
              <a:cs typeface="Times New Roman"/>
            </a:endParaRPr>
          </a:p>
          <a:p>
            <a:pPr marL="211454" marR="34290" indent="207010">
              <a:lnSpc>
                <a:spcPct val="102899"/>
              </a:lnSpc>
              <a:spcBef>
                <a:spcPts val="670"/>
              </a:spcBef>
            </a:pPr>
            <a:r>
              <a:rPr sz="2400" b="1" dirty="0">
                <a:latin typeface="Times New Roman"/>
                <a:cs typeface="Times New Roman"/>
              </a:rPr>
              <a:t>b 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f(</a:t>
            </a:r>
            <a:r>
              <a:rPr sz="2400" b="1" dirty="0">
                <a:latin typeface="Times New Roman"/>
                <a:cs typeface="Times New Roman"/>
              </a:rPr>
              <a:t>T)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2879" y="231298"/>
            <a:ext cx="7780655" cy="1012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4675" marR="5080" indent="-562610">
              <a:lnSpc>
                <a:spcPct val="102499"/>
              </a:lnSpc>
              <a:tabLst>
                <a:tab pos="2581275" algn="l"/>
              </a:tabLst>
            </a:pPr>
            <a:r>
              <a:rPr sz="3200" spc="-5" dirty="0"/>
              <a:t>Let</a:t>
            </a:r>
            <a:r>
              <a:rPr sz="3200" spc="5" dirty="0"/>
              <a:t> </a:t>
            </a:r>
            <a:r>
              <a:rPr sz="3200" spc="-5" dirty="0"/>
              <a:t>f</a:t>
            </a:r>
            <a:r>
              <a:rPr sz="3200" dirty="0"/>
              <a:t> </a:t>
            </a:r>
            <a:r>
              <a:rPr sz="3200" spc="-5" dirty="0"/>
              <a:t>be</a:t>
            </a:r>
            <a:r>
              <a:rPr sz="3200" spc="5" dirty="0"/>
              <a:t> </a:t>
            </a:r>
            <a:r>
              <a:rPr sz="3200" spc="-5" dirty="0"/>
              <a:t>a function</a:t>
            </a:r>
            <a:r>
              <a:rPr sz="3200" spc="15" dirty="0"/>
              <a:t> </a:t>
            </a:r>
            <a:r>
              <a:rPr sz="3200" spc="-5" dirty="0"/>
              <a:t>from</a:t>
            </a:r>
            <a:r>
              <a:rPr sz="3200" spc="10" dirty="0"/>
              <a:t> </a:t>
            </a:r>
            <a:r>
              <a:rPr sz="3200" spc="-5" dirty="0"/>
              <a:t>set</a:t>
            </a:r>
            <a:r>
              <a:rPr sz="3200" dirty="0"/>
              <a:t> </a:t>
            </a:r>
            <a:r>
              <a:rPr sz="3200" spc="-5" dirty="0"/>
              <a:t>A</a:t>
            </a:r>
            <a:r>
              <a:rPr sz="3200" dirty="0"/>
              <a:t> </a:t>
            </a:r>
            <a:r>
              <a:rPr sz="3200" spc="-5" dirty="0"/>
              <a:t>to set</a:t>
            </a:r>
            <a:r>
              <a:rPr sz="3200" spc="5" dirty="0"/>
              <a:t> </a:t>
            </a:r>
            <a:r>
              <a:rPr sz="3200" spc="-5" dirty="0"/>
              <a:t>B. Let</a:t>
            </a:r>
            <a:r>
              <a:rPr sz="3200" spc="10" dirty="0"/>
              <a:t> </a:t>
            </a:r>
            <a:r>
              <a:rPr sz="3200" spc="-5" dirty="0"/>
              <a:t>S</a:t>
            </a:r>
            <a:r>
              <a:rPr sz="3200" spc="5" dirty="0"/>
              <a:t> </a:t>
            </a:r>
            <a:r>
              <a:rPr sz="3200" spc="-5" dirty="0"/>
              <a:t>and</a:t>
            </a:r>
            <a:r>
              <a:rPr sz="3200" spc="5" dirty="0"/>
              <a:t> </a:t>
            </a:r>
            <a:r>
              <a:rPr sz="3200" spc="-5" dirty="0"/>
              <a:t>T</a:t>
            </a:r>
            <a:r>
              <a:rPr sz="3200" dirty="0"/>
              <a:t> </a:t>
            </a:r>
            <a:r>
              <a:rPr sz="3200" spc="-5" dirty="0"/>
              <a:t>be </a:t>
            </a:r>
            <a:r>
              <a:rPr sz="3200" spc="-685" dirty="0"/>
              <a:t> </a:t>
            </a:r>
            <a:r>
              <a:rPr sz="3200" spc="-5" dirty="0"/>
              <a:t>subsets</a:t>
            </a:r>
            <a:r>
              <a:rPr sz="3200" spc="25" dirty="0"/>
              <a:t> </a:t>
            </a:r>
            <a:r>
              <a:rPr sz="3200" spc="-5" dirty="0"/>
              <a:t>of</a:t>
            </a:r>
            <a:r>
              <a:rPr sz="3200" dirty="0"/>
              <a:t> </a:t>
            </a:r>
            <a:r>
              <a:rPr sz="3200" spc="-5" dirty="0"/>
              <a:t>A.	Show</a:t>
            </a:r>
            <a:r>
              <a:rPr sz="3200" dirty="0"/>
              <a:t> </a:t>
            </a:r>
            <a:r>
              <a:rPr sz="3200" spc="-5" dirty="0"/>
              <a:t>that</a:t>
            </a:r>
            <a:r>
              <a:rPr sz="3200" spc="10" dirty="0"/>
              <a:t> </a:t>
            </a:r>
            <a:r>
              <a:rPr sz="3200" spc="-5" dirty="0"/>
              <a:t>f(S</a:t>
            </a:r>
            <a:r>
              <a:rPr sz="3200" i="0" spc="-5" dirty="0">
                <a:latin typeface="Symbol"/>
                <a:cs typeface="Symbol"/>
              </a:rPr>
              <a:t></a:t>
            </a:r>
            <a:r>
              <a:rPr sz="3200" spc="-5" dirty="0"/>
              <a:t>T)</a:t>
            </a:r>
            <a:r>
              <a:rPr sz="3200" spc="15" dirty="0"/>
              <a:t> </a:t>
            </a:r>
            <a:r>
              <a:rPr sz="3200" i="0" spc="-5" dirty="0">
                <a:latin typeface="Symbol"/>
                <a:cs typeface="Symbol"/>
              </a:rPr>
              <a:t></a:t>
            </a:r>
            <a:r>
              <a:rPr sz="3200" i="0" spc="-100" dirty="0">
                <a:latin typeface="Times New Roman"/>
                <a:cs typeface="Times New Roman"/>
              </a:rPr>
              <a:t> </a:t>
            </a:r>
            <a:r>
              <a:rPr sz="3200" spc="-5" dirty="0"/>
              <a:t>f(S) </a:t>
            </a:r>
            <a:r>
              <a:rPr sz="3200" i="0" spc="-5" dirty="0">
                <a:latin typeface="Symbol"/>
                <a:cs typeface="Symbol"/>
              </a:rPr>
              <a:t></a:t>
            </a:r>
            <a:r>
              <a:rPr sz="3200" spc="-5" dirty="0"/>
              <a:t>f(T).</a:t>
            </a:r>
            <a:endParaRPr sz="32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3828" y="1841541"/>
            <a:ext cx="7494905" cy="360997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3335" algn="just">
              <a:lnSpc>
                <a:spcPct val="100000"/>
              </a:lnSpc>
              <a:spcBef>
                <a:spcPts val="770"/>
              </a:spcBef>
            </a:pP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f(S</a:t>
            </a:r>
            <a:r>
              <a:rPr sz="2800" dirty="0">
                <a:latin typeface="Symbol"/>
                <a:cs typeface="Symbol"/>
              </a:rPr>
              <a:t></a:t>
            </a:r>
            <a:r>
              <a:rPr sz="2800" dirty="0">
                <a:latin typeface="Times New Roman"/>
                <a:cs typeface="Times New Roman"/>
              </a:rPr>
              <a:t>T).</a:t>
            </a:r>
            <a:endParaRPr sz="2800">
              <a:latin typeface="Times New Roman"/>
              <a:cs typeface="Times New Roman"/>
            </a:endParaRPr>
          </a:p>
          <a:p>
            <a:pPr marL="12700" marR="2557145" algn="just">
              <a:lnSpc>
                <a:spcPct val="120000"/>
              </a:lnSpc>
            </a:pP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Symbol"/>
                <a:cs typeface="Symbol"/>
              </a:rPr>
              <a:t>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dirty="0">
                <a:latin typeface="Symbol"/>
                <a:cs typeface="Symbol"/>
              </a:rPr>
              <a:t></a:t>
            </a:r>
            <a:r>
              <a:rPr sz="2800" dirty="0">
                <a:latin typeface="Times New Roman"/>
                <a:cs typeface="Times New Roman"/>
              </a:rPr>
              <a:t>T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such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f(a).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 a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55" dirty="0">
                <a:latin typeface="Times New Roman"/>
                <a:cs typeface="Times New Roman"/>
              </a:rPr>
              <a:t>S</a:t>
            </a:r>
            <a:r>
              <a:rPr sz="2800" spc="-55" dirty="0">
                <a:latin typeface="Symbol"/>
                <a:cs typeface="Symbol"/>
              </a:rPr>
              <a:t></a:t>
            </a:r>
            <a:r>
              <a:rPr sz="2800" spc="-55" dirty="0">
                <a:latin typeface="Times New Roman"/>
                <a:cs typeface="Times New Roman"/>
              </a:rPr>
              <a:t>T, </a:t>
            </a:r>
            <a:r>
              <a:rPr sz="2800" spc="-5" dirty="0">
                <a:latin typeface="Times New Roman"/>
                <a:cs typeface="Times New Roman"/>
              </a:rPr>
              <a:t>then a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S and </a:t>
            </a:r>
            <a:r>
              <a:rPr sz="2800" spc="-55" dirty="0">
                <a:latin typeface="Times New Roman"/>
                <a:cs typeface="Times New Roman"/>
              </a:rPr>
              <a:t>a</a:t>
            </a:r>
            <a:r>
              <a:rPr sz="2800" spc="-55" dirty="0">
                <a:latin typeface="Symbol"/>
                <a:cs typeface="Symbol"/>
              </a:rPr>
              <a:t></a:t>
            </a:r>
            <a:r>
              <a:rPr sz="2800" spc="-55" dirty="0">
                <a:latin typeface="Times New Roman"/>
                <a:cs typeface="Times New Roman"/>
              </a:rPr>
              <a:t>T.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S, 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f(S).</a:t>
            </a:r>
            <a:endParaRPr sz="2800">
              <a:latin typeface="Times New Roman"/>
              <a:cs typeface="Times New Roman"/>
            </a:endParaRPr>
          </a:p>
          <a:p>
            <a:pPr marL="12700" marR="4020185">
              <a:lnSpc>
                <a:spcPct val="120000"/>
              </a:lnSpc>
            </a:pP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spc="-55" dirty="0">
                <a:latin typeface="Times New Roman"/>
                <a:cs typeface="Times New Roman"/>
              </a:rPr>
              <a:t>a</a:t>
            </a:r>
            <a:r>
              <a:rPr sz="2800" spc="-55" dirty="0">
                <a:latin typeface="Symbol"/>
                <a:cs typeface="Symbol"/>
              </a:rPr>
              <a:t></a:t>
            </a:r>
            <a:r>
              <a:rPr sz="2800" spc="-55" dirty="0">
                <a:latin typeface="Times New Roman"/>
                <a:cs typeface="Times New Roman"/>
              </a:rPr>
              <a:t>T, </a:t>
            </a: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f(T).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f(S)</a:t>
            </a:r>
            <a:r>
              <a:rPr sz="2800" dirty="0">
                <a:latin typeface="Symbol"/>
                <a:cs typeface="Symbol"/>
              </a:rPr>
              <a:t></a:t>
            </a:r>
            <a:r>
              <a:rPr sz="2800" dirty="0">
                <a:latin typeface="Times New Roman"/>
                <a:cs typeface="Times New Roman"/>
              </a:rPr>
              <a:t>f(T).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Question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:</a:t>
            </a:r>
            <a:r>
              <a:rPr sz="28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Is it</a:t>
            </a:r>
            <a:r>
              <a:rPr sz="28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true</a:t>
            </a:r>
            <a:r>
              <a:rPr sz="28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28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f(S)</a:t>
            </a:r>
            <a:r>
              <a:rPr sz="28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Symbol"/>
                <a:cs typeface="Symbol"/>
              </a:rPr>
              <a:t>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f(T)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Symbol"/>
                <a:cs typeface="Symbol"/>
              </a:rPr>
              <a:t></a:t>
            </a:r>
            <a:r>
              <a:rPr sz="28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f(S</a:t>
            </a:r>
            <a:r>
              <a:rPr sz="2800" dirty="0">
                <a:solidFill>
                  <a:srgbClr val="FF0000"/>
                </a:solidFill>
                <a:latin typeface="Symbol"/>
                <a:cs typeface="Symbol"/>
              </a:rPr>
              <a:t></a:t>
            </a:r>
            <a:r>
              <a:rPr sz="2800" dirty="0">
                <a:solidFill>
                  <a:srgbClr val="FF0000"/>
                </a:solidFill>
                <a:latin typeface="Times New Roman"/>
                <a:cs typeface="Times New Roman"/>
              </a:rPr>
              <a:t>T)</a:t>
            </a:r>
            <a:r>
              <a:rPr sz="28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0000"/>
                </a:solidFill>
                <a:latin typeface="Times New Roman"/>
                <a:cs typeface="Times New Roman"/>
              </a:rPr>
              <a:t>??</a:t>
            </a:r>
            <a:r>
              <a:rPr sz="28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spc="-70" dirty="0">
                <a:solidFill>
                  <a:srgbClr val="FF0000"/>
                </a:solidFill>
                <a:latin typeface="Times New Roman"/>
                <a:cs typeface="Times New Roman"/>
              </a:rPr>
              <a:t>Try.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03475" y="209200"/>
            <a:ext cx="4337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Other</a:t>
            </a:r>
            <a:r>
              <a:rPr sz="3600" spc="-35" dirty="0"/>
              <a:t> </a:t>
            </a:r>
            <a:r>
              <a:rPr sz="3600" spc="-5" dirty="0"/>
              <a:t>interesting</a:t>
            </a:r>
            <a:r>
              <a:rPr sz="3600" spc="-45" dirty="0"/>
              <a:t> </a:t>
            </a:r>
            <a:r>
              <a:rPr sz="3600" dirty="0"/>
              <a:t>questions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1317" y="1474470"/>
            <a:ext cx="241553" cy="24917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41162" y="1350517"/>
            <a:ext cx="7604125" cy="262826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454659">
              <a:lnSpc>
                <a:spcPts val="3020"/>
              </a:lnSpc>
              <a:spcBef>
                <a:spcPts val="484"/>
              </a:spcBef>
            </a:pPr>
            <a:r>
              <a:rPr sz="2800" dirty="0">
                <a:latin typeface="Times New Roman"/>
                <a:cs typeface="Times New Roman"/>
              </a:rPr>
              <a:t>Suppose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g:A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f:B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both</a:t>
            </a:r>
            <a:r>
              <a:rPr sz="2800" u="sng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one-to-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one.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one-to-one?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(g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f)?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ts val="3020"/>
              </a:lnSpc>
              <a:spcBef>
                <a:spcPts val="720"/>
              </a:spcBef>
              <a:tabLst>
                <a:tab pos="6368415" algn="l"/>
              </a:tabLst>
            </a:pPr>
            <a:r>
              <a:rPr sz="2800" dirty="0">
                <a:latin typeface="Times New Roman"/>
                <a:cs typeface="Times New Roman"/>
              </a:rPr>
              <a:t>Suppose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dirty="0">
                <a:latin typeface="Times New Roman"/>
                <a:cs typeface="Times New Roman"/>
              </a:rPr>
              <a:t>g:A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dirty="0">
                <a:latin typeface="Times New Roman"/>
                <a:cs typeface="Times New Roman"/>
              </a:rPr>
              <a:t> f:B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C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dirty="0">
                <a:latin typeface="Times New Roman"/>
                <a:cs typeface="Times New Roman"/>
              </a:rPr>
              <a:t> f </a:t>
            </a:r>
            <a:r>
              <a:rPr sz="2800" spc="-5" dirty="0">
                <a:latin typeface="Times New Roman"/>
                <a:cs typeface="Times New Roman"/>
              </a:rPr>
              <a:t>and	</a:t>
            </a:r>
            <a:r>
              <a:rPr sz="2800" dirty="0">
                <a:latin typeface="Times New Roman"/>
                <a:cs typeface="Times New Roman"/>
              </a:rPr>
              <a:t>(f</a:t>
            </a:r>
            <a:r>
              <a:rPr sz="2800" dirty="0">
                <a:latin typeface="Symbol"/>
                <a:cs typeface="Symbol"/>
              </a:rPr>
              <a:t></a:t>
            </a:r>
            <a:r>
              <a:rPr sz="2800" dirty="0">
                <a:latin typeface="Times New Roman"/>
                <a:cs typeface="Times New Roman"/>
              </a:rPr>
              <a:t>g)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one-to-one,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g</a:t>
            </a:r>
            <a:r>
              <a:rPr sz="2800" spc="-5" dirty="0">
                <a:latin typeface="Times New Roman"/>
                <a:cs typeface="Times New Roman"/>
              </a:rPr>
              <a:t> one-to-one?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2800" spc="-35" dirty="0">
                <a:latin typeface="Times New Roman"/>
                <a:cs typeface="Times New Roman"/>
              </a:rPr>
              <a:t>Try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write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arguments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-5" dirty="0">
                <a:latin typeface="Times New Roman"/>
                <a:cs typeface="Times New Roman"/>
              </a:rPr>
              <a:t> disprove.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1317" y="2327910"/>
            <a:ext cx="241553" cy="24917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1317" y="2797301"/>
            <a:ext cx="241553" cy="24917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1317" y="3649979"/>
            <a:ext cx="241553" cy="249173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34760" y="108368"/>
            <a:ext cx="2114550" cy="614680"/>
          </a:xfrm>
          <a:custGeom>
            <a:avLst/>
            <a:gdLst/>
            <a:ahLst/>
            <a:cxnLst/>
            <a:rect l="l" t="t" r="r" b="b"/>
            <a:pathLst>
              <a:path w="2114550" h="614680">
                <a:moveTo>
                  <a:pt x="585216" y="0"/>
                </a:moveTo>
                <a:lnTo>
                  <a:pt x="0" y="0"/>
                </a:lnTo>
                <a:lnTo>
                  <a:pt x="0" y="614172"/>
                </a:lnTo>
                <a:lnTo>
                  <a:pt x="585216" y="614172"/>
                </a:lnTo>
                <a:lnTo>
                  <a:pt x="585216" y="0"/>
                </a:lnTo>
                <a:close/>
              </a:path>
              <a:path w="2114550" h="614680">
                <a:moveTo>
                  <a:pt x="2114550" y="0"/>
                </a:moveTo>
                <a:lnTo>
                  <a:pt x="1036332" y="0"/>
                </a:lnTo>
                <a:lnTo>
                  <a:pt x="585228" y="0"/>
                </a:lnTo>
                <a:lnTo>
                  <a:pt x="585228" y="614172"/>
                </a:lnTo>
                <a:lnTo>
                  <a:pt x="1036320" y="614172"/>
                </a:lnTo>
                <a:lnTo>
                  <a:pt x="2114550" y="614172"/>
                </a:lnTo>
                <a:lnTo>
                  <a:pt x="211455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6000" y="657008"/>
            <a:ext cx="4418330" cy="614680"/>
          </a:xfrm>
          <a:custGeom>
            <a:avLst/>
            <a:gdLst/>
            <a:ahLst/>
            <a:cxnLst/>
            <a:rect l="l" t="t" r="r" b="b"/>
            <a:pathLst>
              <a:path w="4418330" h="614680">
                <a:moveTo>
                  <a:pt x="4418076" y="0"/>
                </a:moveTo>
                <a:lnTo>
                  <a:pt x="4418076" y="0"/>
                </a:lnTo>
                <a:lnTo>
                  <a:pt x="0" y="0"/>
                </a:lnTo>
                <a:lnTo>
                  <a:pt x="0" y="614172"/>
                </a:lnTo>
                <a:lnTo>
                  <a:pt x="4418076" y="614172"/>
                </a:lnTo>
                <a:lnTo>
                  <a:pt x="4418076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838200" y="108369"/>
            <a:ext cx="7411618" cy="221599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algn="ctr">
              <a:lnSpc>
                <a:spcPts val="4285"/>
              </a:lnSpc>
              <a:spcBef>
                <a:spcPts val="35"/>
              </a:spcBef>
            </a:pPr>
            <a:r>
              <a:rPr lang="en-US" sz="3600" i="1" dirty="0">
                <a:latin typeface="Monotype Corsiva"/>
                <a:cs typeface="Monotype Corsiva"/>
              </a:rPr>
              <a:t>Show th</a:t>
            </a:r>
            <a:r>
              <a:rPr sz="3600" i="1" dirty="0">
                <a:latin typeface="Monotype Corsiva"/>
                <a:cs typeface="Monotype Corsiva"/>
              </a:rPr>
              <a:t>at</a:t>
            </a:r>
            <a:r>
              <a:rPr sz="3600" i="1" spc="-20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(f</a:t>
            </a:r>
            <a:r>
              <a:rPr lang="en-US" sz="3600" i="1" dirty="0">
                <a:latin typeface="Monotype Corsiva"/>
                <a:cs typeface="Monotype Corsiva"/>
              </a:rPr>
              <a:t> </a:t>
            </a:r>
            <a:r>
              <a:rPr sz="3600" dirty="0">
                <a:latin typeface="Symbol"/>
                <a:cs typeface="Symbol"/>
              </a:rPr>
              <a:t></a:t>
            </a:r>
            <a:r>
              <a:rPr sz="3600" i="1" dirty="0">
                <a:latin typeface="Monotype Corsiva"/>
                <a:cs typeface="Monotype Corsiva"/>
              </a:rPr>
              <a:t>g)</a:t>
            </a:r>
            <a:r>
              <a:rPr sz="3600" i="1" spc="-35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is</a:t>
            </a:r>
            <a:r>
              <a:rPr sz="3600" i="1" spc="-20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one-to-one</a:t>
            </a:r>
            <a:r>
              <a:rPr sz="3600" i="1" spc="-40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if</a:t>
            </a:r>
            <a:r>
              <a:rPr sz="3600" i="1" spc="-25" dirty="0">
                <a:latin typeface="Monotype Corsiva"/>
                <a:cs typeface="Monotype Corsiva"/>
              </a:rPr>
              <a:t> </a:t>
            </a:r>
            <a:r>
              <a:rPr sz="3600" i="1" dirty="0" err="1">
                <a:latin typeface="Monotype Corsiva"/>
                <a:cs typeface="Monotype Corsiva"/>
              </a:rPr>
              <a:t>g:A</a:t>
            </a:r>
            <a:r>
              <a:rPr sz="3600" dirty="0" err="1">
                <a:latin typeface="Symbol"/>
                <a:cs typeface="Symbol"/>
              </a:rPr>
              <a:t></a:t>
            </a:r>
            <a:r>
              <a:rPr sz="3600" i="1" dirty="0" err="1">
                <a:latin typeface="Monotype Corsiva"/>
                <a:cs typeface="Monotype Corsiva"/>
              </a:rPr>
              <a:t>B</a:t>
            </a:r>
            <a:r>
              <a:rPr sz="3600" i="1" spc="-15" dirty="0">
                <a:latin typeface="Monotype Corsiva"/>
                <a:cs typeface="Monotype Corsiva"/>
              </a:rPr>
              <a:t> </a:t>
            </a:r>
            <a:r>
              <a:rPr sz="3600" i="1" dirty="0">
                <a:latin typeface="Monotype Corsiva"/>
                <a:cs typeface="Monotype Corsiva"/>
              </a:rPr>
              <a:t>and</a:t>
            </a:r>
            <a:r>
              <a:rPr lang="en-US" sz="3600" i="1" dirty="0">
                <a:latin typeface="Monotype Corsiva"/>
                <a:cs typeface="Monotype Corsiva"/>
              </a:rPr>
              <a:t> </a:t>
            </a:r>
            <a:r>
              <a:rPr lang="en-US" sz="3600" i="1" dirty="0" err="1">
                <a:latin typeface="Monotype Corsiva"/>
                <a:cs typeface="Monotype Corsiva"/>
              </a:rPr>
              <a:t>f:B</a:t>
            </a:r>
            <a:r>
              <a:rPr lang="en-US" sz="3600" dirty="0" err="1">
                <a:latin typeface="Symbol"/>
                <a:cs typeface="Symbol"/>
              </a:rPr>
              <a:t></a:t>
            </a:r>
            <a:r>
              <a:rPr lang="en-US" sz="3600" i="1" dirty="0" err="1">
                <a:latin typeface="Monotype Corsiva"/>
                <a:cs typeface="Monotype Corsiva"/>
              </a:rPr>
              <a:t>C</a:t>
            </a:r>
            <a:r>
              <a:rPr lang="en-US" sz="3600" i="1" spc="-35" dirty="0">
                <a:latin typeface="Monotype Corsiva"/>
                <a:cs typeface="Monotype Corsiva"/>
              </a:rPr>
              <a:t> </a:t>
            </a:r>
            <a:r>
              <a:rPr lang="en-US" sz="3600" i="1" dirty="0">
                <a:latin typeface="Monotype Corsiva"/>
                <a:cs typeface="Monotype Corsiva"/>
              </a:rPr>
              <a:t>are</a:t>
            </a:r>
            <a:r>
              <a:rPr lang="en-US" sz="3600" i="1" spc="-45" dirty="0">
                <a:latin typeface="Monotype Corsiva"/>
                <a:cs typeface="Monotype Corsiva"/>
              </a:rPr>
              <a:t> </a:t>
            </a:r>
            <a:r>
              <a:rPr lang="en-US" sz="3600" i="1" dirty="0">
                <a:latin typeface="Monotype Corsiva"/>
                <a:cs typeface="Monotype Corsiva"/>
              </a:rPr>
              <a:t>both</a:t>
            </a:r>
            <a:r>
              <a:rPr lang="en-US" sz="3600" i="1" spc="-35" dirty="0">
                <a:latin typeface="Monotype Corsiva"/>
                <a:cs typeface="Monotype Corsiva"/>
              </a:rPr>
              <a:t> </a:t>
            </a:r>
            <a:r>
              <a:rPr lang="en-US" sz="3600" i="1" dirty="0">
                <a:latin typeface="Monotype Corsiva"/>
                <a:cs typeface="Monotype Corsiva"/>
              </a:rPr>
              <a:t>one-to-one.</a:t>
            </a:r>
            <a:endParaRPr lang="en-US" sz="3600" dirty="0">
              <a:latin typeface="Monotype Corsiva"/>
              <a:cs typeface="Monotype Corsiva"/>
            </a:endParaRPr>
          </a:p>
          <a:p>
            <a:pPr>
              <a:lnSpc>
                <a:spcPts val="4285"/>
              </a:lnSpc>
              <a:spcBef>
                <a:spcPts val="35"/>
              </a:spcBef>
            </a:pPr>
            <a:endParaRPr lang="en-US" sz="3600" dirty="0">
              <a:latin typeface="Monotype Corsiva"/>
              <a:cs typeface="Monotype Corsiva"/>
            </a:endParaRPr>
          </a:p>
          <a:p>
            <a:pPr>
              <a:lnSpc>
                <a:spcPts val="4285"/>
              </a:lnSpc>
              <a:spcBef>
                <a:spcPts val="35"/>
              </a:spcBef>
            </a:pPr>
            <a:endParaRPr sz="3600" dirty="0">
              <a:latin typeface="Monotype Corsiva"/>
              <a:cs typeface="Monotype Corsiv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2140" y="1781048"/>
            <a:ext cx="8020050" cy="2875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8580" indent="-635">
              <a:lnSpc>
                <a:spcPct val="119600"/>
              </a:lnSpc>
              <a:spcBef>
                <a:spcPts val="100"/>
              </a:spcBef>
              <a:tabLst>
                <a:tab pos="982344" algn="l"/>
                <a:tab pos="4200525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Proof:	</a:t>
            </a: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must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 x,y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A,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y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spc="-5" dirty="0">
                <a:latin typeface="Times New Roman"/>
                <a:cs typeface="Times New Roman"/>
              </a:rPr>
              <a:t> (f</a:t>
            </a:r>
            <a:r>
              <a:rPr sz="2400" spc="-5" dirty="0">
                <a:latin typeface="Symbol"/>
                <a:cs typeface="Symbol"/>
              </a:rPr>
              <a:t></a:t>
            </a:r>
            <a:r>
              <a:rPr sz="2400" spc="-5" dirty="0">
                <a:latin typeface="Times New Roman"/>
                <a:cs typeface="Times New Roman"/>
              </a:rPr>
              <a:t>g)(x)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5" dirty="0">
                <a:latin typeface="Times New Roman"/>
                <a:cs typeface="Times New Roman"/>
              </a:rPr>
              <a:t> (f</a:t>
            </a:r>
            <a:r>
              <a:rPr sz="2400" spc="-5" dirty="0">
                <a:latin typeface="Symbol"/>
                <a:cs typeface="Symbol"/>
              </a:rPr>
              <a:t></a:t>
            </a:r>
            <a:r>
              <a:rPr sz="2400" spc="-5" dirty="0">
                <a:latin typeface="Times New Roman"/>
                <a:cs typeface="Times New Roman"/>
              </a:rPr>
              <a:t>g)(y).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x,y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distinct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A.	Then,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one-to-one,</a:t>
            </a:r>
            <a:endParaRPr sz="2400">
              <a:latin typeface="Times New Roman"/>
              <a:cs typeface="Times New Roman"/>
            </a:endParaRPr>
          </a:p>
          <a:p>
            <a:pPr marL="356235">
              <a:lnSpc>
                <a:spcPct val="100000"/>
              </a:lnSpc>
              <a:spcBef>
                <a:spcPts val="10"/>
              </a:spcBef>
            </a:pPr>
            <a:r>
              <a:rPr sz="2400" spc="-5" dirty="0">
                <a:latin typeface="Times New Roman"/>
                <a:cs typeface="Times New Roman"/>
              </a:rPr>
              <a:t>g(x)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g(y).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45" dirty="0">
                <a:latin typeface="Times New Roman"/>
                <a:cs typeface="Times New Roman"/>
              </a:rPr>
              <a:t>Now,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since g(x)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5" dirty="0">
                <a:latin typeface="Times New Roman"/>
                <a:cs typeface="Times New Roman"/>
              </a:rPr>
              <a:t> g(y)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f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one-to-one,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 f(g(x))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(f</a:t>
            </a:r>
            <a:r>
              <a:rPr sz="2400" spc="-5" dirty="0">
                <a:latin typeface="Symbol"/>
                <a:cs typeface="Symbol"/>
              </a:rPr>
              <a:t></a:t>
            </a:r>
            <a:r>
              <a:rPr sz="2400" spc="-5" dirty="0">
                <a:latin typeface="Times New Roman"/>
                <a:cs typeface="Times New Roman"/>
              </a:rPr>
              <a:t>g)(x)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400" dirty="0">
                <a:latin typeface="Symbol"/>
                <a:cs typeface="Symbol"/>
              </a:rPr>
              <a:t>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f(g(y))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(f</a:t>
            </a:r>
            <a:r>
              <a:rPr sz="2400" spc="-5" dirty="0">
                <a:latin typeface="Symbol"/>
                <a:cs typeface="Symbol"/>
              </a:rPr>
              <a:t></a:t>
            </a:r>
            <a:r>
              <a:rPr sz="2400" spc="-5" dirty="0">
                <a:latin typeface="Times New Roman"/>
                <a:cs typeface="Times New Roman"/>
              </a:rPr>
              <a:t>g)(y).</a:t>
            </a:r>
            <a:endParaRPr sz="2400">
              <a:latin typeface="Times New Roman"/>
              <a:cs typeface="Times New Roman"/>
            </a:endParaRPr>
          </a:p>
          <a:p>
            <a:pPr marL="356235" marR="5080" indent="-343535">
              <a:lnSpc>
                <a:spcPts val="2870"/>
              </a:lnSpc>
              <a:spcBef>
                <a:spcPts val="680"/>
              </a:spcBef>
            </a:pPr>
            <a:r>
              <a:rPr sz="2400" spc="-5" dirty="0">
                <a:latin typeface="Times New Roman"/>
                <a:cs typeface="Times New Roman"/>
              </a:rPr>
              <a:t>Therefore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x</a:t>
            </a:r>
            <a:r>
              <a:rPr sz="2400" dirty="0">
                <a:solidFill>
                  <a:srgbClr val="006FC0"/>
                </a:solidFill>
                <a:latin typeface="Symbol"/>
                <a:cs typeface="Symbol"/>
              </a:rPr>
              <a:t>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y </a:t>
            </a:r>
            <a:r>
              <a:rPr sz="2400" dirty="0">
                <a:solidFill>
                  <a:srgbClr val="006FC0"/>
                </a:solidFill>
                <a:latin typeface="Symbol"/>
                <a:cs typeface="Symbol"/>
              </a:rPr>
              <a:t></a:t>
            </a:r>
            <a:r>
              <a:rPr sz="240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(f</a:t>
            </a:r>
            <a:r>
              <a:rPr sz="2400" spc="-5" dirty="0">
                <a:solidFill>
                  <a:srgbClr val="006FC0"/>
                </a:solidFill>
                <a:latin typeface="Symbol"/>
                <a:cs typeface="Symbol"/>
              </a:rPr>
              <a:t>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g)(x)</a:t>
            </a:r>
            <a:r>
              <a:rPr sz="2400" spc="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6FC0"/>
                </a:solidFill>
                <a:latin typeface="Symbol"/>
                <a:cs typeface="Symbol"/>
              </a:rPr>
              <a:t>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 (f</a:t>
            </a:r>
            <a:r>
              <a:rPr sz="2400" spc="-5" dirty="0">
                <a:solidFill>
                  <a:srgbClr val="006FC0"/>
                </a:solidFill>
                <a:latin typeface="Symbol"/>
                <a:cs typeface="Symbol"/>
              </a:rPr>
              <a:t></a:t>
            </a:r>
            <a:r>
              <a:rPr sz="2400" spc="-5" dirty="0">
                <a:solidFill>
                  <a:srgbClr val="006FC0"/>
                </a:solidFill>
                <a:latin typeface="Times New Roman"/>
                <a:cs typeface="Times New Roman"/>
              </a:rPr>
              <a:t>g)(y),</a:t>
            </a:r>
            <a:r>
              <a:rPr sz="2400" spc="1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so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composite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function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one-to-one.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958" y="186181"/>
            <a:ext cx="548513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Domain,</a:t>
            </a:r>
            <a:r>
              <a:rPr sz="4000" spc="-45" dirty="0"/>
              <a:t> </a:t>
            </a:r>
            <a:r>
              <a:rPr sz="4000" spc="-5" dirty="0"/>
              <a:t>Codomain</a:t>
            </a:r>
            <a:r>
              <a:rPr sz="4000" spc="-40" dirty="0"/>
              <a:t> </a:t>
            </a:r>
            <a:r>
              <a:rPr sz="4000" dirty="0"/>
              <a:t>and</a:t>
            </a:r>
            <a:r>
              <a:rPr sz="4000" spc="-25" dirty="0"/>
              <a:t> </a:t>
            </a:r>
            <a:r>
              <a:rPr sz="4000" spc="-5" dirty="0"/>
              <a:t>Range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450668" y="1091438"/>
            <a:ext cx="4145279" cy="939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5600" algn="l"/>
              </a:tabLst>
            </a:pP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 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funct</a:t>
            </a:r>
            <a:r>
              <a:rPr sz="2000" spc="-10" dirty="0">
                <a:latin typeface="Times New Roman"/>
                <a:cs typeface="Times New Roman"/>
              </a:rPr>
              <a:t>i</a:t>
            </a:r>
            <a:r>
              <a:rPr sz="2000" spc="-5" dirty="0">
                <a:latin typeface="Times New Roman"/>
                <a:cs typeface="Times New Roman"/>
              </a:rPr>
              <a:t>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-1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0" dirty="0">
                <a:latin typeface="Times New Roman"/>
                <a:cs typeface="Times New Roman"/>
              </a:rPr>
              <a:t> B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170" dirty="0">
                <a:latin typeface="Times New Roman"/>
                <a:cs typeface="Times New Roman"/>
              </a:rPr>
              <a:t>W</a:t>
            </a:r>
            <a:r>
              <a:rPr sz="2000" spc="-5" dirty="0">
                <a:latin typeface="Times New Roman"/>
                <a:cs typeface="Times New Roman"/>
              </a:rPr>
              <a:t>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  that</a:t>
            </a:r>
            <a:r>
              <a:rPr sz="2000" spc="-1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4F81BC"/>
                </a:solidFill>
                <a:latin typeface="Times New Roman"/>
                <a:cs typeface="Times New Roman"/>
              </a:rPr>
              <a:t>domain</a:t>
            </a:r>
            <a:r>
              <a:rPr sz="2000" b="1" spc="-15" dirty="0">
                <a:solidFill>
                  <a:srgbClr val="4F81B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f and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C0504D"/>
                </a:solidFill>
                <a:latin typeface="Times New Roman"/>
                <a:cs typeface="Times New Roman"/>
              </a:rPr>
              <a:t>codomain</a:t>
            </a:r>
            <a:r>
              <a:rPr sz="2000" b="1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0668" y="2066798"/>
            <a:ext cx="4320540" cy="35610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508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Times New Roman"/>
                <a:cs typeface="Times New Roman"/>
              </a:rPr>
              <a:t>If f(a) = b, we say that </a:t>
            </a:r>
            <a:r>
              <a:rPr sz="2000" spc="-5" dirty="0">
                <a:solidFill>
                  <a:srgbClr val="996633"/>
                </a:solidFill>
                <a:latin typeface="Times New Roman"/>
                <a:cs typeface="Times New Roman"/>
              </a:rPr>
              <a:t>b </a:t>
            </a:r>
            <a:r>
              <a:rPr sz="2000" spc="-5" dirty="0">
                <a:latin typeface="Times New Roman"/>
                <a:cs typeface="Times New Roman"/>
              </a:rPr>
              <a:t>is the </a:t>
            </a:r>
            <a:r>
              <a:rPr sz="2000" b="1" spc="-5" dirty="0">
                <a:solidFill>
                  <a:srgbClr val="996633"/>
                </a:solidFill>
                <a:latin typeface="Times New Roman"/>
                <a:cs typeface="Times New Roman"/>
              </a:rPr>
              <a:t>image </a:t>
            </a:r>
            <a:r>
              <a:rPr sz="2000" b="1" dirty="0">
                <a:solidFill>
                  <a:srgbClr val="996633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a</a:t>
            </a:r>
            <a:r>
              <a:rPr sz="2000" spc="5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and </a:t>
            </a:r>
            <a:r>
              <a:rPr sz="2000" spc="-5" dirty="0">
                <a:solidFill>
                  <a:srgbClr val="990099"/>
                </a:solidFill>
                <a:latin typeface="Times New Roman"/>
                <a:cs typeface="Times New Roman"/>
              </a:rPr>
              <a:t>a</a:t>
            </a:r>
            <a:r>
              <a:rPr sz="2000" spc="5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990099"/>
                </a:solidFill>
                <a:latin typeface="Times New Roman"/>
                <a:cs typeface="Times New Roman"/>
              </a:rPr>
              <a:t>pre-image</a:t>
            </a:r>
            <a:r>
              <a:rPr sz="2000" b="1" spc="-15" dirty="0">
                <a:solidFill>
                  <a:srgbClr val="990099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996633"/>
                </a:solidFill>
                <a:latin typeface="Times New Roman"/>
                <a:cs typeface="Times New Roman"/>
              </a:rPr>
              <a:t>b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 the image of x is </a:t>
            </a:r>
            <a:r>
              <a:rPr sz="2000" spc="-5" dirty="0">
                <a:solidFill>
                  <a:srgbClr val="FF66FF"/>
                </a:solidFill>
                <a:latin typeface="Times New Roman"/>
                <a:cs typeface="Times New Roman"/>
              </a:rPr>
              <a:t>unique</a:t>
            </a:r>
            <a:r>
              <a:rPr sz="2000" spc="-5" dirty="0">
                <a:latin typeface="Times New Roman"/>
                <a:cs typeface="Times New Roman"/>
              </a:rPr>
              <a:t>. But there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can be </a:t>
            </a:r>
            <a:r>
              <a:rPr sz="2000" spc="-5" dirty="0">
                <a:solidFill>
                  <a:srgbClr val="FF66FF"/>
                </a:solidFill>
                <a:latin typeface="Times New Roman"/>
                <a:cs typeface="Times New Roman"/>
              </a:rPr>
              <a:t>more</a:t>
            </a:r>
            <a:r>
              <a:rPr sz="2000" spc="-10" dirty="0">
                <a:solidFill>
                  <a:srgbClr val="FF66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66FF"/>
                </a:solidFill>
                <a:latin typeface="Times New Roman"/>
                <a:cs typeface="Times New Roman"/>
              </a:rPr>
              <a:t>than one</a:t>
            </a:r>
            <a:r>
              <a:rPr sz="2000" dirty="0">
                <a:solidFill>
                  <a:srgbClr val="FF66FF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preimages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70" dirty="0">
                <a:latin typeface="Times New Roman"/>
                <a:cs typeface="Times New Roman"/>
              </a:rPr>
              <a:t>y.</a:t>
            </a:r>
            <a:endParaRPr sz="2000">
              <a:latin typeface="Times New Roman"/>
              <a:cs typeface="Times New Roman"/>
            </a:endParaRPr>
          </a:p>
          <a:p>
            <a:pPr marL="355600" marR="13208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Times New Roman"/>
                <a:cs typeface="Times New Roman"/>
              </a:rPr>
              <a:t>The </a:t>
            </a:r>
            <a:r>
              <a:rPr sz="2000" b="1" spc="-5" dirty="0">
                <a:solidFill>
                  <a:srgbClr val="996633"/>
                </a:solidFill>
                <a:latin typeface="Times New Roman"/>
                <a:cs typeface="Times New Roman"/>
              </a:rPr>
              <a:t>range </a:t>
            </a:r>
            <a:r>
              <a:rPr sz="2000" spc="-5" dirty="0">
                <a:latin typeface="Times New Roman"/>
                <a:cs typeface="Times New Roman"/>
              </a:rPr>
              <a:t>of f is the </a:t>
            </a:r>
            <a:r>
              <a:rPr sz="2000" spc="-5" dirty="0">
                <a:solidFill>
                  <a:srgbClr val="FF66CC"/>
                </a:solidFill>
                <a:latin typeface="Times New Roman"/>
                <a:cs typeface="Times New Roman"/>
              </a:rPr>
              <a:t>set of all images </a:t>
            </a:r>
            <a:r>
              <a:rPr sz="2000" spc="-484" dirty="0">
                <a:solidFill>
                  <a:srgbClr val="FF66C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66CC"/>
                </a:solidFill>
                <a:latin typeface="Times New Roman"/>
                <a:cs typeface="Times New Roman"/>
              </a:rPr>
              <a:t>of</a:t>
            </a:r>
            <a:r>
              <a:rPr sz="2000" spc="-10" dirty="0">
                <a:solidFill>
                  <a:srgbClr val="FF66C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66CC"/>
                </a:solidFill>
                <a:latin typeface="Times New Roman"/>
                <a:cs typeface="Times New Roman"/>
              </a:rPr>
              <a:t>ele</a:t>
            </a:r>
            <a:r>
              <a:rPr sz="2000" spc="-10" dirty="0">
                <a:solidFill>
                  <a:srgbClr val="FF66CC"/>
                </a:solidFill>
                <a:latin typeface="Times New Roman"/>
                <a:cs typeface="Times New Roman"/>
              </a:rPr>
              <a:t>m</a:t>
            </a:r>
            <a:r>
              <a:rPr sz="2000" spc="-5" dirty="0">
                <a:solidFill>
                  <a:srgbClr val="FF66CC"/>
                </a:solidFill>
                <a:latin typeface="Times New Roman"/>
                <a:cs typeface="Times New Roman"/>
              </a:rPr>
              <a:t>ents</a:t>
            </a:r>
            <a:r>
              <a:rPr sz="2000" spc="-25" dirty="0">
                <a:solidFill>
                  <a:srgbClr val="FF66C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66CC"/>
                </a:solidFill>
                <a:latin typeface="Times New Roman"/>
                <a:cs typeface="Times New Roman"/>
              </a:rPr>
              <a:t>of</a:t>
            </a:r>
            <a:r>
              <a:rPr sz="2000" spc="-120" dirty="0">
                <a:solidFill>
                  <a:srgbClr val="FF66CC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FF66CC"/>
                </a:solidFill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355600" marR="19685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Times New Roman"/>
                <a:cs typeface="Times New Roman"/>
              </a:rPr>
              <a:t>Note </a:t>
            </a:r>
            <a:r>
              <a:rPr sz="2000" spc="-5" dirty="0">
                <a:latin typeface="Times New Roman"/>
                <a:cs typeface="Times New Roman"/>
              </a:rPr>
              <a:t>that the image of a is unique. But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there can be more than one preimages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b.</a:t>
            </a:r>
            <a:endParaRPr sz="2000">
              <a:latin typeface="Times New Roman"/>
              <a:cs typeface="Times New Roman"/>
            </a:endParaRPr>
          </a:p>
          <a:p>
            <a:pPr marL="355600" marR="4064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Times New Roman"/>
                <a:cs typeface="Times New Roman"/>
              </a:rPr>
              <a:t>Also, if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 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function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from</a:t>
            </a:r>
            <a:r>
              <a:rPr sz="2000" spc="-1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 B,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say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f maps</a:t>
            </a:r>
            <a:r>
              <a:rPr sz="2000" b="1" spc="-114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A</a:t>
            </a:r>
            <a:r>
              <a:rPr sz="2000" b="1" spc="-11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to B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9540" y="20797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857750" y="2266950"/>
            <a:ext cx="3390900" cy="3314700"/>
            <a:chOff x="4857750" y="2266950"/>
            <a:chExt cx="3390900" cy="3314700"/>
          </a:xfrm>
        </p:grpSpPr>
        <p:sp>
          <p:nvSpPr>
            <p:cNvPr id="7" name="object 7"/>
            <p:cNvSpPr/>
            <p:nvPr/>
          </p:nvSpPr>
          <p:spPr>
            <a:xfrm>
              <a:off x="4876800" y="22860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705600" y="40386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81472" y="2480786"/>
              <a:ext cx="1985010" cy="1858010"/>
            </a:xfrm>
            <a:custGeom>
              <a:avLst/>
              <a:gdLst/>
              <a:ahLst/>
              <a:cxnLst/>
              <a:rect l="l" t="t" r="r" b="b"/>
              <a:pathLst>
                <a:path w="1985009" h="1858010">
                  <a:moveTo>
                    <a:pt x="0" y="180109"/>
                  </a:moveTo>
                  <a:lnTo>
                    <a:pt x="51298" y="161589"/>
                  </a:lnTo>
                  <a:lnTo>
                    <a:pt x="100738" y="144155"/>
                  </a:lnTo>
                  <a:lnTo>
                    <a:pt x="148844" y="127845"/>
                  </a:lnTo>
                  <a:lnTo>
                    <a:pt x="196140" y="112697"/>
                  </a:lnTo>
                  <a:lnTo>
                    <a:pt x="243149" y="98750"/>
                  </a:lnTo>
                  <a:lnTo>
                    <a:pt x="290396" y="86040"/>
                  </a:lnTo>
                  <a:lnTo>
                    <a:pt x="338406" y="74607"/>
                  </a:lnTo>
                  <a:lnTo>
                    <a:pt x="387703" y="64488"/>
                  </a:lnTo>
                  <a:lnTo>
                    <a:pt x="438810" y="55722"/>
                  </a:lnTo>
                  <a:lnTo>
                    <a:pt x="492252" y="48346"/>
                  </a:lnTo>
                  <a:lnTo>
                    <a:pt x="535505" y="36202"/>
                  </a:lnTo>
                  <a:lnTo>
                    <a:pt x="582650" y="26081"/>
                  </a:lnTo>
                  <a:lnTo>
                    <a:pt x="633190" y="17844"/>
                  </a:lnTo>
                  <a:lnTo>
                    <a:pt x="686627" y="11351"/>
                  </a:lnTo>
                  <a:lnTo>
                    <a:pt x="742464" y="6460"/>
                  </a:lnTo>
                  <a:lnTo>
                    <a:pt x="800203" y="3031"/>
                  </a:lnTo>
                  <a:lnTo>
                    <a:pt x="859347" y="925"/>
                  </a:lnTo>
                  <a:lnTo>
                    <a:pt x="919398" y="0"/>
                  </a:lnTo>
                  <a:lnTo>
                    <a:pt x="979859" y="115"/>
                  </a:lnTo>
                  <a:lnTo>
                    <a:pt x="1040233" y="1132"/>
                  </a:lnTo>
                  <a:lnTo>
                    <a:pt x="1100021" y="2909"/>
                  </a:lnTo>
                  <a:lnTo>
                    <a:pt x="1158727" y="5306"/>
                  </a:lnTo>
                  <a:lnTo>
                    <a:pt x="1215852" y="8182"/>
                  </a:lnTo>
                  <a:lnTo>
                    <a:pt x="1270900" y="11397"/>
                  </a:lnTo>
                  <a:lnTo>
                    <a:pt x="1323373" y="14811"/>
                  </a:lnTo>
                  <a:lnTo>
                    <a:pt x="1372774" y="18283"/>
                  </a:lnTo>
                  <a:lnTo>
                    <a:pt x="1418604" y="21672"/>
                  </a:lnTo>
                  <a:lnTo>
                    <a:pt x="1460367" y="24839"/>
                  </a:lnTo>
                  <a:lnTo>
                    <a:pt x="1497565" y="27643"/>
                  </a:lnTo>
                  <a:lnTo>
                    <a:pt x="1529700" y="29943"/>
                  </a:lnTo>
                  <a:lnTo>
                    <a:pt x="1556275" y="31599"/>
                  </a:lnTo>
                  <a:lnTo>
                    <a:pt x="1576793" y="32471"/>
                  </a:lnTo>
                  <a:lnTo>
                    <a:pt x="1617870" y="59346"/>
                  </a:lnTo>
                  <a:lnTo>
                    <a:pt x="1667574" y="90512"/>
                  </a:lnTo>
                  <a:lnTo>
                    <a:pt x="1688674" y="136719"/>
                  </a:lnTo>
                  <a:lnTo>
                    <a:pt x="1750594" y="211148"/>
                  </a:lnTo>
                  <a:lnTo>
                    <a:pt x="1785137" y="248143"/>
                  </a:lnTo>
                  <a:lnTo>
                    <a:pt x="1815029" y="282319"/>
                  </a:lnTo>
                  <a:lnTo>
                    <a:pt x="1843092" y="322362"/>
                  </a:lnTo>
                  <a:lnTo>
                    <a:pt x="1872145" y="376959"/>
                  </a:lnTo>
                  <a:lnTo>
                    <a:pt x="1876164" y="427913"/>
                  </a:lnTo>
                  <a:lnTo>
                    <a:pt x="1879727" y="478857"/>
                  </a:lnTo>
                  <a:lnTo>
                    <a:pt x="1882946" y="529784"/>
                  </a:lnTo>
                  <a:lnTo>
                    <a:pt x="1885937" y="580682"/>
                  </a:lnTo>
                  <a:lnTo>
                    <a:pt x="1888813" y="631542"/>
                  </a:lnTo>
                  <a:lnTo>
                    <a:pt x="1891690" y="682354"/>
                  </a:lnTo>
                  <a:lnTo>
                    <a:pt x="1894681" y="733109"/>
                  </a:lnTo>
                  <a:lnTo>
                    <a:pt x="1897900" y="783797"/>
                  </a:lnTo>
                  <a:lnTo>
                    <a:pt x="1901463" y="834408"/>
                  </a:lnTo>
                  <a:lnTo>
                    <a:pt x="1905482" y="884934"/>
                  </a:lnTo>
                  <a:lnTo>
                    <a:pt x="1914047" y="963614"/>
                  </a:lnTo>
                  <a:lnTo>
                    <a:pt x="1925139" y="1050034"/>
                  </a:lnTo>
                  <a:lnTo>
                    <a:pt x="1934739" y="1119784"/>
                  </a:lnTo>
                  <a:lnTo>
                    <a:pt x="1938832" y="1148459"/>
                  </a:lnTo>
                  <a:lnTo>
                    <a:pt x="1941111" y="1197666"/>
                  </a:lnTo>
                  <a:lnTo>
                    <a:pt x="1943301" y="1246875"/>
                  </a:lnTo>
                  <a:lnTo>
                    <a:pt x="1945579" y="1296085"/>
                  </a:lnTo>
                  <a:lnTo>
                    <a:pt x="1948122" y="1345296"/>
                  </a:lnTo>
                  <a:lnTo>
                    <a:pt x="1951106" y="1394508"/>
                  </a:lnTo>
                  <a:lnTo>
                    <a:pt x="1954707" y="1443721"/>
                  </a:lnTo>
                  <a:lnTo>
                    <a:pt x="1962651" y="1500871"/>
                  </a:lnTo>
                  <a:lnTo>
                    <a:pt x="1967220" y="1529446"/>
                  </a:lnTo>
                  <a:lnTo>
                    <a:pt x="1973065" y="1602106"/>
                  </a:lnTo>
                  <a:lnTo>
                    <a:pt x="1975564" y="1651917"/>
                  </a:lnTo>
                  <a:lnTo>
                    <a:pt x="1978020" y="1704922"/>
                  </a:lnTo>
                  <a:lnTo>
                    <a:pt x="1980363" y="1758591"/>
                  </a:lnTo>
                  <a:lnTo>
                    <a:pt x="1982522" y="1810396"/>
                  </a:lnTo>
                  <a:lnTo>
                    <a:pt x="1984425" y="185780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608083" y="4317687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343"/>
                  </a:lnTo>
                  <a:lnTo>
                    <a:pt x="61442" y="11639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53350" y="3136709"/>
              <a:ext cx="1680845" cy="1633220"/>
            </a:xfrm>
            <a:custGeom>
              <a:avLst/>
              <a:gdLst/>
              <a:ahLst/>
              <a:cxnLst/>
              <a:rect l="l" t="t" r="r" b="b"/>
              <a:pathLst>
                <a:path w="1680845" h="1633220">
                  <a:moveTo>
                    <a:pt x="0" y="0"/>
                  </a:moveTo>
                  <a:lnTo>
                    <a:pt x="8654" y="24395"/>
                  </a:lnTo>
                  <a:lnTo>
                    <a:pt x="14122" y="39712"/>
                  </a:lnTo>
                  <a:lnTo>
                    <a:pt x="16898" y="47550"/>
                  </a:lnTo>
                  <a:lnTo>
                    <a:pt x="17478" y="49510"/>
                  </a:lnTo>
                  <a:lnTo>
                    <a:pt x="16356" y="47190"/>
                  </a:lnTo>
                  <a:lnTo>
                    <a:pt x="14027" y="42192"/>
                  </a:lnTo>
                  <a:lnTo>
                    <a:pt x="10988" y="36115"/>
                  </a:lnTo>
                  <a:lnTo>
                    <a:pt x="7732" y="30559"/>
                  </a:lnTo>
                  <a:lnTo>
                    <a:pt x="4756" y="27123"/>
                  </a:lnTo>
                  <a:lnTo>
                    <a:pt x="2553" y="27409"/>
                  </a:lnTo>
                  <a:lnTo>
                    <a:pt x="1620" y="33015"/>
                  </a:lnTo>
                  <a:lnTo>
                    <a:pt x="2452" y="45541"/>
                  </a:lnTo>
                  <a:lnTo>
                    <a:pt x="11388" y="97755"/>
                  </a:lnTo>
                  <a:lnTo>
                    <a:pt x="20484" y="140642"/>
                  </a:lnTo>
                  <a:lnTo>
                    <a:pt x="33324" y="196850"/>
                  </a:lnTo>
                  <a:lnTo>
                    <a:pt x="45132" y="244316"/>
                  </a:lnTo>
                  <a:lnTo>
                    <a:pt x="58076" y="291533"/>
                  </a:lnTo>
                  <a:lnTo>
                    <a:pt x="71764" y="338607"/>
                  </a:lnTo>
                  <a:lnTo>
                    <a:pt x="85806" y="385642"/>
                  </a:lnTo>
                  <a:lnTo>
                    <a:pt x="99808" y="432742"/>
                  </a:lnTo>
                  <a:lnTo>
                    <a:pt x="113379" y="480012"/>
                  </a:lnTo>
                  <a:lnTo>
                    <a:pt x="126127" y="527557"/>
                  </a:lnTo>
                  <a:lnTo>
                    <a:pt x="137660" y="575480"/>
                  </a:lnTo>
                  <a:lnTo>
                    <a:pt x="147586" y="623887"/>
                  </a:lnTo>
                  <a:lnTo>
                    <a:pt x="154358" y="671402"/>
                  </a:lnTo>
                  <a:lnTo>
                    <a:pt x="159456" y="717197"/>
                  </a:lnTo>
                  <a:lnTo>
                    <a:pt x="166231" y="761404"/>
                  </a:lnTo>
                  <a:lnTo>
                    <a:pt x="178032" y="804156"/>
                  </a:lnTo>
                  <a:lnTo>
                    <a:pt x="198209" y="845586"/>
                  </a:lnTo>
                  <a:lnTo>
                    <a:pt x="230111" y="885825"/>
                  </a:lnTo>
                  <a:lnTo>
                    <a:pt x="276328" y="906660"/>
                  </a:lnTo>
                  <a:lnTo>
                    <a:pt x="303082" y="911497"/>
                  </a:lnTo>
                  <a:lnTo>
                    <a:pt x="328498" y="919162"/>
                  </a:lnTo>
                  <a:lnTo>
                    <a:pt x="374366" y="938999"/>
                  </a:lnTo>
                  <a:lnTo>
                    <a:pt x="420462" y="958608"/>
                  </a:lnTo>
                  <a:lnTo>
                    <a:pt x="466632" y="978141"/>
                  </a:lnTo>
                  <a:lnTo>
                    <a:pt x="512728" y="997750"/>
                  </a:lnTo>
                  <a:lnTo>
                    <a:pt x="558596" y="1017587"/>
                  </a:lnTo>
                  <a:lnTo>
                    <a:pt x="625649" y="1047750"/>
                  </a:lnTo>
                  <a:lnTo>
                    <a:pt x="690321" y="1082675"/>
                  </a:lnTo>
                  <a:lnTo>
                    <a:pt x="723145" y="1106983"/>
                  </a:lnTo>
                  <a:lnTo>
                    <a:pt x="754187" y="1134268"/>
                  </a:lnTo>
                  <a:lnTo>
                    <a:pt x="785827" y="1160363"/>
                  </a:lnTo>
                  <a:lnTo>
                    <a:pt x="820445" y="1181100"/>
                  </a:lnTo>
                  <a:lnTo>
                    <a:pt x="867551" y="1198606"/>
                  </a:lnTo>
                  <a:lnTo>
                    <a:pt x="916422" y="1211086"/>
                  </a:lnTo>
                  <a:lnTo>
                    <a:pt x="966439" y="1220390"/>
                  </a:lnTo>
                  <a:lnTo>
                    <a:pt x="1016987" y="1228372"/>
                  </a:lnTo>
                  <a:lnTo>
                    <a:pt x="1067448" y="1236882"/>
                  </a:lnTo>
                  <a:lnTo>
                    <a:pt x="1117206" y="1247775"/>
                  </a:lnTo>
                  <a:lnTo>
                    <a:pt x="1131706" y="1294073"/>
                  </a:lnTo>
                  <a:lnTo>
                    <a:pt x="1139769" y="1322655"/>
                  </a:lnTo>
                  <a:lnTo>
                    <a:pt x="1143769" y="1337909"/>
                  </a:lnTo>
                  <a:lnTo>
                    <a:pt x="1146085" y="1344227"/>
                  </a:lnTo>
                  <a:lnTo>
                    <a:pt x="1149093" y="1345997"/>
                  </a:lnTo>
                  <a:lnTo>
                    <a:pt x="1155171" y="1347611"/>
                  </a:lnTo>
                  <a:lnTo>
                    <a:pt x="1166696" y="1353458"/>
                  </a:lnTo>
                  <a:lnTo>
                    <a:pt x="1186044" y="1367928"/>
                  </a:lnTo>
                  <a:lnTo>
                    <a:pt x="1215593" y="1395412"/>
                  </a:lnTo>
                  <a:lnTo>
                    <a:pt x="1224125" y="1408236"/>
                  </a:lnTo>
                  <a:lnTo>
                    <a:pt x="1230275" y="1422995"/>
                  </a:lnTo>
                  <a:lnTo>
                    <a:pt x="1237019" y="1436265"/>
                  </a:lnTo>
                  <a:lnTo>
                    <a:pt x="1323977" y="1468859"/>
                  </a:lnTo>
                  <a:lnTo>
                    <a:pt x="1410590" y="1489670"/>
                  </a:lnTo>
                  <a:lnTo>
                    <a:pt x="1481432" y="1504230"/>
                  </a:lnTo>
                  <a:lnTo>
                    <a:pt x="1510766" y="1509712"/>
                  </a:lnTo>
                  <a:lnTo>
                    <a:pt x="1539108" y="1526356"/>
                  </a:lnTo>
                  <a:lnTo>
                    <a:pt x="1597579" y="1557263"/>
                  </a:lnTo>
                  <a:lnTo>
                    <a:pt x="1640628" y="1587615"/>
                  </a:lnTo>
                  <a:lnTo>
                    <a:pt x="1667991" y="1616883"/>
                  </a:lnTo>
                  <a:lnTo>
                    <a:pt x="1680476" y="163269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977631" y="4718607"/>
              <a:ext cx="116839" cy="125095"/>
            </a:xfrm>
            <a:custGeom>
              <a:avLst/>
              <a:gdLst/>
              <a:ahLst/>
              <a:cxnLst/>
              <a:rect l="l" t="t" r="r" b="b"/>
              <a:pathLst>
                <a:path w="116840" h="125095">
                  <a:moveTo>
                    <a:pt x="88493" y="0"/>
                  </a:moveTo>
                  <a:lnTo>
                    <a:pt x="0" y="72339"/>
                  </a:lnTo>
                  <a:lnTo>
                    <a:pt x="116585" y="124663"/>
                  </a:lnTo>
                  <a:lnTo>
                    <a:pt x="884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87340" y="2384552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990099"/>
                </a:solidFill>
                <a:latin typeface="Times New Roman"/>
                <a:cs typeface="Times New Roman"/>
              </a:rPr>
              <a:t>a</a:t>
            </a:r>
            <a:r>
              <a:rPr sz="2400" b="1" baseline="-20833" dirty="0">
                <a:solidFill>
                  <a:srgbClr val="990099"/>
                </a:solidFill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06340" y="2917952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990099"/>
                </a:solidFill>
                <a:latin typeface="Times New Roman"/>
                <a:cs typeface="Times New Roman"/>
              </a:rPr>
              <a:t>a</a:t>
            </a:r>
            <a:r>
              <a:rPr sz="2400" b="1" baseline="-20833" dirty="0">
                <a:solidFill>
                  <a:srgbClr val="990099"/>
                </a:solidFill>
                <a:latin typeface="Times New Roman"/>
                <a:cs typeface="Times New Roman"/>
              </a:rPr>
              <a:t>2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65140" y="3298952"/>
            <a:ext cx="245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4F81BC"/>
                </a:solidFill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012940" y="4746752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996633"/>
                </a:solidFill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56704" y="4274311"/>
            <a:ext cx="876935" cy="12446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401955">
              <a:lnSpc>
                <a:spcPct val="100000"/>
              </a:lnSpc>
              <a:spcBef>
                <a:spcPts val="820"/>
              </a:spcBef>
            </a:pPr>
            <a:r>
              <a:rPr sz="2400" b="1" spc="-5" dirty="0">
                <a:solidFill>
                  <a:srgbClr val="996633"/>
                </a:solidFill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solidFill>
                  <a:srgbClr val="996633"/>
                </a:solidFill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  <a:p>
            <a:pPr marL="38100">
              <a:lnSpc>
                <a:spcPts val="2640"/>
              </a:lnSpc>
              <a:spcBef>
                <a:spcPts val="720"/>
              </a:spcBef>
              <a:tabLst>
                <a:tab pos="554355" algn="l"/>
              </a:tabLst>
            </a:pPr>
            <a:r>
              <a:rPr sz="1600" b="1" dirty="0">
                <a:solidFill>
                  <a:srgbClr val="996633"/>
                </a:solidFill>
                <a:latin typeface="Times New Roman"/>
                <a:cs typeface="Times New Roman"/>
              </a:rPr>
              <a:t>2	</a:t>
            </a: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249554">
              <a:lnSpc>
                <a:spcPts val="2640"/>
              </a:lnSpc>
            </a:pPr>
            <a:r>
              <a:rPr sz="2400" b="1" dirty="0">
                <a:solidFill>
                  <a:srgbClr val="C0504D"/>
                </a:solidFill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717540" y="28417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990099"/>
                </a:solidFill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869940" y="3018536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990099"/>
                </a:solidFill>
                <a:latin typeface="Times New Roman"/>
                <a:cs typeface="Times New Roman"/>
              </a:rPr>
              <a:t>3</a:t>
            </a:r>
            <a:endParaRPr sz="1600">
              <a:latin typeface="Times New Roman"/>
              <a:cs typeface="Times New Roman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154673" y="2968751"/>
            <a:ext cx="1221105" cy="1826260"/>
            <a:chOff x="6154673" y="2968751"/>
            <a:chExt cx="1221105" cy="1826260"/>
          </a:xfrm>
        </p:grpSpPr>
        <p:sp>
          <p:nvSpPr>
            <p:cNvPr id="21" name="object 21"/>
            <p:cNvSpPr/>
            <p:nvPr/>
          </p:nvSpPr>
          <p:spPr>
            <a:xfrm>
              <a:off x="6173723" y="2987801"/>
              <a:ext cx="1183005" cy="1717039"/>
            </a:xfrm>
            <a:custGeom>
              <a:avLst/>
              <a:gdLst/>
              <a:ahLst/>
              <a:cxnLst/>
              <a:rect l="l" t="t" r="r" b="b"/>
              <a:pathLst>
                <a:path w="1183004" h="1717039">
                  <a:moveTo>
                    <a:pt x="0" y="0"/>
                  </a:moveTo>
                  <a:lnTo>
                    <a:pt x="52379" y="7683"/>
                  </a:lnTo>
                  <a:lnTo>
                    <a:pt x="104750" y="15180"/>
                  </a:lnTo>
                  <a:lnTo>
                    <a:pt x="157107" y="22542"/>
                  </a:lnTo>
                  <a:lnTo>
                    <a:pt x="209442" y="29817"/>
                  </a:lnTo>
                  <a:lnTo>
                    <a:pt x="261748" y="37057"/>
                  </a:lnTo>
                  <a:lnTo>
                    <a:pt x="314018" y="44311"/>
                  </a:lnTo>
                  <a:lnTo>
                    <a:pt x="366246" y="51630"/>
                  </a:lnTo>
                  <a:lnTo>
                    <a:pt x="418423" y="59063"/>
                  </a:lnTo>
                  <a:lnTo>
                    <a:pt x="470544" y="66660"/>
                  </a:lnTo>
                  <a:lnTo>
                    <a:pt x="522600" y="74472"/>
                  </a:lnTo>
                  <a:lnTo>
                    <a:pt x="574586" y="82550"/>
                  </a:lnTo>
                  <a:lnTo>
                    <a:pt x="607544" y="107104"/>
                  </a:lnTo>
                  <a:lnTo>
                    <a:pt x="626864" y="121976"/>
                  </a:lnTo>
                  <a:lnTo>
                    <a:pt x="637015" y="129478"/>
                  </a:lnTo>
                  <a:lnTo>
                    <a:pt x="642462" y="131923"/>
                  </a:lnTo>
                  <a:lnTo>
                    <a:pt x="647674" y="131623"/>
                  </a:lnTo>
                  <a:lnTo>
                    <a:pt x="657119" y="130892"/>
                  </a:lnTo>
                  <a:lnTo>
                    <a:pt x="675263" y="132042"/>
                  </a:lnTo>
                  <a:lnTo>
                    <a:pt x="755523" y="149237"/>
                  </a:lnTo>
                  <a:lnTo>
                    <a:pt x="802325" y="162201"/>
                  </a:lnTo>
                  <a:lnTo>
                    <a:pt x="864720" y="180958"/>
                  </a:lnTo>
                  <a:lnTo>
                    <a:pt x="900521" y="197018"/>
                  </a:lnTo>
                  <a:lnTo>
                    <a:pt x="898400" y="198069"/>
                  </a:lnTo>
                  <a:lnTo>
                    <a:pt x="894411" y="198450"/>
                  </a:lnTo>
                  <a:lnTo>
                    <a:pt x="889834" y="198419"/>
                  </a:lnTo>
                  <a:lnTo>
                    <a:pt x="885950" y="198235"/>
                  </a:lnTo>
                  <a:lnTo>
                    <a:pt x="884038" y="198156"/>
                  </a:lnTo>
                  <a:lnTo>
                    <a:pt x="885379" y="198439"/>
                  </a:lnTo>
                  <a:lnTo>
                    <a:pt x="891253" y="199343"/>
                  </a:lnTo>
                  <a:lnTo>
                    <a:pt x="902940" y="201125"/>
                  </a:lnTo>
                  <a:lnTo>
                    <a:pt x="921721" y="204044"/>
                  </a:lnTo>
                  <a:lnTo>
                    <a:pt x="948876" y="208358"/>
                  </a:lnTo>
                  <a:lnTo>
                    <a:pt x="985685" y="214325"/>
                  </a:lnTo>
                  <a:lnTo>
                    <a:pt x="1001875" y="230969"/>
                  </a:lnTo>
                  <a:lnTo>
                    <a:pt x="1017622" y="247465"/>
                  </a:lnTo>
                  <a:lnTo>
                    <a:pt x="1033669" y="263667"/>
                  </a:lnTo>
                  <a:lnTo>
                    <a:pt x="1050759" y="279425"/>
                  </a:lnTo>
                  <a:lnTo>
                    <a:pt x="1067644" y="291356"/>
                  </a:lnTo>
                  <a:lnTo>
                    <a:pt x="1085872" y="302245"/>
                  </a:lnTo>
                  <a:lnTo>
                    <a:pt x="1103209" y="314027"/>
                  </a:lnTo>
                  <a:lnTo>
                    <a:pt x="1117422" y="328637"/>
                  </a:lnTo>
                  <a:lnTo>
                    <a:pt x="1124367" y="343967"/>
                  </a:lnTo>
                  <a:lnTo>
                    <a:pt x="1127740" y="360784"/>
                  </a:lnTo>
                  <a:lnTo>
                    <a:pt x="1129923" y="378197"/>
                  </a:lnTo>
                  <a:lnTo>
                    <a:pt x="1133297" y="395312"/>
                  </a:lnTo>
                  <a:lnTo>
                    <a:pt x="1146587" y="438615"/>
                  </a:lnTo>
                  <a:lnTo>
                    <a:pt x="1161320" y="481972"/>
                  </a:lnTo>
                  <a:lnTo>
                    <a:pt x="1166226" y="492752"/>
                  </a:lnTo>
                  <a:lnTo>
                    <a:pt x="1167232" y="495331"/>
                  </a:lnTo>
                  <a:lnTo>
                    <a:pt x="1168467" y="501055"/>
                  </a:lnTo>
                  <a:lnTo>
                    <a:pt x="1170825" y="513684"/>
                  </a:lnTo>
                  <a:lnTo>
                    <a:pt x="1175204" y="536983"/>
                  </a:lnTo>
                  <a:lnTo>
                    <a:pt x="1182497" y="574713"/>
                  </a:lnTo>
                  <a:lnTo>
                    <a:pt x="1180490" y="617058"/>
                  </a:lnTo>
                  <a:lnTo>
                    <a:pt x="1178497" y="662241"/>
                  </a:lnTo>
                  <a:lnTo>
                    <a:pt x="1176309" y="709824"/>
                  </a:lnTo>
                  <a:lnTo>
                    <a:pt x="1173716" y="759370"/>
                  </a:lnTo>
                  <a:lnTo>
                    <a:pt x="1170510" y="810442"/>
                  </a:lnTo>
                  <a:lnTo>
                    <a:pt x="1166480" y="862602"/>
                  </a:lnTo>
                  <a:lnTo>
                    <a:pt x="1161419" y="915413"/>
                  </a:lnTo>
                  <a:lnTo>
                    <a:pt x="1155115" y="968438"/>
                  </a:lnTo>
                  <a:lnTo>
                    <a:pt x="1147361" y="1021240"/>
                  </a:lnTo>
                  <a:lnTo>
                    <a:pt x="1137947" y="1073381"/>
                  </a:lnTo>
                  <a:lnTo>
                    <a:pt x="1126664" y="1124425"/>
                  </a:lnTo>
                  <a:lnTo>
                    <a:pt x="1113302" y="1173934"/>
                  </a:lnTo>
                  <a:lnTo>
                    <a:pt x="1097653" y="1221471"/>
                  </a:lnTo>
                  <a:lnTo>
                    <a:pt x="1079506" y="1266598"/>
                  </a:lnTo>
                  <a:lnTo>
                    <a:pt x="1058653" y="1308879"/>
                  </a:lnTo>
                  <a:lnTo>
                    <a:pt x="1034884" y="1347876"/>
                  </a:lnTo>
                  <a:lnTo>
                    <a:pt x="1025744" y="1399584"/>
                  </a:lnTo>
                  <a:lnTo>
                    <a:pt x="1018325" y="1451264"/>
                  </a:lnTo>
                  <a:lnTo>
                    <a:pt x="1012017" y="1502888"/>
                  </a:lnTo>
                  <a:lnTo>
                    <a:pt x="1006210" y="1554428"/>
                  </a:lnTo>
                  <a:lnTo>
                    <a:pt x="1000293" y="1605856"/>
                  </a:lnTo>
                  <a:lnTo>
                    <a:pt x="993654" y="1657144"/>
                  </a:lnTo>
                  <a:lnTo>
                    <a:pt x="985685" y="1708264"/>
                  </a:lnTo>
                  <a:lnTo>
                    <a:pt x="985177" y="1710905"/>
                  </a:lnTo>
                  <a:lnTo>
                    <a:pt x="984542" y="1713738"/>
                  </a:lnTo>
                  <a:lnTo>
                    <a:pt x="983805" y="1716722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109840" y="4667750"/>
              <a:ext cx="107950" cy="127000"/>
            </a:xfrm>
            <a:custGeom>
              <a:avLst/>
              <a:gdLst/>
              <a:ahLst/>
              <a:cxnLst/>
              <a:rect l="l" t="t" r="r" b="b"/>
              <a:pathLst>
                <a:path w="107950" h="127000">
                  <a:moveTo>
                    <a:pt x="0" y="0"/>
                  </a:moveTo>
                  <a:lnTo>
                    <a:pt x="16230" y="126758"/>
                  </a:lnTo>
                  <a:lnTo>
                    <a:pt x="107899" y="37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6022340" y="38323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24" name="object 24"/>
          <p:cNvSpPr txBox="1"/>
          <p:nvPr/>
        </p:nvSpPr>
        <p:spPr>
          <a:xfrm>
            <a:off x="6784340" y="27655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4200" y="222154"/>
            <a:ext cx="28956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Is</a:t>
            </a:r>
            <a:r>
              <a:rPr sz="3600" spc="-40" dirty="0"/>
              <a:t> </a:t>
            </a:r>
            <a:r>
              <a:rPr sz="3600" dirty="0"/>
              <a:t>(f</a:t>
            </a:r>
            <a:r>
              <a:rPr lang="en-US" sz="3600" dirty="0"/>
              <a:t> </a:t>
            </a:r>
            <a:r>
              <a:rPr sz="3600" i="0" dirty="0">
                <a:latin typeface="Symbol"/>
                <a:cs typeface="Symbol"/>
              </a:rPr>
              <a:t></a:t>
            </a:r>
            <a:r>
              <a:rPr sz="3600" dirty="0"/>
              <a:t>g)</a:t>
            </a:r>
            <a:r>
              <a:rPr sz="3600" spc="-45" dirty="0"/>
              <a:t> </a:t>
            </a:r>
            <a:r>
              <a:rPr sz="3600" dirty="0"/>
              <a:t>=</a:t>
            </a:r>
            <a:r>
              <a:rPr sz="3600" spc="-25" dirty="0"/>
              <a:t> </a:t>
            </a:r>
            <a:r>
              <a:rPr sz="3600" spc="-5" dirty="0"/>
              <a:t>(g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</a:t>
            </a:r>
            <a:r>
              <a:rPr sz="3600" spc="-5" dirty="0"/>
              <a:t>f)?</a:t>
            </a:r>
            <a:endParaRPr sz="3600" dirty="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4758" y="4138676"/>
            <a:ext cx="7459980" cy="163512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381000" marR="30480" indent="-342900">
              <a:lnSpc>
                <a:spcPts val="2870"/>
              </a:lnSpc>
              <a:spcBef>
                <a:spcPts val="200"/>
              </a:spcBef>
              <a:tabLst>
                <a:tab pos="622935" algn="l"/>
                <a:tab pos="2483485" algn="l"/>
                <a:tab pos="6166485" algn="l"/>
              </a:tabLst>
            </a:pP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No</a:t>
            </a:r>
            <a:r>
              <a:rPr sz="2400" spc="-5" dirty="0">
                <a:latin typeface="Times New Roman"/>
                <a:cs typeface="Times New Roman"/>
              </a:rPr>
              <a:t>.	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counter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example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let f:Z</a:t>
            </a:r>
            <a:r>
              <a:rPr sz="2400" spc="-5" dirty="0">
                <a:latin typeface="Symbol"/>
                <a:cs typeface="Symbol"/>
              </a:rPr>
              <a:t></a:t>
            </a:r>
            <a:r>
              <a:rPr sz="2400" spc="-5" dirty="0">
                <a:latin typeface="Times New Roman"/>
                <a:cs typeface="Times New Roman"/>
              </a:rPr>
              <a:t>Z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g:Z</a:t>
            </a:r>
            <a:r>
              <a:rPr sz="2400" spc="-5" dirty="0">
                <a:latin typeface="Symbol"/>
                <a:cs typeface="Symbol"/>
              </a:rPr>
              <a:t></a:t>
            </a:r>
            <a:r>
              <a:rPr sz="2400" spc="-5" dirty="0">
                <a:latin typeface="Times New Roman"/>
                <a:cs typeface="Times New Roman"/>
              </a:rPr>
              <a:t>Z	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g(a)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84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f(a)</a:t>
            </a:r>
            <a:r>
              <a:rPr sz="2400" dirty="0">
                <a:latin typeface="Times New Roman"/>
                <a:cs typeface="Times New Roman"/>
              </a:rPr>
              <a:t> 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2a.	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95"/>
              </a:spcBef>
            </a:pPr>
            <a:r>
              <a:rPr sz="2400" spc="-5" dirty="0">
                <a:latin typeface="Times New Roman"/>
                <a:cs typeface="Times New Roman"/>
              </a:rPr>
              <a:t>(f</a:t>
            </a:r>
            <a:r>
              <a:rPr sz="2400" spc="-5" dirty="0">
                <a:latin typeface="Symbol"/>
                <a:cs typeface="Symbol"/>
              </a:rPr>
              <a:t></a:t>
            </a:r>
            <a:r>
              <a:rPr sz="2400" spc="-5" dirty="0">
                <a:latin typeface="Times New Roman"/>
                <a:cs typeface="Times New Roman"/>
              </a:rPr>
              <a:t>g)(3)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f(g(3))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f(9)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18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(g</a:t>
            </a:r>
            <a:r>
              <a:rPr sz="2400" spc="-5" dirty="0">
                <a:latin typeface="Symbol"/>
                <a:cs typeface="Symbol"/>
              </a:rPr>
              <a:t></a:t>
            </a:r>
            <a:r>
              <a:rPr sz="2400" spc="-5" dirty="0">
                <a:latin typeface="Times New Roman"/>
                <a:cs typeface="Times New Roman"/>
              </a:rPr>
              <a:t>f)(3)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g(f(3))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g(6)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36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71550" y="1531619"/>
            <a:ext cx="6591300" cy="1790700"/>
            <a:chOff x="971550" y="1531619"/>
            <a:chExt cx="6591300" cy="1790700"/>
          </a:xfrm>
        </p:grpSpPr>
        <p:sp>
          <p:nvSpPr>
            <p:cNvPr id="5" name="object 5"/>
            <p:cNvSpPr/>
            <p:nvPr/>
          </p:nvSpPr>
          <p:spPr>
            <a:xfrm>
              <a:off x="990600" y="1855469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05200" y="1931669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09800" y="1550669"/>
              <a:ext cx="1451610" cy="533400"/>
            </a:xfrm>
            <a:custGeom>
              <a:avLst/>
              <a:gdLst/>
              <a:ahLst/>
              <a:cxnLst/>
              <a:rect l="l" t="t" r="r" b="b"/>
              <a:pathLst>
                <a:path w="1451610" h="533400">
                  <a:moveTo>
                    <a:pt x="0" y="533400"/>
                  </a:moveTo>
                  <a:lnTo>
                    <a:pt x="40105" y="491328"/>
                  </a:lnTo>
                  <a:lnTo>
                    <a:pt x="80210" y="449490"/>
                  </a:lnTo>
                  <a:lnTo>
                    <a:pt x="120315" y="408118"/>
                  </a:lnTo>
                  <a:lnTo>
                    <a:pt x="160421" y="367446"/>
                  </a:lnTo>
                  <a:lnTo>
                    <a:pt x="200526" y="327707"/>
                  </a:lnTo>
                  <a:lnTo>
                    <a:pt x="240631" y="289135"/>
                  </a:lnTo>
                  <a:lnTo>
                    <a:pt x="280736" y="251963"/>
                  </a:lnTo>
                  <a:lnTo>
                    <a:pt x="320842" y="216423"/>
                  </a:lnTo>
                  <a:lnTo>
                    <a:pt x="360947" y="182751"/>
                  </a:lnTo>
                  <a:lnTo>
                    <a:pt x="401052" y="151177"/>
                  </a:lnTo>
                  <a:lnTo>
                    <a:pt x="441157" y="121937"/>
                  </a:lnTo>
                  <a:lnTo>
                    <a:pt x="481263" y="95263"/>
                  </a:lnTo>
                  <a:lnTo>
                    <a:pt x="521368" y="71389"/>
                  </a:lnTo>
                  <a:lnTo>
                    <a:pt x="561473" y="50548"/>
                  </a:lnTo>
                  <a:lnTo>
                    <a:pt x="601578" y="32972"/>
                  </a:lnTo>
                  <a:lnTo>
                    <a:pt x="641684" y="18897"/>
                  </a:lnTo>
                  <a:lnTo>
                    <a:pt x="681789" y="8554"/>
                  </a:lnTo>
                  <a:lnTo>
                    <a:pt x="721894" y="2177"/>
                  </a:lnTo>
                  <a:lnTo>
                    <a:pt x="762000" y="0"/>
                  </a:lnTo>
                  <a:lnTo>
                    <a:pt x="801004" y="3233"/>
                  </a:lnTo>
                  <a:lnTo>
                    <a:pt x="841628" y="12535"/>
                  </a:lnTo>
                  <a:lnTo>
                    <a:pt x="883586" y="27303"/>
                  </a:lnTo>
                  <a:lnTo>
                    <a:pt x="926591" y="46940"/>
                  </a:lnTo>
                  <a:lnTo>
                    <a:pt x="970359" y="70843"/>
                  </a:lnTo>
                  <a:lnTo>
                    <a:pt x="1014602" y="98414"/>
                  </a:lnTo>
                  <a:lnTo>
                    <a:pt x="1059036" y="129051"/>
                  </a:lnTo>
                  <a:lnTo>
                    <a:pt x="1103375" y="162156"/>
                  </a:lnTo>
                  <a:lnTo>
                    <a:pt x="1147333" y="197127"/>
                  </a:lnTo>
                  <a:lnTo>
                    <a:pt x="1190624" y="233366"/>
                  </a:lnTo>
                  <a:lnTo>
                    <a:pt x="1232962" y="270271"/>
                  </a:lnTo>
                  <a:lnTo>
                    <a:pt x="1274062" y="307242"/>
                  </a:lnTo>
                  <a:lnTo>
                    <a:pt x="1313638" y="343681"/>
                  </a:lnTo>
                  <a:lnTo>
                    <a:pt x="1351405" y="378985"/>
                  </a:lnTo>
                  <a:lnTo>
                    <a:pt x="1387075" y="412556"/>
                  </a:lnTo>
                  <a:lnTo>
                    <a:pt x="1420365" y="443793"/>
                  </a:lnTo>
                  <a:lnTo>
                    <a:pt x="1450987" y="47209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09517" y="1966799"/>
              <a:ext cx="124460" cy="117475"/>
            </a:xfrm>
            <a:custGeom>
              <a:avLst/>
              <a:gdLst/>
              <a:ahLst/>
              <a:cxnLst/>
              <a:rect l="l" t="t" r="r" b="b"/>
              <a:pathLst>
                <a:path w="124460" h="117475">
                  <a:moveTo>
                    <a:pt x="73507" y="0"/>
                  </a:moveTo>
                  <a:lnTo>
                    <a:pt x="0" y="87528"/>
                  </a:lnTo>
                  <a:lnTo>
                    <a:pt x="124282" y="117271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172200" y="1855469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724400" y="1550669"/>
              <a:ext cx="1451610" cy="533400"/>
            </a:xfrm>
            <a:custGeom>
              <a:avLst/>
              <a:gdLst/>
              <a:ahLst/>
              <a:cxnLst/>
              <a:rect l="l" t="t" r="r" b="b"/>
              <a:pathLst>
                <a:path w="1451610" h="533400">
                  <a:moveTo>
                    <a:pt x="0" y="533400"/>
                  </a:moveTo>
                  <a:lnTo>
                    <a:pt x="40105" y="491328"/>
                  </a:lnTo>
                  <a:lnTo>
                    <a:pt x="80210" y="449490"/>
                  </a:lnTo>
                  <a:lnTo>
                    <a:pt x="120315" y="408118"/>
                  </a:lnTo>
                  <a:lnTo>
                    <a:pt x="160421" y="367446"/>
                  </a:lnTo>
                  <a:lnTo>
                    <a:pt x="200526" y="327707"/>
                  </a:lnTo>
                  <a:lnTo>
                    <a:pt x="240631" y="289135"/>
                  </a:lnTo>
                  <a:lnTo>
                    <a:pt x="280736" y="251963"/>
                  </a:lnTo>
                  <a:lnTo>
                    <a:pt x="320842" y="216423"/>
                  </a:lnTo>
                  <a:lnTo>
                    <a:pt x="360947" y="182751"/>
                  </a:lnTo>
                  <a:lnTo>
                    <a:pt x="401052" y="151177"/>
                  </a:lnTo>
                  <a:lnTo>
                    <a:pt x="441157" y="121937"/>
                  </a:lnTo>
                  <a:lnTo>
                    <a:pt x="481263" y="95263"/>
                  </a:lnTo>
                  <a:lnTo>
                    <a:pt x="521368" y="71389"/>
                  </a:lnTo>
                  <a:lnTo>
                    <a:pt x="561473" y="50548"/>
                  </a:lnTo>
                  <a:lnTo>
                    <a:pt x="601578" y="32972"/>
                  </a:lnTo>
                  <a:lnTo>
                    <a:pt x="641684" y="18897"/>
                  </a:lnTo>
                  <a:lnTo>
                    <a:pt x="681789" y="8554"/>
                  </a:lnTo>
                  <a:lnTo>
                    <a:pt x="721894" y="2177"/>
                  </a:lnTo>
                  <a:lnTo>
                    <a:pt x="762000" y="0"/>
                  </a:lnTo>
                  <a:lnTo>
                    <a:pt x="801004" y="3233"/>
                  </a:lnTo>
                  <a:lnTo>
                    <a:pt x="841628" y="12535"/>
                  </a:lnTo>
                  <a:lnTo>
                    <a:pt x="883586" y="27303"/>
                  </a:lnTo>
                  <a:lnTo>
                    <a:pt x="926591" y="46940"/>
                  </a:lnTo>
                  <a:lnTo>
                    <a:pt x="970359" y="70843"/>
                  </a:lnTo>
                  <a:lnTo>
                    <a:pt x="1014602" y="98414"/>
                  </a:lnTo>
                  <a:lnTo>
                    <a:pt x="1059036" y="129051"/>
                  </a:lnTo>
                  <a:lnTo>
                    <a:pt x="1103375" y="162156"/>
                  </a:lnTo>
                  <a:lnTo>
                    <a:pt x="1147333" y="197127"/>
                  </a:lnTo>
                  <a:lnTo>
                    <a:pt x="1190624" y="233366"/>
                  </a:lnTo>
                  <a:lnTo>
                    <a:pt x="1232962" y="270271"/>
                  </a:lnTo>
                  <a:lnTo>
                    <a:pt x="1274062" y="307242"/>
                  </a:lnTo>
                  <a:lnTo>
                    <a:pt x="1313638" y="343681"/>
                  </a:lnTo>
                  <a:lnTo>
                    <a:pt x="1351405" y="378985"/>
                  </a:lnTo>
                  <a:lnTo>
                    <a:pt x="1387075" y="412556"/>
                  </a:lnTo>
                  <a:lnTo>
                    <a:pt x="1420365" y="443793"/>
                  </a:lnTo>
                  <a:lnTo>
                    <a:pt x="1450987" y="47209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24117" y="1966799"/>
              <a:ext cx="124460" cy="117475"/>
            </a:xfrm>
            <a:custGeom>
              <a:avLst/>
              <a:gdLst/>
              <a:ahLst/>
              <a:cxnLst/>
              <a:rect l="l" t="t" r="r" b="b"/>
              <a:pathLst>
                <a:path w="124460" h="117475">
                  <a:moveTo>
                    <a:pt x="73507" y="0"/>
                  </a:moveTo>
                  <a:lnTo>
                    <a:pt x="0" y="87528"/>
                  </a:lnTo>
                  <a:lnTo>
                    <a:pt x="124282" y="117271"/>
                  </a:lnTo>
                  <a:lnTo>
                    <a:pt x="735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669539" y="1799864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12818" y="1723711"/>
            <a:ext cx="1441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f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133596" y="3055622"/>
            <a:ext cx="4210050" cy="571500"/>
            <a:chOff x="2133596" y="3055622"/>
            <a:chExt cx="4210050" cy="571500"/>
          </a:xfrm>
        </p:grpSpPr>
        <p:sp>
          <p:nvSpPr>
            <p:cNvPr id="15" name="object 15"/>
            <p:cNvSpPr/>
            <p:nvPr/>
          </p:nvSpPr>
          <p:spPr>
            <a:xfrm>
              <a:off x="4866894" y="3074672"/>
              <a:ext cx="1457960" cy="533400"/>
            </a:xfrm>
            <a:custGeom>
              <a:avLst/>
              <a:gdLst/>
              <a:ahLst/>
              <a:cxnLst/>
              <a:rect l="l" t="t" r="r" b="b"/>
              <a:pathLst>
                <a:path w="1457960" h="533400">
                  <a:moveTo>
                    <a:pt x="0" y="69430"/>
                  </a:moveTo>
                  <a:lnTo>
                    <a:pt x="40923" y="111833"/>
                  </a:lnTo>
                  <a:lnTo>
                    <a:pt x="81847" y="153587"/>
                  </a:lnTo>
                  <a:lnTo>
                    <a:pt x="122771" y="194443"/>
                  </a:lnTo>
                  <a:lnTo>
                    <a:pt x="163695" y="234154"/>
                  </a:lnTo>
                  <a:lnTo>
                    <a:pt x="204619" y="272472"/>
                  </a:lnTo>
                  <a:lnTo>
                    <a:pt x="245543" y="309149"/>
                  </a:lnTo>
                  <a:lnTo>
                    <a:pt x="286467" y="343937"/>
                  </a:lnTo>
                  <a:lnTo>
                    <a:pt x="327391" y="376589"/>
                  </a:lnTo>
                  <a:lnTo>
                    <a:pt x="368314" y="406856"/>
                  </a:lnTo>
                  <a:lnTo>
                    <a:pt x="409238" y="434490"/>
                  </a:lnTo>
                  <a:lnTo>
                    <a:pt x="450162" y="459244"/>
                  </a:lnTo>
                  <a:lnTo>
                    <a:pt x="491086" y="480870"/>
                  </a:lnTo>
                  <a:lnTo>
                    <a:pt x="532010" y="499119"/>
                  </a:lnTo>
                  <a:lnTo>
                    <a:pt x="572934" y="513745"/>
                  </a:lnTo>
                  <a:lnTo>
                    <a:pt x="613858" y="524499"/>
                  </a:lnTo>
                  <a:lnTo>
                    <a:pt x="654782" y="531133"/>
                  </a:lnTo>
                  <a:lnTo>
                    <a:pt x="695706" y="533399"/>
                  </a:lnTo>
                  <a:lnTo>
                    <a:pt x="734710" y="530166"/>
                  </a:lnTo>
                  <a:lnTo>
                    <a:pt x="775335" y="520865"/>
                  </a:lnTo>
                  <a:lnTo>
                    <a:pt x="817292" y="506096"/>
                  </a:lnTo>
                  <a:lnTo>
                    <a:pt x="860297" y="486460"/>
                  </a:lnTo>
                  <a:lnTo>
                    <a:pt x="904065" y="462557"/>
                  </a:lnTo>
                  <a:lnTo>
                    <a:pt x="948309" y="434987"/>
                  </a:lnTo>
                  <a:lnTo>
                    <a:pt x="992743" y="404350"/>
                  </a:lnTo>
                  <a:lnTo>
                    <a:pt x="1037082" y="371246"/>
                  </a:lnTo>
                  <a:lnTo>
                    <a:pt x="1081039" y="336275"/>
                  </a:lnTo>
                  <a:lnTo>
                    <a:pt x="1124331" y="300037"/>
                  </a:lnTo>
                  <a:lnTo>
                    <a:pt x="1166669" y="263132"/>
                  </a:lnTo>
                  <a:lnTo>
                    <a:pt x="1207770" y="226161"/>
                  </a:lnTo>
                  <a:lnTo>
                    <a:pt x="1247346" y="189723"/>
                  </a:lnTo>
                  <a:lnTo>
                    <a:pt x="1285112" y="154419"/>
                  </a:lnTo>
                  <a:lnTo>
                    <a:pt x="1320784" y="120848"/>
                  </a:lnTo>
                  <a:lnTo>
                    <a:pt x="1354073" y="89611"/>
                  </a:lnTo>
                  <a:lnTo>
                    <a:pt x="1384696" y="61307"/>
                  </a:lnTo>
                  <a:lnTo>
                    <a:pt x="1412366" y="36537"/>
                  </a:lnTo>
                  <a:lnTo>
                    <a:pt x="1436798" y="15901"/>
                  </a:lnTo>
                  <a:lnTo>
                    <a:pt x="1457706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00596" y="3074673"/>
              <a:ext cx="120650" cy="122555"/>
            </a:xfrm>
            <a:custGeom>
              <a:avLst/>
              <a:gdLst/>
              <a:ahLst/>
              <a:cxnLst/>
              <a:rect l="l" t="t" r="r" b="b"/>
              <a:pathLst>
                <a:path w="120650" h="122555">
                  <a:moveTo>
                    <a:pt x="0" y="0"/>
                  </a:moveTo>
                  <a:lnTo>
                    <a:pt x="37592" y="122135"/>
                  </a:lnTo>
                  <a:lnTo>
                    <a:pt x="120269" y="43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199893" y="3074672"/>
              <a:ext cx="1457960" cy="533400"/>
            </a:xfrm>
            <a:custGeom>
              <a:avLst/>
              <a:gdLst/>
              <a:ahLst/>
              <a:cxnLst/>
              <a:rect l="l" t="t" r="r" b="b"/>
              <a:pathLst>
                <a:path w="1457960" h="533400">
                  <a:moveTo>
                    <a:pt x="0" y="69430"/>
                  </a:moveTo>
                  <a:lnTo>
                    <a:pt x="40923" y="111833"/>
                  </a:lnTo>
                  <a:lnTo>
                    <a:pt x="81847" y="153587"/>
                  </a:lnTo>
                  <a:lnTo>
                    <a:pt x="122771" y="194443"/>
                  </a:lnTo>
                  <a:lnTo>
                    <a:pt x="163695" y="234154"/>
                  </a:lnTo>
                  <a:lnTo>
                    <a:pt x="204619" y="272472"/>
                  </a:lnTo>
                  <a:lnTo>
                    <a:pt x="245543" y="309149"/>
                  </a:lnTo>
                  <a:lnTo>
                    <a:pt x="286467" y="343937"/>
                  </a:lnTo>
                  <a:lnTo>
                    <a:pt x="327391" y="376589"/>
                  </a:lnTo>
                  <a:lnTo>
                    <a:pt x="368314" y="406856"/>
                  </a:lnTo>
                  <a:lnTo>
                    <a:pt x="409238" y="434490"/>
                  </a:lnTo>
                  <a:lnTo>
                    <a:pt x="450162" y="459244"/>
                  </a:lnTo>
                  <a:lnTo>
                    <a:pt x="491086" y="480870"/>
                  </a:lnTo>
                  <a:lnTo>
                    <a:pt x="532010" y="499119"/>
                  </a:lnTo>
                  <a:lnTo>
                    <a:pt x="572934" y="513745"/>
                  </a:lnTo>
                  <a:lnTo>
                    <a:pt x="613858" y="524499"/>
                  </a:lnTo>
                  <a:lnTo>
                    <a:pt x="654782" y="531133"/>
                  </a:lnTo>
                  <a:lnTo>
                    <a:pt x="695706" y="533399"/>
                  </a:lnTo>
                  <a:lnTo>
                    <a:pt x="734710" y="530166"/>
                  </a:lnTo>
                  <a:lnTo>
                    <a:pt x="775335" y="520865"/>
                  </a:lnTo>
                  <a:lnTo>
                    <a:pt x="817292" y="506096"/>
                  </a:lnTo>
                  <a:lnTo>
                    <a:pt x="860297" y="486460"/>
                  </a:lnTo>
                  <a:lnTo>
                    <a:pt x="904065" y="462557"/>
                  </a:lnTo>
                  <a:lnTo>
                    <a:pt x="948309" y="434987"/>
                  </a:lnTo>
                  <a:lnTo>
                    <a:pt x="992743" y="404350"/>
                  </a:lnTo>
                  <a:lnTo>
                    <a:pt x="1037082" y="371246"/>
                  </a:lnTo>
                  <a:lnTo>
                    <a:pt x="1081039" y="336275"/>
                  </a:lnTo>
                  <a:lnTo>
                    <a:pt x="1124331" y="300037"/>
                  </a:lnTo>
                  <a:lnTo>
                    <a:pt x="1166669" y="263132"/>
                  </a:lnTo>
                  <a:lnTo>
                    <a:pt x="1207770" y="226161"/>
                  </a:lnTo>
                  <a:lnTo>
                    <a:pt x="1247346" y="189723"/>
                  </a:lnTo>
                  <a:lnTo>
                    <a:pt x="1285112" y="154419"/>
                  </a:lnTo>
                  <a:lnTo>
                    <a:pt x="1320784" y="120848"/>
                  </a:lnTo>
                  <a:lnTo>
                    <a:pt x="1354073" y="89611"/>
                  </a:lnTo>
                  <a:lnTo>
                    <a:pt x="1384696" y="61307"/>
                  </a:lnTo>
                  <a:lnTo>
                    <a:pt x="1412366" y="36537"/>
                  </a:lnTo>
                  <a:lnTo>
                    <a:pt x="1436798" y="15901"/>
                  </a:lnTo>
                  <a:lnTo>
                    <a:pt x="1457706" y="0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133596" y="3074673"/>
              <a:ext cx="120650" cy="122555"/>
            </a:xfrm>
            <a:custGeom>
              <a:avLst/>
              <a:gdLst/>
              <a:ahLst/>
              <a:cxnLst/>
              <a:rect l="l" t="t" r="r" b="b"/>
              <a:pathLst>
                <a:path w="120650" h="122555">
                  <a:moveTo>
                    <a:pt x="0" y="0"/>
                  </a:moveTo>
                  <a:lnTo>
                    <a:pt x="37591" y="122135"/>
                  </a:lnTo>
                  <a:lnTo>
                    <a:pt x="120268" y="43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326963" y="1312913"/>
            <a:ext cx="1045210" cy="1625600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35"/>
              </a:spcBef>
            </a:pPr>
            <a:r>
              <a:rPr sz="2800" b="1" dirty="0">
                <a:latin typeface="Times New Roman"/>
                <a:cs typeface="Times New Roman"/>
              </a:rPr>
              <a:t>C</a:t>
            </a:r>
            <a:endParaRPr sz="2800">
              <a:latin typeface="Times New Roman"/>
              <a:cs typeface="Times New Roman"/>
            </a:endParaRPr>
          </a:p>
          <a:p>
            <a:pPr marL="469900" marR="73025" indent="-457834">
              <a:lnSpc>
                <a:spcPts val="42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f(g(a))  c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  <p:sp>
        <p:nvSpPr>
          <p:cNvPr id="20" name="object 20"/>
          <p:cNvSpPr txBox="1"/>
          <p:nvPr/>
        </p:nvSpPr>
        <p:spPr>
          <a:xfrm>
            <a:off x="3812498" y="1465219"/>
            <a:ext cx="692150" cy="1701800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317500">
              <a:lnSpc>
                <a:spcPct val="100000"/>
              </a:lnSpc>
              <a:spcBef>
                <a:spcPts val="935"/>
              </a:spcBef>
            </a:pPr>
            <a:r>
              <a:rPr sz="2800" b="1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2800" b="1" dirty="0">
                <a:latin typeface="Times New Roman"/>
                <a:cs typeface="Times New Roman"/>
              </a:rPr>
              <a:t>g(a)</a:t>
            </a:r>
            <a:endParaRPr sz="280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  <a:spcBef>
                <a:spcPts val="1440"/>
              </a:spcBef>
            </a:pPr>
            <a:r>
              <a:rPr sz="2800" b="1" dirty="0">
                <a:latin typeface="Times New Roman"/>
                <a:cs typeface="Times New Roman"/>
              </a:rPr>
              <a:t>f(</a:t>
            </a:r>
            <a:r>
              <a:rPr sz="2800" b="1" spc="-5" dirty="0">
                <a:latin typeface="Times New Roman"/>
                <a:cs typeface="Times New Roman"/>
              </a:rPr>
              <a:t>c</a:t>
            </a:r>
            <a:r>
              <a:rPr sz="2800" b="1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145477" y="1335816"/>
            <a:ext cx="1043940" cy="1755139"/>
          </a:xfrm>
          <a:prstGeom prst="rect">
            <a:avLst/>
          </a:prstGeom>
        </p:spPr>
        <p:txBody>
          <a:bodyPr vert="horz" wrap="square" lIns="0" tIns="145415" rIns="0" bIns="0" rtlCol="0">
            <a:spAutoFit/>
          </a:bodyPr>
          <a:lstStyle/>
          <a:p>
            <a:pPr marL="241300">
              <a:lnSpc>
                <a:spcPct val="100000"/>
              </a:lnSpc>
              <a:spcBef>
                <a:spcPts val="1145"/>
              </a:spcBef>
            </a:pPr>
            <a:r>
              <a:rPr sz="2800" b="1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  <a:p>
            <a:pPr marL="12700" marR="5080" indent="304800">
              <a:lnSpc>
                <a:spcPts val="4800"/>
              </a:lnSpc>
            </a:pPr>
            <a:r>
              <a:rPr sz="2800" b="1" dirty="0">
                <a:latin typeface="Times New Roman"/>
                <a:cs typeface="Times New Roman"/>
              </a:rPr>
              <a:t>a 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g(f(c</a:t>
            </a:r>
            <a:r>
              <a:rPr sz="2800" b="1" spc="-10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))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45752" y="3095242"/>
            <a:ext cx="2038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g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489031" y="3019089"/>
            <a:ext cx="1441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atin typeface="Times New Roman"/>
                <a:cs typeface="Times New Roman"/>
              </a:rPr>
              <a:t>f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9548" y="258571"/>
            <a:ext cx="557974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Suppose</a:t>
            </a:r>
            <a:r>
              <a:rPr sz="3200" spc="20" dirty="0"/>
              <a:t> </a:t>
            </a:r>
            <a:r>
              <a:rPr sz="3200" spc="-5" dirty="0"/>
              <a:t>that</a:t>
            </a:r>
            <a:r>
              <a:rPr sz="3200" spc="15" dirty="0"/>
              <a:t> </a:t>
            </a:r>
            <a:r>
              <a:rPr sz="3200" spc="-5" dirty="0"/>
              <a:t>g:A</a:t>
            </a:r>
            <a:r>
              <a:rPr sz="3200" i="0" spc="-5" dirty="0">
                <a:latin typeface="Symbol"/>
                <a:cs typeface="Symbol"/>
              </a:rPr>
              <a:t></a:t>
            </a:r>
            <a:r>
              <a:rPr sz="3200" spc="-5" dirty="0"/>
              <a:t>B</a:t>
            </a:r>
            <a:r>
              <a:rPr sz="3200" spc="5" dirty="0"/>
              <a:t> </a:t>
            </a:r>
            <a:r>
              <a:rPr sz="3200" spc="-5" dirty="0"/>
              <a:t>and</a:t>
            </a:r>
            <a:r>
              <a:rPr sz="3200" spc="5" dirty="0"/>
              <a:t> </a:t>
            </a:r>
            <a:r>
              <a:rPr sz="3200" spc="-5" dirty="0"/>
              <a:t>f:B</a:t>
            </a:r>
            <a:r>
              <a:rPr sz="3200" i="0" spc="-5" dirty="0">
                <a:latin typeface="Symbol"/>
                <a:cs typeface="Symbol"/>
              </a:rPr>
              <a:t></a:t>
            </a:r>
            <a:r>
              <a:rPr sz="3200" spc="-5" dirty="0"/>
              <a:t>C</a:t>
            </a:r>
            <a:r>
              <a:rPr sz="3200" spc="20" dirty="0"/>
              <a:t> </a:t>
            </a:r>
            <a:r>
              <a:rPr sz="3200" spc="-5" dirty="0"/>
              <a:t>and</a:t>
            </a:r>
            <a:endParaRPr sz="3200" dirty="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67145" y="266700"/>
            <a:ext cx="2219960" cy="49629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  <a:tabLst>
                <a:tab pos="934719" algn="l"/>
              </a:tabLst>
            </a:pPr>
            <a:r>
              <a:rPr sz="3200" i="1" spc="-5" dirty="0">
                <a:latin typeface="Monotype Corsiva"/>
                <a:cs typeface="Monotype Corsiva"/>
              </a:rPr>
              <a:t>f</a:t>
            </a:r>
            <a:r>
              <a:rPr sz="3200" i="1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and	(f</a:t>
            </a:r>
            <a:r>
              <a:rPr lang="en-US" sz="3200" i="1" spc="-5" dirty="0">
                <a:latin typeface="Monotype Corsiva"/>
                <a:cs typeface="Monotype Corsiva"/>
              </a:rPr>
              <a:t> </a:t>
            </a:r>
            <a:r>
              <a:rPr sz="3200" spc="-5" dirty="0">
                <a:latin typeface="Symbol"/>
                <a:cs typeface="Symbol"/>
              </a:rPr>
              <a:t></a:t>
            </a:r>
            <a:r>
              <a:rPr sz="3200" i="1" spc="-5" dirty="0">
                <a:latin typeface="Monotype Corsiva"/>
                <a:cs typeface="Monotype Corsiva"/>
              </a:rPr>
              <a:t>g)</a:t>
            </a:r>
            <a:r>
              <a:rPr sz="3200" i="1" spc="-2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are</a:t>
            </a:r>
            <a:endParaRPr sz="3200" dirty="0">
              <a:latin typeface="Monotype Corsiva"/>
              <a:cs typeface="Monotype Corsiv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66110" y="843533"/>
            <a:ext cx="1595120" cy="44450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75"/>
              </a:lnSpc>
            </a:pPr>
            <a:r>
              <a:rPr sz="3200" i="1" spc="-5" dirty="0">
                <a:latin typeface="Monotype Corsiva"/>
                <a:cs typeface="Monotype Corsiva"/>
              </a:rPr>
              <a:t>one</a:t>
            </a:r>
            <a:r>
              <a:rPr sz="3200" i="1" spc="-15" dirty="0">
                <a:latin typeface="Monotype Corsiva"/>
                <a:cs typeface="Monotype Corsiva"/>
              </a:rPr>
              <a:t>-</a:t>
            </a:r>
            <a:r>
              <a:rPr sz="3200" i="1" spc="-10" dirty="0">
                <a:latin typeface="Monotype Corsiva"/>
                <a:cs typeface="Monotype Corsiva"/>
              </a:rPr>
              <a:t>t</a:t>
            </a:r>
            <a:r>
              <a:rPr sz="3200" i="1" spc="-5" dirty="0">
                <a:latin typeface="Monotype Corsiva"/>
                <a:cs typeface="Monotype Corsiva"/>
              </a:rPr>
              <a:t>o-one,</a:t>
            </a:r>
            <a:endParaRPr sz="3200">
              <a:latin typeface="Monotype Corsiva"/>
              <a:cs typeface="Monotype Corsiv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27497" y="734168"/>
            <a:ext cx="22409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i="1" spc="-5" dirty="0">
                <a:latin typeface="Monotype Corsiva"/>
                <a:cs typeface="Monotype Corsiva"/>
              </a:rPr>
              <a:t>is</a:t>
            </a:r>
            <a:r>
              <a:rPr sz="3200" i="1" spc="-35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g</a:t>
            </a:r>
            <a:r>
              <a:rPr sz="3200" i="1" spc="-30" dirty="0">
                <a:latin typeface="Monotype Corsiva"/>
                <a:cs typeface="Monotype Corsiva"/>
              </a:rPr>
              <a:t> </a:t>
            </a:r>
            <a:r>
              <a:rPr sz="3200" i="1" spc="-5" dirty="0">
                <a:latin typeface="Monotype Corsiva"/>
                <a:cs typeface="Monotype Corsiva"/>
              </a:rPr>
              <a:t>one-to-one?</a:t>
            </a:r>
            <a:endParaRPr sz="3200">
              <a:latin typeface="Monotype Corsiva"/>
              <a:cs typeface="Monotype Corsiv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8340" y="1547113"/>
            <a:ext cx="7598409" cy="432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600" b="1" spc="-15" dirty="0">
                <a:latin typeface="Times New Roman"/>
                <a:cs typeface="Times New Roman"/>
              </a:rPr>
              <a:t>Proof</a:t>
            </a:r>
            <a:r>
              <a:rPr sz="2600" b="1" spc="-5" dirty="0">
                <a:latin typeface="Times New Roman"/>
                <a:cs typeface="Times New Roman"/>
              </a:rPr>
              <a:t> (by</a:t>
            </a:r>
            <a:r>
              <a:rPr sz="2600" b="1" dirty="0">
                <a:latin typeface="Times New Roman"/>
                <a:cs typeface="Times New Roman"/>
              </a:rPr>
              <a:t> </a:t>
            </a:r>
            <a:r>
              <a:rPr sz="2600" b="1" spc="-5" dirty="0">
                <a:latin typeface="Times New Roman"/>
                <a:cs typeface="Times New Roman"/>
              </a:rPr>
              <a:t>contradiction):</a:t>
            </a:r>
            <a:r>
              <a:rPr sz="2600" b="1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From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assumptions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(f</a:t>
            </a:r>
            <a:r>
              <a:rPr sz="2600" spc="-5" dirty="0">
                <a:latin typeface="Symbol"/>
                <a:cs typeface="Symbol"/>
              </a:rPr>
              <a:t></a:t>
            </a:r>
            <a:r>
              <a:rPr sz="2600" spc="-5" dirty="0">
                <a:latin typeface="Times New Roman"/>
                <a:cs typeface="Times New Roman"/>
              </a:rPr>
              <a:t>g):A</a:t>
            </a:r>
            <a:endParaRPr sz="2600">
              <a:latin typeface="Times New Roman"/>
              <a:cs typeface="Times New Roman"/>
            </a:endParaRPr>
          </a:p>
          <a:p>
            <a:pPr marL="355600" marR="426084" indent="-1270">
              <a:lnSpc>
                <a:spcPct val="100000"/>
              </a:lnSpc>
            </a:pPr>
            <a:r>
              <a:rPr sz="2600" spc="-5" dirty="0">
                <a:latin typeface="Symbol"/>
                <a:cs typeface="Symbol"/>
              </a:rPr>
              <a:t></a:t>
            </a:r>
            <a:r>
              <a:rPr sz="2600" spc="-5" dirty="0">
                <a:latin typeface="Times New Roman"/>
                <a:cs typeface="Times New Roman"/>
              </a:rPr>
              <a:t> C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</a:t>
            </a:r>
            <a:r>
              <a:rPr sz="2600" spc="-5" dirty="0">
                <a:latin typeface="Times New Roman"/>
                <a:cs typeface="Times New Roman"/>
              </a:rPr>
              <a:t> x,y</a:t>
            </a:r>
            <a:r>
              <a:rPr sz="2600" spc="-5" dirty="0">
                <a:latin typeface="Symbol"/>
                <a:cs typeface="Symbol"/>
              </a:rPr>
              <a:t></a:t>
            </a:r>
            <a:r>
              <a:rPr sz="2600" spc="-5" dirty="0">
                <a:latin typeface="Times New Roman"/>
                <a:cs typeface="Times New Roman"/>
              </a:rPr>
              <a:t>A, x</a:t>
            </a:r>
            <a:r>
              <a:rPr sz="2600" spc="-5" dirty="0">
                <a:latin typeface="Symbol"/>
                <a:cs typeface="Symbol"/>
              </a:rPr>
              <a:t></a:t>
            </a:r>
            <a:r>
              <a:rPr sz="2600" spc="-5" dirty="0">
                <a:latin typeface="Times New Roman"/>
                <a:cs typeface="Times New Roman"/>
              </a:rPr>
              <a:t>y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</a:t>
            </a:r>
            <a:r>
              <a:rPr sz="2600" spc="-5" dirty="0">
                <a:latin typeface="Times New Roman"/>
                <a:cs typeface="Times New Roman"/>
              </a:rPr>
              <a:t> (f</a:t>
            </a:r>
            <a:r>
              <a:rPr sz="2600" spc="-5" dirty="0">
                <a:latin typeface="Symbol"/>
                <a:cs typeface="Symbol"/>
              </a:rPr>
              <a:t></a:t>
            </a:r>
            <a:r>
              <a:rPr sz="2600" spc="-5" dirty="0">
                <a:latin typeface="Times New Roman"/>
                <a:cs typeface="Times New Roman"/>
              </a:rPr>
              <a:t>g)(x)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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(f</a:t>
            </a:r>
            <a:r>
              <a:rPr sz="2600" spc="-5" dirty="0">
                <a:latin typeface="Symbol"/>
                <a:cs typeface="Symbol"/>
              </a:rPr>
              <a:t></a:t>
            </a:r>
            <a:r>
              <a:rPr sz="2600" spc="-5" dirty="0">
                <a:latin typeface="Times New Roman"/>
                <a:cs typeface="Times New Roman"/>
              </a:rPr>
              <a:t>g)(y) since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(f</a:t>
            </a:r>
            <a:r>
              <a:rPr sz="2600" spc="-5" dirty="0">
                <a:latin typeface="Symbol"/>
                <a:cs typeface="Symbol"/>
              </a:rPr>
              <a:t></a:t>
            </a:r>
            <a:r>
              <a:rPr sz="2600" spc="-5" dirty="0">
                <a:latin typeface="Times New Roman"/>
                <a:cs typeface="Times New Roman"/>
              </a:rPr>
              <a:t>g)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one-to-one.</a:t>
            </a:r>
            <a:endParaRPr sz="2600">
              <a:latin typeface="Times New Roman"/>
              <a:cs typeface="Times New Roman"/>
            </a:endParaRPr>
          </a:p>
          <a:p>
            <a:pPr marL="13335">
              <a:lnSpc>
                <a:spcPts val="3105"/>
              </a:lnSpc>
            </a:pPr>
            <a:r>
              <a:rPr sz="2600" spc="-5" dirty="0">
                <a:latin typeface="Times New Roman"/>
                <a:cs typeface="Times New Roman"/>
              </a:rPr>
              <a:t>Assume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g is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not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one-to-one.</a:t>
            </a:r>
            <a:endParaRPr sz="2600">
              <a:latin typeface="Times New Roman"/>
              <a:cs typeface="Times New Roman"/>
            </a:endParaRPr>
          </a:p>
          <a:p>
            <a:pPr marL="355600" marR="472440" indent="-342900">
              <a:lnSpc>
                <a:spcPts val="3110"/>
              </a:lnSpc>
              <a:spcBef>
                <a:spcPts val="125"/>
              </a:spcBef>
            </a:pPr>
            <a:r>
              <a:rPr sz="2600" spc="-5" dirty="0">
                <a:latin typeface="Times New Roman"/>
                <a:cs typeface="Times New Roman"/>
              </a:rPr>
              <a:t>Then there must exist distinct x,y </a:t>
            </a:r>
            <a:r>
              <a:rPr sz="2600" spc="-5" dirty="0">
                <a:latin typeface="Symbol"/>
                <a:cs typeface="Symbol"/>
              </a:rPr>
              <a:t></a:t>
            </a:r>
            <a:r>
              <a:rPr sz="2600" spc="-5" dirty="0">
                <a:latin typeface="Times New Roman"/>
                <a:cs typeface="Times New Roman"/>
              </a:rPr>
              <a:t>A such that g(x) =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g(y).</a:t>
            </a:r>
            <a:endParaRPr sz="2600">
              <a:latin typeface="Times New Roman"/>
              <a:cs typeface="Times New Roman"/>
            </a:endParaRPr>
          </a:p>
          <a:p>
            <a:pPr marL="355600" marR="730885" indent="-342900">
              <a:lnSpc>
                <a:spcPts val="3120"/>
              </a:lnSpc>
              <a:spcBef>
                <a:spcPts val="15"/>
              </a:spcBef>
            </a:pPr>
            <a:r>
              <a:rPr sz="2600" spc="-5" dirty="0">
                <a:latin typeface="Times New Roman"/>
                <a:cs typeface="Times New Roman"/>
              </a:rPr>
              <a:t>Since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g(x)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g(y), then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certainly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f(g(x))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(f</a:t>
            </a:r>
            <a:r>
              <a:rPr sz="2600" spc="-5" dirty="0">
                <a:latin typeface="Symbol"/>
                <a:cs typeface="Symbol"/>
              </a:rPr>
              <a:t></a:t>
            </a:r>
            <a:r>
              <a:rPr sz="2600" spc="-5" dirty="0">
                <a:latin typeface="Times New Roman"/>
                <a:cs typeface="Times New Roman"/>
              </a:rPr>
              <a:t>g)(x) =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f(g(y))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(f</a:t>
            </a:r>
            <a:r>
              <a:rPr sz="2600" spc="-5" dirty="0">
                <a:latin typeface="Symbol"/>
                <a:cs typeface="Symbol"/>
              </a:rPr>
              <a:t></a:t>
            </a:r>
            <a:r>
              <a:rPr sz="2600" spc="-5" dirty="0">
                <a:latin typeface="Times New Roman"/>
                <a:cs typeface="Times New Roman"/>
              </a:rPr>
              <a:t>g)(y).</a:t>
            </a:r>
            <a:endParaRPr sz="2600">
              <a:latin typeface="Times New Roman"/>
              <a:cs typeface="Times New Roman"/>
            </a:endParaRPr>
          </a:p>
          <a:p>
            <a:pPr marL="13335">
              <a:lnSpc>
                <a:spcPts val="3015"/>
              </a:lnSpc>
            </a:pPr>
            <a:r>
              <a:rPr sz="2600" spc="-5" dirty="0">
                <a:latin typeface="Times New Roman"/>
                <a:cs typeface="Times New Roman"/>
              </a:rPr>
              <a:t>This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contradicts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our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assumption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(f</a:t>
            </a:r>
            <a:r>
              <a:rPr sz="2600" dirty="0">
                <a:latin typeface="Symbol"/>
                <a:cs typeface="Symbol"/>
              </a:rPr>
              <a:t></a:t>
            </a:r>
            <a:r>
              <a:rPr sz="2600" dirty="0">
                <a:latin typeface="Times New Roman"/>
                <a:cs typeface="Times New Roman"/>
              </a:rPr>
              <a:t>g)</a:t>
            </a:r>
            <a:r>
              <a:rPr sz="2600" spc="-5" dirty="0">
                <a:latin typeface="Times New Roman"/>
                <a:cs typeface="Times New Roman"/>
              </a:rPr>
              <a:t> 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one-to-one.</a:t>
            </a:r>
            <a:endParaRPr sz="2600">
              <a:latin typeface="Times New Roman"/>
              <a:cs typeface="Times New Roman"/>
            </a:endParaRPr>
          </a:p>
          <a:p>
            <a:pPr marL="12700" marR="564515" indent="-635">
              <a:lnSpc>
                <a:spcPts val="2880"/>
              </a:lnSpc>
              <a:spcBef>
                <a:spcPts val="90"/>
              </a:spcBef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Thus,</a:t>
            </a:r>
            <a:r>
              <a:rPr sz="24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our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assumption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“g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is</a:t>
            </a:r>
            <a:r>
              <a:rPr sz="24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not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 one-to-one” is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wrong. </a:t>
            </a:r>
            <a:r>
              <a:rPr sz="2400" spc="-5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(Note that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we</a:t>
            </a:r>
            <a:r>
              <a:rPr sz="24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did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not need</a:t>
            </a:r>
            <a:r>
              <a:rPr sz="24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fact</a:t>
            </a:r>
            <a:r>
              <a:rPr sz="24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that</a:t>
            </a:r>
            <a:r>
              <a:rPr sz="24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f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one-to-one.)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28F8C33-E1CB-A849-9188-7C831C8AA1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77108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Inverse Image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25A27117-ED14-9E47-B590-12789D4600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1219200"/>
            <a:ext cx="7772400" cy="2954655"/>
          </a:xfrm>
        </p:spPr>
        <p:txBody>
          <a:bodyPr/>
          <a:lstStyle/>
          <a:p>
            <a:pPr eaLnBrk="1" hangingPunct="1"/>
            <a:r>
              <a:rPr lang="en-US" altLang="en-US" sz="3200" b="0" dirty="0"/>
              <a:t>Let f be a function from set A to set B.  Let S be a subset of B.  We define the </a:t>
            </a:r>
            <a:r>
              <a:rPr lang="en-US" altLang="en-US" sz="3200" b="0" dirty="0">
                <a:solidFill>
                  <a:schemeClr val="accent2"/>
                </a:solidFill>
              </a:rPr>
              <a:t>inverse image</a:t>
            </a:r>
            <a:r>
              <a:rPr lang="en-US" altLang="en-US" sz="3200" b="0" dirty="0"/>
              <a:t> of S to be the subset of A containing all pre-images of all elements of S.</a:t>
            </a:r>
          </a:p>
          <a:p>
            <a:pPr eaLnBrk="1" hangingPunct="1"/>
            <a:r>
              <a:rPr lang="en-US" altLang="en-US" sz="3200" b="0" dirty="0"/>
              <a:t>f</a:t>
            </a:r>
            <a:r>
              <a:rPr lang="en-US" altLang="en-US" sz="3200" b="0" baseline="30000" dirty="0"/>
              <a:t>-1</a:t>
            </a:r>
            <a:r>
              <a:rPr lang="en-US" altLang="en-US" sz="3200" b="0" dirty="0"/>
              <a:t>(S) = {</a:t>
            </a:r>
            <a:r>
              <a:rPr lang="en-US" altLang="en-US" sz="3200" b="0" dirty="0" err="1"/>
              <a:t>a</a:t>
            </a:r>
            <a:r>
              <a:rPr lang="en-US" altLang="en-US" sz="3200" b="0" dirty="0" err="1">
                <a:sym typeface="Symbol" pitchFamily="2" charset="2"/>
              </a:rPr>
              <a:t>A</a:t>
            </a:r>
            <a:r>
              <a:rPr lang="en-US" altLang="en-US" sz="3200" b="0" dirty="0">
                <a:sym typeface="Symbol" pitchFamily="2" charset="2"/>
              </a:rPr>
              <a:t> | f(a) S}</a:t>
            </a:r>
          </a:p>
          <a:p>
            <a:pPr eaLnBrk="1" hangingPunct="1"/>
            <a:endParaRPr lang="en-US" altLang="en-US" sz="3200" b="0" dirty="0">
              <a:sym typeface="Symbol" pitchFamily="2" charset="2"/>
            </a:endParaRPr>
          </a:p>
        </p:txBody>
      </p:sp>
      <p:grpSp>
        <p:nvGrpSpPr>
          <p:cNvPr id="31748" name="Group 19">
            <a:extLst>
              <a:ext uri="{FF2B5EF4-FFF2-40B4-BE49-F238E27FC236}">
                <a16:creationId xmlns:a16="http://schemas.microsoft.com/office/drawing/2014/main" id="{E53CCBEF-FB9F-4349-A763-BA48F9D67C15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3733800"/>
            <a:ext cx="6705600" cy="2590800"/>
            <a:chOff x="720" y="2352"/>
            <a:chExt cx="4224" cy="1632"/>
          </a:xfrm>
        </p:grpSpPr>
        <p:sp>
          <p:nvSpPr>
            <p:cNvPr id="31749" name="Oval 4">
              <a:extLst>
                <a:ext uri="{FF2B5EF4-FFF2-40B4-BE49-F238E27FC236}">
                  <a16:creationId xmlns:a16="http://schemas.microsoft.com/office/drawing/2014/main" id="{4898F37B-1448-3F49-95F8-D17A8E317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688"/>
              <a:ext cx="1296" cy="12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1750" name="Oval 5">
              <a:extLst>
                <a:ext uri="{FF2B5EF4-FFF2-40B4-BE49-F238E27FC236}">
                  <a16:creationId xmlns:a16="http://schemas.microsoft.com/office/drawing/2014/main" id="{C65097FB-64B7-5D4C-BC4C-7858A12B6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688"/>
              <a:ext cx="1296" cy="12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grpSp>
          <p:nvGrpSpPr>
            <p:cNvPr id="31751" name="Group 6">
              <a:extLst>
                <a:ext uri="{FF2B5EF4-FFF2-40B4-BE49-F238E27FC236}">
                  <a16:creationId xmlns:a16="http://schemas.microsoft.com/office/drawing/2014/main" id="{E9DA6DB7-F80F-464E-AEED-F6C9A7AE80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3024"/>
              <a:ext cx="864" cy="864"/>
              <a:chOff x="3648" y="2592"/>
              <a:chExt cx="864" cy="864"/>
            </a:xfrm>
          </p:grpSpPr>
          <p:sp>
            <p:nvSpPr>
              <p:cNvPr id="31760" name="Oval 7">
                <a:extLst>
                  <a:ext uri="{FF2B5EF4-FFF2-40B4-BE49-F238E27FC236}">
                    <a16:creationId xmlns:a16="http://schemas.microsoft.com/office/drawing/2014/main" id="{F9F2E20F-F2AF-9D4C-BB9F-646DDBD3B3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592"/>
                <a:ext cx="864" cy="864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761" name="Text Box 8">
                <a:extLst>
                  <a:ext uri="{FF2B5EF4-FFF2-40B4-BE49-F238E27FC236}">
                    <a16:creationId xmlns:a16="http://schemas.microsoft.com/office/drawing/2014/main" id="{7E71BFCF-77EB-E542-BA0F-BA970BB824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30" y="2906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>
                    <a:solidFill>
                      <a:schemeClr val="accent2"/>
                    </a:solidFill>
                  </a:rPr>
                  <a:t>S</a:t>
                </a:r>
              </a:p>
            </p:txBody>
          </p:sp>
        </p:grpSp>
        <p:sp>
          <p:nvSpPr>
            <p:cNvPr id="31752" name="Text Box 9">
              <a:extLst>
                <a:ext uri="{FF2B5EF4-FFF2-40B4-BE49-F238E27FC236}">
                  <a16:creationId xmlns:a16="http://schemas.microsoft.com/office/drawing/2014/main" id="{7E2A1689-F0F8-6C48-AC40-83FB5022F4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544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/>
                <a:t>A</a:t>
              </a:r>
            </a:p>
          </p:txBody>
        </p:sp>
        <p:sp>
          <p:nvSpPr>
            <p:cNvPr id="31753" name="Text Box 10">
              <a:extLst>
                <a:ext uri="{FF2B5EF4-FFF2-40B4-BE49-F238E27FC236}">
                  <a16:creationId xmlns:a16="http://schemas.microsoft.com/office/drawing/2014/main" id="{4ADEB937-6BE5-FD49-8D1D-2E45F4279B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2" y="3168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/>
                <a:t>f(a)</a:t>
              </a:r>
            </a:p>
          </p:txBody>
        </p:sp>
        <p:sp>
          <p:nvSpPr>
            <p:cNvPr id="31754" name="Text Box 13">
              <a:extLst>
                <a:ext uri="{FF2B5EF4-FFF2-40B4-BE49-F238E27FC236}">
                  <a16:creationId xmlns:a16="http://schemas.microsoft.com/office/drawing/2014/main" id="{8FAB2FF2-425D-5B40-A4A0-2EDE7C167B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3264"/>
              <a:ext cx="4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/>
                <a:t>a</a:t>
              </a:r>
            </a:p>
          </p:txBody>
        </p:sp>
        <p:sp>
          <p:nvSpPr>
            <p:cNvPr id="31755" name="Freeform 14">
              <a:extLst>
                <a:ext uri="{FF2B5EF4-FFF2-40B4-BE49-F238E27FC236}">
                  <a16:creationId xmlns:a16="http://schemas.microsoft.com/office/drawing/2014/main" id="{75D37950-A06D-664D-8EFA-AB3F1238C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" y="2880"/>
              <a:ext cx="2880" cy="560"/>
            </a:xfrm>
            <a:custGeom>
              <a:avLst/>
              <a:gdLst>
                <a:gd name="T0" fmla="*/ 0 w 2880"/>
                <a:gd name="T1" fmla="*/ 560 h 560"/>
                <a:gd name="T2" fmla="*/ 720 w 2880"/>
                <a:gd name="T3" fmla="*/ 128 h 560"/>
                <a:gd name="T4" fmla="*/ 1920 w 2880"/>
                <a:gd name="T5" fmla="*/ 32 h 560"/>
                <a:gd name="T6" fmla="*/ 2880 w 2880"/>
                <a:gd name="T7" fmla="*/ 320 h 5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0"/>
                <a:gd name="T13" fmla="*/ 0 h 560"/>
                <a:gd name="T14" fmla="*/ 2880 w 2880"/>
                <a:gd name="T15" fmla="*/ 560 h 5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0" h="560">
                  <a:moveTo>
                    <a:pt x="0" y="560"/>
                  </a:moveTo>
                  <a:cubicBezTo>
                    <a:pt x="200" y="388"/>
                    <a:pt x="400" y="216"/>
                    <a:pt x="720" y="128"/>
                  </a:cubicBezTo>
                  <a:cubicBezTo>
                    <a:pt x="1040" y="40"/>
                    <a:pt x="1560" y="0"/>
                    <a:pt x="1920" y="32"/>
                  </a:cubicBezTo>
                  <a:cubicBezTo>
                    <a:pt x="2280" y="64"/>
                    <a:pt x="2580" y="192"/>
                    <a:pt x="2880" y="32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756" name="Group 15">
              <a:extLst>
                <a:ext uri="{FF2B5EF4-FFF2-40B4-BE49-F238E27FC236}">
                  <a16:creationId xmlns:a16="http://schemas.microsoft.com/office/drawing/2014/main" id="{7613DBF4-A82E-2544-AAF1-71629A69FE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4" y="3024"/>
              <a:ext cx="864" cy="864"/>
              <a:chOff x="3648" y="2592"/>
              <a:chExt cx="864" cy="864"/>
            </a:xfrm>
          </p:grpSpPr>
          <p:sp>
            <p:nvSpPr>
              <p:cNvPr id="31758" name="Oval 16">
                <a:extLst>
                  <a:ext uri="{FF2B5EF4-FFF2-40B4-BE49-F238E27FC236}">
                    <a16:creationId xmlns:a16="http://schemas.microsoft.com/office/drawing/2014/main" id="{430FD8B2-DB66-544E-A72F-D662B6EA93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592"/>
                <a:ext cx="864" cy="864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759" name="Text Box 17">
                <a:extLst>
                  <a:ext uri="{FF2B5EF4-FFF2-40B4-BE49-F238E27FC236}">
                    <a16:creationId xmlns:a16="http://schemas.microsoft.com/office/drawing/2014/main" id="{C05E0850-6080-9549-934E-33720A97C3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30" y="2906"/>
                <a:ext cx="11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endParaRPr lang="en-US" altLang="en-US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31757" name="Text Box 18">
              <a:extLst>
                <a:ext uri="{FF2B5EF4-FFF2-40B4-BE49-F238E27FC236}">
                  <a16:creationId xmlns:a16="http://schemas.microsoft.com/office/drawing/2014/main" id="{16856411-E55B-0640-8625-82CC8ECBE7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0" y="2352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61722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9672" y="52990"/>
            <a:ext cx="726630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37685" algn="l"/>
              </a:tabLst>
            </a:pPr>
            <a:r>
              <a:rPr spc="-5" dirty="0"/>
              <a:t>Let</a:t>
            </a:r>
            <a:r>
              <a:rPr spc="10" dirty="0"/>
              <a:t> </a:t>
            </a:r>
            <a:r>
              <a:rPr spc="-5" dirty="0"/>
              <a:t>f</a:t>
            </a:r>
            <a:r>
              <a:rPr spc="5" dirty="0"/>
              <a:t> </a:t>
            </a:r>
            <a:r>
              <a:rPr spc="-5" dirty="0"/>
              <a:t>be</a:t>
            </a:r>
            <a:r>
              <a:rPr dirty="0"/>
              <a:t> </a:t>
            </a:r>
            <a:r>
              <a:rPr spc="-5" dirty="0"/>
              <a:t>a</a:t>
            </a:r>
            <a:r>
              <a:rPr dirty="0"/>
              <a:t> </a:t>
            </a:r>
            <a:r>
              <a:rPr spc="-5" dirty="0"/>
              <a:t>function</a:t>
            </a:r>
            <a:r>
              <a:rPr spc="35" dirty="0"/>
              <a:t> </a:t>
            </a:r>
            <a:r>
              <a:rPr spc="-5" dirty="0"/>
              <a:t>from</a:t>
            </a:r>
            <a:r>
              <a:rPr spc="15" dirty="0"/>
              <a:t> </a:t>
            </a:r>
            <a:r>
              <a:rPr spc="-5" dirty="0"/>
              <a:t>A</a:t>
            </a:r>
            <a:r>
              <a:rPr spc="15" dirty="0"/>
              <a:t> </a:t>
            </a:r>
            <a:r>
              <a:rPr spc="-5" dirty="0"/>
              <a:t>to</a:t>
            </a:r>
            <a:r>
              <a:rPr spc="10" dirty="0"/>
              <a:t> </a:t>
            </a:r>
            <a:r>
              <a:rPr spc="-5" dirty="0"/>
              <a:t>B.	Let S be</a:t>
            </a:r>
            <a:r>
              <a:rPr spc="-10" dirty="0"/>
              <a:t> </a:t>
            </a:r>
            <a:r>
              <a:rPr spc="-5" dirty="0"/>
              <a:t>a</a:t>
            </a:r>
            <a:r>
              <a:rPr spc="-15" dirty="0"/>
              <a:t> </a:t>
            </a:r>
            <a:r>
              <a:rPr spc="-5" dirty="0"/>
              <a:t>subset</a:t>
            </a:r>
            <a:r>
              <a:rPr spc="-10" dirty="0"/>
              <a:t> </a:t>
            </a:r>
            <a:r>
              <a:rPr spc="-5" dirty="0"/>
              <a:t>of</a:t>
            </a:r>
            <a:r>
              <a:rPr spc="-10" dirty="0"/>
              <a:t> B.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95204" y="495014"/>
            <a:ext cx="3329395" cy="4584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900" i="1" spc="-5" dirty="0">
                <a:latin typeface="Monotype Corsiva"/>
                <a:cs typeface="Monotype Corsiva"/>
              </a:rPr>
              <a:t>Show that</a:t>
            </a:r>
            <a:r>
              <a:rPr sz="2900" i="1" spc="-20" dirty="0">
                <a:latin typeface="Monotype Corsiva"/>
                <a:cs typeface="Monotype Corsiva"/>
              </a:rPr>
              <a:t> </a:t>
            </a:r>
            <a:r>
              <a:rPr sz="2900" i="1" dirty="0">
                <a:latin typeface="Monotype Corsiva"/>
                <a:cs typeface="Monotype Corsiva"/>
              </a:rPr>
              <a:t>f</a:t>
            </a:r>
            <a:r>
              <a:rPr sz="2850" i="1" baseline="24853" dirty="0">
                <a:latin typeface="Monotype Corsiva"/>
                <a:cs typeface="Monotype Corsiva"/>
              </a:rPr>
              <a:t>-</a:t>
            </a:r>
            <a:r>
              <a:rPr lang="en-US" sz="2850" i="1" baseline="24853" dirty="0">
                <a:latin typeface="Monotype Corsiva"/>
                <a:cs typeface="Monotype Corsiva"/>
              </a:rPr>
              <a:t>-</a:t>
            </a:r>
            <a:r>
              <a:rPr sz="2850" i="1" baseline="24853" dirty="0">
                <a:latin typeface="Monotype Corsiva"/>
                <a:cs typeface="Monotype Corsiva"/>
              </a:rPr>
              <a:t>1</a:t>
            </a:r>
            <a:r>
              <a:rPr sz="2900" i="1" dirty="0">
                <a:latin typeface="Monotype Corsiva"/>
                <a:cs typeface="Monotype Corsiva"/>
              </a:rPr>
              <a:t>(S)</a:t>
            </a:r>
            <a:r>
              <a:rPr sz="2900" i="1" spc="-20" dirty="0">
                <a:latin typeface="Monotype Corsiva"/>
                <a:cs typeface="Monotype Corsiva"/>
              </a:rPr>
              <a:t> </a:t>
            </a:r>
            <a:r>
              <a:rPr sz="2900" i="1" spc="-5" dirty="0">
                <a:latin typeface="Monotype Corsiva"/>
                <a:cs typeface="Monotype Corsiva"/>
              </a:rPr>
              <a:t>=</a:t>
            </a:r>
            <a:r>
              <a:rPr sz="2900" i="1" spc="-15" dirty="0">
                <a:latin typeface="Monotype Corsiva"/>
                <a:cs typeface="Monotype Corsiva"/>
              </a:rPr>
              <a:t> </a:t>
            </a:r>
            <a:r>
              <a:rPr sz="2900" i="1" dirty="0">
                <a:latin typeface="Monotype Corsiva"/>
                <a:cs typeface="Monotype Corsiva"/>
              </a:rPr>
              <a:t>f</a:t>
            </a:r>
            <a:r>
              <a:rPr sz="2850" i="1" baseline="24853" dirty="0">
                <a:latin typeface="Monotype Corsiva"/>
                <a:cs typeface="Monotype Corsiva"/>
              </a:rPr>
              <a:t>-</a:t>
            </a:r>
            <a:r>
              <a:rPr lang="en-US" sz="2850" i="1" baseline="24853" dirty="0">
                <a:latin typeface="Monotype Corsiva"/>
                <a:cs typeface="Monotype Corsiva"/>
              </a:rPr>
              <a:t>-</a:t>
            </a:r>
            <a:r>
              <a:rPr sz="2850" i="1" baseline="24853" dirty="0">
                <a:latin typeface="Monotype Corsiva"/>
                <a:cs typeface="Monotype Corsiva"/>
              </a:rPr>
              <a:t>1</a:t>
            </a:r>
            <a:r>
              <a:rPr sz="2900" i="1" dirty="0">
                <a:latin typeface="Monotype Corsiva"/>
                <a:cs typeface="Monotype Corsiva"/>
              </a:rPr>
              <a:t>(S)</a:t>
            </a:r>
            <a:endParaRPr sz="2900" dirty="0">
              <a:latin typeface="Monotype Corsiva"/>
              <a:cs typeface="Monotype Corsiv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1930400"/>
            <a:ext cx="4260850" cy="90360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dirty="0">
                <a:latin typeface="Times New Roman"/>
                <a:cs typeface="Times New Roman"/>
              </a:rPr>
              <a:t>What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do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know?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latin typeface="Times New Roman"/>
                <a:cs typeface="Times New Roman"/>
              </a:rPr>
              <a:t>f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must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be 1-to-1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and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onto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(why?)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76800" y="53340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10200" y="533400"/>
            <a:ext cx="838200" cy="0"/>
          </a:xfrm>
          <a:custGeom>
            <a:avLst/>
            <a:gdLst/>
            <a:ahLst/>
            <a:cxnLst/>
            <a:rect l="l" t="t" r="r" b="b"/>
            <a:pathLst>
              <a:path w="838200">
                <a:moveTo>
                  <a:pt x="0" y="0"/>
                </a:moveTo>
                <a:lnTo>
                  <a:pt x="8382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895350" y="3562350"/>
            <a:ext cx="6667500" cy="2095500"/>
            <a:chOff x="895350" y="3562350"/>
            <a:chExt cx="6667500" cy="2095500"/>
          </a:xfrm>
        </p:grpSpPr>
        <p:sp>
          <p:nvSpPr>
            <p:cNvPr id="8" name="object 8"/>
            <p:cNvSpPr/>
            <p:nvPr/>
          </p:nvSpPr>
          <p:spPr>
            <a:xfrm>
              <a:off x="5486400" y="3581400"/>
              <a:ext cx="2057400" cy="2057400"/>
            </a:xfrm>
            <a:custGeom>
              <a:avLst/>
              <a:gdLst/>
              <a:ahLst/>
              <a:cxnLst/>
              <a:rect l="l" t="t" r="r" b="b"/>
              <a:pathLst>
                <a:path w="2057400" h="2057400">
                  <a:moveTo>
                    <a:pt x="0" y="1028700"/>
                  </a:moveTo>
                  <a:lnTo>
                    <a:pt x="1119" y="980274"/>
                  </a:lnTo>
                  <a:lnTo>
                    <a:pt x="4445" y="932425"/>
                  </a:lnTo>
                  <a:lnTo>
                    <a:pt x="9928" y="885201"/>
                  </a:lnTo>
                  <a:lnTo>
                    <a:pt x="17519" y="838652"/>
                  </a:lnTo>
                  <a:lnTo>
                    <a:pt x="27168" y="792828"/>
                  </a:lnTo>
                  <a:lnTo>
                    <a:pt x="38826" y="747778"/>
                  </a:lnTo>
                  <a:lnTo>
                    <a:pt x="52443" y="703551"/>
                  </a:lnTo>
                  <a:lnTo>
                    <a:pt x="67971" y="660197"/>
                  </a:lnTo>
                  <a:lnTo>
                    <a:pt x="85359" y="617764"/>
                  </a:lnTo>
                  <a:lnTo>
                    <a:pt x="104558" y="576304"/>
                  </a:lnTo>
                  <a:lnTo>
                    <a:pt x="125519" y="535864"/>
                  </a:lnTo>
                  <a:lnTo>
                    <a:pt x="148192" y="496494"/>
                  </a:lnTo>
                  <a:lnTo>
                    <a:pt x="172529" y="458244"/>
                  </a:lnTo>
                  <a:lnTo>
                    <a:pt x="198479" y="421163"/>
                  </a:lnTo>
                  <a:lnTo>
                    <a:pt x="225994" y="385300"/>
                  </a:lnTo>
                  <a:lnTo>
                    <a:pt x="255023" y="350706"/>
                  </a:lnTo>
                  <a:lnTo>
                    <a:pt x="285518" y="317428"/>
                  </a:lnTo>
                  <a:lnTo>
                    <a:pt x="317428" y="285518"/>
                  </a:lnTo>
                  <a:lnTo>
                    <a:pt x="350706" y="255023"/>
                  </a:lnTo>
                  <a:lnTo>
                    <a:pt x="385300" y="225994"/>
                  </a:lnTo>
                  <a:lnTo>
                    <a:pt x="421163" y="198479"/>
                  </a:lnTo>
                  <a:lnTo>
                    <a:pt x="458244" y="172529"/>
                  </a:lnTo>
                  <a:lnTo>
                    <a:pt x="496494" y="148192"/>
                  </a:lnTo>
                  <a:lnTo>
                    <a:pt x="535864" y="125519"/>
                  </a:lnTo>
                  <a:lnTo>
                    <a:pt x="576304" y="104558"/>
                  </a:lnTo>
                  <a:lnTo>
                    <a:pt x="617764" y="85359"/>
                  </a:lnTo>
                  <a:lnTo>
                    <a:pt x="660197" y="67971"/>
                  </a:lnTo>
                  <a:lnTo>
                    <a:pt x="703551" y="52443"/>
                  </a:lnTo>
                  <a:lnTo>
                    <a:pt x="747778" y="38826"/>
                  </a:lnTo>
                  <a:lnTo>
                    <a:pt x="792828" y="27168"/>
                  </a:lnTo>
                  <a:lnTo>
                    <a:pt x="838652" y="17519"/>
                  </a:lnTo>
                  <a:lnTo>
                    <a:pt x="885201" y="9928"/>
                  </a:lnTo>
                  <a:lnTo>
                    <a:pt x="932425" y="4445"/>
                  </a:lnTo>
                  <a:lnTo>
                    <a:pt x="980274" y="1119"/>
                  </a:lnTo>
                  <a:lnTo>
                    <a:pt x="1028700" y="0"/>
                  </a:lnTo>
                  <a:lnTo>
                    <a:pt x="1077125" y="1119"/>
                  </a:lnTo>
                  <a:lnTo>
                    <a:pt x="1124974" y="4445"/>
                  </a:lnTo>
                  <a:lnTo>
                    <a:pt x="1172198" y="9928"/>
                  </a:lnTo>
                  <a:lnTo>
                    <a:pt x="1218747" y="17519"/>
                  </a:lnTo>
                  <a:lnTo>
                    <a:pt x="1264571" y="27168"/>
                  </a:lnTo>
                  <a:lnTo>
                    <a:pt x="1309621" y="38826"/>
                  </a:lnTo>
                  <a:lnTo>
                    <a:pt x="1353848" y="52443"/>
                  </a:lnTo>
                  <a:lnTo>
                    <a:pt x="1397202" y="67971"/>
                  </a:lnTo>
                  <a:lnTo>
                    <a:pt x="1439635" y="85359"/>
                  </a:lnTo>
                  <a:lnTo>
                    <a:pt x="1481095" y="104558"/>
                  </a:lnTo>
                  <a:lnTo>
                    <a:pt x="1521535" y="125519"/>
                  </a:lnTo>
                  <a:lnTo>
                    <a:pt x="1560905" y="148192"/>
                  </a:lnTo>
                  <a:lnTo>
                    <a:pt x="1599155" y="172529"/>
                  </a:lnTo>
                  <a:lnTo>
                    <a:pt x="1636236" y="198479"/>
                  </a:lnTo>
                  <a:lnTo>
                    <a:pt x="1672099" y="225994"/>
                  </a:lnTo>
                  <a:lnTo>
                    <a:pt x="1706693" y="255023"/>
                  </a:lnTo>
                  <a:lnTo>
                    <a:pt x="1739971" y="285518"/>
                  </a:lnTo>
                  <a:lnTo>
                    <a:pt x="1771881" y="317428"/>
                  </a:lnTo>
                  <a:lnTo>
                    <a:pt x="1802376" y="350706"/>
                  </a:lnTo>
                  <a:lnTo>
                    <a:pt x="1831405" y="385300"/>
                  </a:lnTo>
                  <a:lnTo>
                    <a:pt x="1858920" y="421163"/>
                  </a:lnTo>
                  <a:lnTo>
                    <a:pt x="1884870" y="458244"/>
                  </a:lnTo>
                  <a:lnTo>
                    <a:pt x="1909207" y="496494"/>
                  </a:lnTo>
                  <a:lnTo>
                    <a:pt x="1931880" y="535864"/>
                  </a:lnTo>
                  <a:lnTo>
                    <a:pt x="1952841" y="576304"/>
                  </a:lnTo>
                  <a:lnTo>
                    <a:pt x="1972040" y="617764"/>
                  </a:lnTo>
                  <a:lnTo>
                    <a:pt x="1989428" y="660197"/>
                  </a:lnTo>
                  <a:lnTo>
                    <a:pt x="2004956" y="703551"/>
                  </a:lnTo>
                  <a:lnTo>
                    <a:pt x="2018573" y="747778"/>
                  </a:lnTo>
                  <a:lnTo>
                    <a:pt x="2030231" y="792828"/>
                  </a:lnTo>
                  <a:lnTo>
                    <a:pt x="2039880" y="838652"/>
                  </a:lnTo>
                  <a:lnTo>
                    <a:pt x="2047471" y="885201"/>
                  </a:lnTo>
                  <a:lnTo>
                    <a:pt x="2052954" y="932425"/>
                  </a:lnTo>
                  <a:lnTo>
                    <a:pt x="2056280" y="980274"/>
                  </a:lnTo>
                  <a:lnTo>
                    <a:pt x="2057400" y="1028700"/>
                  </a:lnTo>
                  <a:lnTo>
                    <a:pt x="2056280" y="1077125"/>
                  </a:lnTo>
                  <a:lnTo>
                    <a:pt x="2052954" y="1124974"/>
                  </a:lnTo>
                  <a:lnTo>
                    <a:pt x="2047471" y="1172198"/>
                  </a:lnTo>
                  <a:lnTo>
                    <a:pt x="2039880" y="1218747"/>
                  </a:lnTo>
                  <a:lnTo>
                    <a:pt x="2030231" y="1264571"/>
                  </a:lnTo>
                  <a:lnTo>
                    <a:pt x="2018573" y="1309621"/>
                  </a:lnTo>
                  <a:lnTo>
                    <a:pt x="2004956" y="1353848"/>
                  </a:lnTo>
                  <a:lnTo>
                    <a:pt x="1989428" y="1397202"/>
                  </a:lnTo>
                  <a:lnTo>
                    <a:pt x="1972040" y="1439635"/>
                  </a:lnTo>
                  <a:lnTo>
                    <a:pt x="1952841" y="1481095"/>
                  </a:lnTo>
                  <a:lnTo>
                    <a:pt x="1931880" y="1521535"/>
                  </a:lnTo>
                  <a:lnTo>
                    <a:pt x="1909207" y="1560905"/>
                  </a:lnTo>
                  <a:lnTo>
                    <a:pt x="1884870" y="1599155"/>
                  </a:lnTo>
                  <a:lnTo>
                    <a:pt x="1858920" y="1636236"/>
                  </a:lnTo>
                  <a:lnTo>
                    <a:pt x="1831405" y="1672099"/>
                  </a:lnTo>
                  <a:lnTo>
                    <a:pt x="1802376" y="1706693"/>
                  </a:lnTo>
                  <a:lnTo>
                    <a:pt x="1771881" y="1739971"/>
                  </a:lnTo>
                  <a:lnTo>
                    <a:pt x="1739971" y="1771881"/>
                  </a:lnTo>
                  <a:lnTo>
                    <a:pt x="1706693" y="1802376"/>
                  </a:lnTo>
                  <a:lnTo>
                    <a:pt x="1672099" y="1831405"/>
                  </a:lnTo>
                  <a:lnTo>
                    <a:pt x="1636236" y="1858920"/>
                  </a:lnTo>
                  <a:lnTo>
                    <a:pt x="1599155" y="1884870"/>
                  </a:lnTo>
                  <a:lnTo>
                    <a:pt x="1560905" y="1909207"/>
                  </a:lnTo>
                  <a:lnTo>
                    <a:pt x="1521535" y="1931880"/>
                  </a:lnTo>
                  <a:lnTo>
                    <a:pt x="1481095" y="1952841"/>
                  </a:lnTo>
                  <a:lnTo>
                    <a:pt x="1439635" y="1972040"/>
                  </a:lnTo>
                  <a:lnTo>
                    <a:pt x="1397202" y="1989428"/>
                  </a:lnTo>
                  <a:lnTo>
                    <a:pt x="1353848" y="2004956"/>
                  </a:lnTo>
                  <a:lnTo>
                    <a:pt x="1309621" y="2018573"/>
                  </a:lnTo>
                  <a:lnTo>
                    <a:pt x="1264571" y="2030231"/>
                  </a:lnTo>
                  <a:lnTo>
                    <a:pt x="1218747" y="2039880"/>
                  </a:lnTo>
                  <a:lnTo>
                    <a:pt x="1172198" y="2047471"/>
                  </a:lnTo>
                  <a:lnTo>
                    <a:pt x="1124974" y="2052954"/>
                  </a:lnTo>
                  <a:lnTo>
                    <a:pt x="1077125" y="2056280"/>
                  </a:lnTo>
                  <a:lnTo>
                    <a:pt x="1028700" y="2057400"/>
                  </a:lnTo>
                  <a:lnTo>
                    <a:pt x="980274" y="2056280"/>
                  </a:lnTo>
                  <a:lnTo>
                    <a:pt x="932425" y="2052954"/>
                  </a:lnTo>
                  <a:lnTo>
                    <a:pt x="885201" y="2047471"/>
                  </a:lnTo>
                  <a:lnTo>
                    <a:pt x="838652" y="2039880"/>
                  </a:lnTo>
                  <a:lnTo>
                    <a:pt x="792828" y="2030231"/>
                  </a:lnTo>
                  <a:lnTo>
                    <a:pt x="747778" y="2018573"/>
                  </a:lnTo>
                  <a:lnTo>
                    <a:pt x="703551" y="2004956"/>
                  </a:lnTo>
                  <a:lnTo>
                    <a:pt x="660197" y="1989428"/>
                  </a:lnTo>
                  <a:lnTo>
                    <a:pt x="617764" y="1972040"/>
                  </a:lnTo>
                  <a:lnTo>
                    <a:pt x="576304" y="1952841"/>
                  </a:lnTo>
                  <a:lnTo>
                    <a:pt x="535864" y="1931880"/>
                  </a:lnTo>
                  <a:lnTo>
                    <a:pt x="496494" y="1909207"/>
                  </a:lnTo>
                  <a:lnTo>
                    <a:pt x="458244" y="1884870"/>
                  </a:lnTo>
                  <a:lnTo>
                    <a:pt x="421163" y="1858920"/>
                  </a:lnTo>
                  <a:lnTo>
                    <a:pt x="385300" y="1831405"/>
                  </a:lnTo>
                  <a:lnTo>
                    <a:pt x="350706" y="1802376"/>
                  </a:lnTo>
                  <a:lnTo>
                    <a:pt x="317428" y="1771881"/>
                  </a:lnTo>
                  <a:lnTo>
                    <a:pt x="285518" y="1739971"/>
                  </a:lnTo>
                  <a:lnTo>
                    <a:pt x="255023" y="1706693"/>
                  </a:lnTo>
                  <a:lnTo>
                    <a:pt x="225994" y="1672099"/>
                  </a:lnTo>
                  <a:lnTo>
                    <a:pt x="198479" y="1636236"/>
                  </a:lnTo>
                  <a:lnTo>
                    <a:pt x="172529" y="1599155"/>
                  </a:lnTo>
                  <a:lnTo>
                    <a:pt x="148192" y="1560905"/>
                  </a:lnTo>
                  <a:lnTo>
                    <a:pt x="125519" y="1521535"/>
                  </a:lnTo>
                  <a:lnTo>
                    <a:pt x="104558" y="1481095"/>
                  </a:lnTo>
                  <a:lnTo>
                    <a:pt x="85359" y="1439635"/>
                  </a:lnTo>
                  <a:lnTo>
                    <a:pt x="67971" y="1397202"/>
                  </a:lnTo>
                  <a:lnTo>
                    <a:pt x="52443" y="1353848"/>
                  </a:lnTo>
                  <a:lnTo>
                    <a:pt x="38826" y="1309621"/>
                  </a:lnTo>
                  <a:lnTo>
                    <a:pt x="27168" y="1264571"/>
                  </a:lnTo>
                  <a:lnTo>
                    <a:pt x="17519" y="1218747"/>
                  </a:lnTo>
                  <a:lnTo>
                    <a:pt x="9928" y="1172198"/>
                  </a:lnTo>
                  <a:lnTo>
                    <a:pt x="4445" y="1124974"/>
                  </a:lnTo>
                  <a:lnTo>
                    <a:pt x="1119" y="1077125"/>
                  </a:lnTo>
                  <a:lnTo>
                    <a:pt x="0" y="10287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96000" y="4114800"/>
              <a:ext cx="1371600" cy="1371600"/>
            </a:xfrm>
            <a:custGeom>
              <a:avLst/>
              <a:gdLst/>
              <a:ahLst/>
              <a:cxnLst/>
              <a:rect l="l" t="t" r="r" b="b"/>
              <a:pathLst>
                <a:path w="1371600" h="1371600">
                  <a:moveTo>
                    <a:pt x="0" y="685800"/>
                  </a:moveTo>
                  <a:lnTo>
                    <a:pt x="1721" y="636823"/>
                  </a:lnTo>
                  <a:lnTo>
                    <a:pt x="6810" y="588776"/>
                  </a:lnTo>
                  <a:lnTo>
                    <a:pt x="15149" y="541774"/>
                  </a:lnTo>
                  <a:lnTo>
                    <a:pt x="26622" y="495934"/>
                  </a:lnTo>
                  <a:lnTo>
                    <a:pt x="41114" y="451371"/>
                  </a:lnTo>
                  <a:lnTo>
                    <a:pt x="58508" y="408202"/>
                  </a:lnTo>
                  <a:lnTo>
                    <a:pt x="78688" y="366542"/>
                  </a:lnTo>
                  <a:lnTo>
                    <a:pt x="101539" y="326508"/>
                  </a:lnTo>
                  <a:lnTo>
                    <a:pt x="126943" y="288216"/>
                  </a:lnTo>
                  <a:lnTo>
                    <a:pt x="154786" y="251782"/>
                  </a:lnTo>
                  <a:lnTo>
                    <a:pt x="184951" y="217321"/>
                  </a:lnTo>
                  <a:lnTo>
                    <a:pt x="217321" y="184951"/>
                  </a:lnTo>
                  <a:lnTo>
                    <a:pt x="251782" y="154786"/>
                  </a:lnTo>
                  <a:lnTo>
                    <a:pt x="288216" y="126943"/>
                  </a:lnTo>
                  <a:lnTo>
                    <a:pt x="326508" y="101539"/>
                  </a:lnTo>
                  <a:lnTo>
                    <a:pt x="366542" y="78688"/>
                  </a:lnTo>
                  <a:lnTo>
                    <a:pt x="408202" y="58508"/>
                  </a:lnTo>
                  <a:lnTo>
                    <a:pt x="451371" y="41114"/>
                  </a:lnTo>
                  <a:lnTo>
                    <a:pt x="495934" y="26622"/>
                  </a:lnTo>
                  <a:lnTo>
                    <a:pt x="541774" y="15149"/>
                  </a:lnTo>
                  <a:lnTo>
                    <a:pt x="588776" y="6810"/>
                  </a:lnTo>
                  <a:lnTo>
                    <a:pt x="636823" y="1721"/>
                  </a:lnTo>
                  <a:lnTo>
                    <a:pt x="685800" y="0"/>
                  </a:lnTo>
                  <a:lnTo>
                    <a:pt x="734776" y="1721"/>
                  </a:lnTo>
                  <a:lnTo>
                    <a:pt x="782823" y="6810"/>
                  </a:lnTo>
                  <a:lnTo>
                    <a:pt x="829825" y="15149"/>
                  </a:lnTo>
                  <a:lnTo>
                    <a:pt x="875665" y="26622"/>
                  </a:lnTo>
                  <a:lnTo>
                    <a:pt x="920228" y="41114"/>
                  </a:lnTo>
                  <a:lnTo>
                    <a:pt x="963397" y="58508"/>
                  </a:lnTo>
                  <a:lnTo>
                    <a:pt x="1005057" y="78688"/>
                  </a:lnTo>
                  <a:lnTo>
                    <a:pt x="1045091" y="101539"/>
                  </a:lnTo>
                  <a:lnTo>
                    <a:pt x="1083383" y="126943"/>
                  </a:lnTo>
                  <a:lnTo>
                    <a:pt x="1119817" y="154786"/>
                  </a:lnTo>
                  <a:lnTo>
                    <a:pt x="1154278" y="184951"/>
                  </a:lnTo>
                  <a:lnTo>
                    <a:pt x="1186648" y="217321"/>
                  </a:lnTo>
                  <a:lnTo>
                    <a:pt x="1216813" y="251782"/>
                  </a:lnTo>
                  <a:lnTo>
                    <a:pt x="1244656" y="288216"/>
                  </a:lnTo>
                  <a:lnTo>
                    <a:pt x="1270060" y="326508"/>
                  </a:lnTo>
                  <a:lnTo>
                    <a:pt x="1292911" y="366542"/>
                  </a:lnTo>
                  <a:lnTo>
                    <a:pt x="1313091" y="408202"/>
                  </a:lnTo>
                  <a:lnTo>
                    <a:pt x="1330485" y="451371"/>
                  </a:lnTo>
                  <a:lnTo>
                    <a:pt x="1344977" y="495934"/>
                  </a:lnTo>
                  <a:lnTo>
                    <a:pt x="1356450" y="541774"/>
                  </a:lnTo>
                  <a:lnTo>
                    <a:pt x="1364789" y="588776"/>
                  </a:lnTo>
                  <a:lnTo>
                    <a:pt x="1369878" y="636823"/>
                  </a:lnTo>
                  <a:lnTo>
                    <a:pt x="1371600" y="685800"/>
                  </a:lnTo>
                  <a:lnTo>
                    <a:pt x="1369878" y="734776"/>
                  </a:lnTo>
                  <a:lnTo>
                    <a:pt x="1364789" y="782823"/>
                  </a:lnTo>
                  <a:lnTo>
                    <a:pt x="1356450" y="829825"/>
                  </a:lnTo>
                  <a:lnTo>
                    <a:pt x="1344977" y="875665"/>
                  </a:lnTo>
                  <a:lnTo>
                    <a:pt x="1330485" y="920228"/>
                  </a:lnTo>
                  <a:lnTo>
                    <a:pt x="1313091" y="963397"/>
                  </a:lnTo>
                  <a:lnTo>
                    <a:pt x="1292911" y="1005057"/>
                  </a:lnTo>
                  <a:lnTo>
                    <a:pt x="1270060" y="1045091"/>
                  </a:lnTo>
                  <a:lnTo>
                    <a:pt x="1244656" y="1083383"/>
                  </a:lnTo>
                  <a:lnTo>
                    <a:pt x="1216813" y="1119817"/>
                  </a:lnTo>
                  <a:lnTo>
                    <a:pt x="1186648" y="1154278"/>
                  </a:lnTo>
                  <a:lnTo>
                    <a:pt x="1154278" y="1186648"/>
                  </a:lnTo>
                  <a:lnTo>
                    <a:pt x="1119817" y="1216813"/>
                  </a:lnTo>
                  <a:lnTo>
                    <a:pt x="1083383" y="1244656"/>
                  </a:lnTo>
                  <a:lnTo>
                    <a:pt x="1045091" y="1270060"/>
                  </a:lnTo>
                  <a:lnTo>
                    <a:pt x="1005057" y="1292911"/>
                  </a:lnTo>
                  <a:lnTo>
                    <a:pt x="963397" y="1313091"/>
                  </a:lnTo>
                  <a:lnTo>
                    <a:pt x="920228" y="1330485"/>
                  </a:lnTo>
                  <a:lnTo>
                    <a:pt x="875665" y="1344977"/>
                  </a:lnTo>
                  <a:lnTo>
                    <a:pt x="829825" y="1356450"/>
                  </a:lnTo>
                  <a:lnTo>
                    <a:pt x="782823" y="1364789"/>
                  </a:lnTo>
                  <a:lnTo>
                    <a:pt x="734776" y="1369878"/>
                  </a:lnTo>
                  <a:lnTo>
                    <a:pt x="685800" y="1371600"/>
                  </a:lnTo>
                  <a:lnTo>
                    <a:pt x="636823" y="1369878"/>
                  </a:lnTo>
                  <a:lnTo>
                    <a:pt x="588776" y="1364789"/>
                  </a:lnTo>
                  <a:lnTo>
                    <a:pt x="541774" y="1356450"/>
                  </a:lnTo>
                  <a:lnTo>
                    <a:pt x="495934" y="1344977"/>
                  </a:lnTo>
                  <a:lnTo>
                    <a:pt x="451371" y="1330485"/>
                  </a:lnTo>
                  <a:lnTo>
                    <a:pt x="408202" y="1313091"/>
                  </a:lnTo>
                  <a:lnTo>
                    <a:pt x="366542" y="1292911"/>
                  </a:lnTo>
                  <a:lnTo>
                    <a:pt x="326508" y="1270060"/>
                  </a:lnTo>
                  <a:lnTo>
                    <a:pt x="288216" y="1244656"/>
                  </a:lnTo>
                  <a:lnTo>
                    <a:pt x="251782" y="1216813"/>
                  </a:lnTo>
                  <a:lnTo>
                    <a:pt x="217321" y="1186648"/>
                  </a:lnTo>
                  <a:lnTo>
                    <a:pt x="184951" y="1154278"/>
                  </a:lnTo>
                  <a:lnTo>
                    <a:pt x="154786" y="1119817"/>
                  </a:lnTo>
                  <a:lnTo>
                    <a:pt x="126943" y="1083383"/>
                  </a:lnTo>
                  <a:lnTo>
                    <a:pt x="101539" y="1045091"/>
                  </a:lnTo>
                  <a:lnTo>
                    <a:pt x="78688" y="1005057"/>
                  </a:lnTo>
                  <a:lnTo>
                    <a:pt x="58508" y="963397"/>
                  </a:lnTo>
                  <a:lnTo>
                    <a:pt x="41114" y="920228"/>
                  </a:lnTo>
                  <a:lnTo>
                    <a:pt x="26622" y="875665"/>
                  </a:lnTo>
                  <a:lnTo>
                    <a:pt x="15149" y="829825"/>
                  </a:lnTo>
                  <a:lnTo>
                    <a:pt x="6810" y="782823"/>
                  </a:lnTo>
                  <a:lnTo>
                    <a:pt x="1721" y="734776"/>
                  </a:lnTo>
                  <a:lnTo>
                    <a:pt x="0" y="685800"/>
                  </a:lnTo>
                  <a:close/>
                </a:path>
              </a:pathLst>
            </a:custGeom>
            <a:ln w="381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14400" y="3581400"/>
              <a:ext cx="2057400" cy="2057400"/>
            </a:xfrm>
            <a:custGeom>
              <a:avLst/>
              <a:gdLst/>
              <a:ahLst/>
              <a:cxnLst/>
              <a:rect l="l" t="t" r="r" b="b"/>
              <a:pathLst>
                <a:path w="2057400" h="2057400">
                  <a:moveTo>
                    <a:pt x="0" y="1028700"/>
                  </a:moveTo>
                  <a:lnTo>
                    <a:pt x="1119" y="980274"/>
                  </a:lnTo>
                  <a:lnTo>
                    <a:pt x="4445" y="932425"/>
                  </a:lnTo>
                  <a:lnTo>
                    <a:pt x="9928" y="885201"/>
                  </a:lnTo>
                  <a:lnTo>
                    <a:pt x="17519" y="838652"/>
                  </a:lnTo>
                  <a:lnTo>
                    <a:pt x="27168" y="792828"/>
                  </a:lnTo>
                  <a:lnTo>
                    <a:pt x="38826" y="747778"/>
                  </a:lnTo>
                  <a:lnTo>
                    <a:pt x="52443" y="703551"/>
                  </a:lnTo>
                  <a:lnTo>
                    <a:pt x="67971" y="660197"/>
                  </a:lnTo>
                  <a:lnTo>
                    <a:pt x="85359" y="617764"/>
                  </a:lnTo>
                  <a:lnTo>
                    <a:pt x="104558" y="576304"/>
                  </a:lnTo>
                  <a:lnTo>
                    <a:pt x="125519" y="535864"/>
                  </a:lnTo>
                  <a:lnTo>
                    <a:pt x="148192" y="496494"/>
                  </a:lnTo>
                  <a:lnTo>
                    <a:pt x="172529" y="458244"/>
                  </a:lnTo>
                  <a:lnTo>
                    <a:pt x="198479" y="421163"/>
                  </a:lnTo>
                  <a:lnTo>
                    <a:pt x="225994" y="385300"/>
                  </a:lnTo>
                  <a:lnTo>
                    <a:pt x="255023" y="350706"/>
                  </a:lnTo>
                  <a:lnTo>
                    <a:pt x="285518" y="317428"/>
                  </a:lnTo>
                  <a:lnTo>
                    <a:pt x="317428" y="285518"/>
                  </a:lnTo>
                  <a:lnTo>
                    <a:pt x="350706" y="255023"/>
                  </a:lnTo>
                  <a:lnTo>
                    <a:pt x="385300" y="225994"/>
                  </a:lnTo>
                  <a:lnTo>
                    <a:pt x="421163" y="198479"/>
                  </a:lnTo>
                  <a:lnTo>
                    <a:pt x="458244" y="172529"/>
                  </a:lnTo>
                  <a:lnTo>
                    <a:pt x="496494" y="148192"/>
                  </a:lnTo>
                  <a:lnTo>
                    <a:pt x="535864" y="125519"/>
                  </a:lnTo>
                  <a:lnTo>
                    <a:pt x="576304" y="104558"/>
                  </a:lnTo>
                  <a:lnTo>
                    <a:pt x="617764" y="85359"/>
                  </a:lnTo>
                  <a:lnTo>
                    <a:pt x="660197" y="67971"/>
                  </a:lnTo>
                  <a:lnTo>
                    <a:pt x="703551" y="52443"/>
                  </a:lnTo>
                  <a:lnTo>
                    <a:pt x="747778" y="38826"/>
                  </a:lnTo>
                  <a:lnTo>
                    <a:pt x="792828" y="27168"/>
                  </a:lnTo>
                  <a:lnTo>
                    <a:pt x="838652" y="17519"/>
                  </a:lnTo>
                  <a:lnTo>
                    <a:pt x="885201" y="9928"/>
                  </a:lnTo>
                  <a:lnTo>
                    <a:pt x="932425" y="4445"/>
                  </a:lnTo>
                  <a:lnTo>
                    <a:pt x="980274" y="1119"/>
                  </a:lnTo>
                  <a:lnTo>
                    <a:pt x="1028700" y="0"/>
                  </a:lnTo>
                  <a:lnTo>
                    <a:pt x="1077125" y="1119"/>
                  </a:lnTo>
                  <a:lnTo>
                    <a:pt x="1124974" y="4445"/>
                  </a:lnTo>
                  <a:lnTo>
                    <a:pt x="1172198" y="9928"/>
                  </a:lnTo>
                  <a:lnTo>
                    <a:pt x="1218747" y="17519"/>
                  </a:lnTo>
                  <a:lnTo>
                    <a:pt x="1264571" y="27168"/>
                  </a:lnTo>
                  <a:lnTo>
                    <a:pt x="1309621" y="38826"/>
                  </a:lnTo>
                  <a:lnTo>
                    <a:pt x="1353848" y="52443"/>
                  </a:lnTo>
                  <a:lnTo>
                    <a:pt x="1397202" y="67971"/>
                  </a:lnTo>
                  <a:lnTo>
                    <a:pt x="1439635" y="85359"/>
                  </a:lnTo>
                  <a:lnTo>
                    <a:pt x="1481095" y="104558"/>
                  </a:lnTo>
                  <a:lnTo>
                    <a:pt x="1521535" y="125519"/>
                  </a:lnTo>
                  <a:lnTo>
                    <a:pt x="1560905" y="148192"/>
                  </a:lnTo>
                  <a:lnTo>
                    <a:pt x="1599155" y="172529"/>
                  </a:lnTo>
                  <a:lnTo>
                    <a:pt x="1636236" y="198479"/>
                  </a:lnTo>
                  <a:lnTo>
                    <a:pt x="1672099" y="225994"/>
                  </a:lnTo>
                  <a:lnTo>
                    <a:pt x="1706693" y="255023"/>
                  </a:lnTo>
                  <a:lnTo>
                    <a:pt x="1739971" y="285518"/>
                  </a:lnTo>
                  <a:lnTo>
                    <a:pt x="1771881" y="317428"/>
                  </a:lnTo>
                  <a:lnTo>
                    <a:pt x="1802376" y="350706"/>
                  </a:lnTo>
                  <a:lnTo>
                    <a:pt x="1831405" y="385300"/>
                  </a:lnTo>
                  <a:lnTo>
                    <a:pt x="1858920" y="421163"/>
                  </a:lnTo>
                  <a:lnTo>
                    <a:pt x="1884870" y="458244"/>
                  </a:lnTo>
                  <a:lnTo>
                    <a:pt x="1909207" y="496494"/>
                  </a:lnTo>
                  <a:lnTo>
                    <a:pt x="1931880" y="535864"/>
                  </a:lnTo>
                  <a:lnTo>
                    <a:pt x="1952841" y="576304"/>
                  </a:lnTo>
                  <a:lnTo>
                    <a:pt x="1972040" y="617764"/>
                  </a:lnTo>
                  <a:lnTo>
                    <a:pt x="1989428" y="660197"/>
                  </a:lnTo>
                  <a:lnTo>
                    <a:pt x="2004956" y="703551"/>
                  </a:lnTo>
                  <a:lnTo>
                    <a:pt x="2018573" y="747778"/>
                  </a:lnTo>
                  <a:lnTo>
                    <a:pt x="2030231" y="792828"/>
                  </a:lnTo>
                  <a:lnTo>
                    <a:pt x="2039880" y="838652"/>
                  </a:lnTo>
                  <a:lnTo>
                    <a:pt x="2047471" y="885201"/>
                  </a:lnTo>
                  <a:lnTo>
                    <a:pt x="2052954" y="932425"/>
                  </a:lnTo>
                  <a:lnTo>
                    <a:pt x="2056280" y="980274"/>
                  </a:lnTo>
                  <a:lnTo>
                    <a:pt x="2057400" y="1028700"/>
                  </a:lnTo>
                  <a:lnTo>
                    <a:pt x="2056280" y="1077125"/>
                  </a:lnTo>
                  <a:lnTo>
                    <a:pt x="2052954" y="1124974"/>
                  </a:lnTo>
                  <a:lnTo>
                    <a:pt x="2047471" y="1172198"/>
                  </a:lnTo>
                  <a:lnTo>
                    <a:pt x="2039880" y="1218747"/>
                  </a:lnTo>
                  <a:lnTo>
                    <a:pt x="2030231" y="1264571"/>
                  </a:lnTo>
                  <a:lnTo>
                    <a:pt x="2018573" y="1309621"/>
                  </a:lnTo>
                  <a:lnTo>
                    <a:pt x="2004956" y="1353848"/>
                  </a:lnTo>
                  <a:lnTo>
                    <a:pt x="1989428" y="1397202"/>
                  </a:lnTo>
                  <a:lnTo>
                    <a:pt x="1972040" y="1439635"/>
                  </a:lnTo>
                  <a:lnTo>
                    <a:pt x="1952841" y="1481095"/>
                  </a:lnTo>
                  <a:lnTo>
                    <a:pt x="1931880" y="1521535"/>
                  </a:lnTo>
                  <a:lnTo>
                    <a:pt x="1909207" y="1560905"/>
                  </a:lnTo>
                  <a:lnTo>
                    <a:pt x="1884870" y="1599155"/>
                  </a:lnTo>
                  <a:lnTo>
                    <a:pt x="1858920" y="1636236"/>
                  </a:lnTo>
                  <a:lnTo>
                    <a:pt x="1831405" y="1672099"/>
                  </a:lnTo>
                  <a:lnTo>
                    <a:pt x="1802376" y="1706693"/>
                  </a:lnTo>
                  <a:lnTo>
                    <a:pt x="1771881" y="1739971"/>
                  </a:lnTo>
                  <a:lnTo>
                    <a:pt x="1739971" y="1771881"/>
                  </a:lnTo>
                  <a:lnTo>
                    <a:pt x="1706693" y="1802376"/>
                  </a:lnTo>
                  <a:lnTo>
                    <a:pt x="1672099" y="1831405"/>
                  </a:lnTo>
                  <a:lnTo>
                    <a:pt x="1636236" y="1858920"/>
                  </a:lnTo>
                  <a:lnTo>
                    <a:pt x="1599155" y="1884870"/>
                  </a:lnTo>
                  <a:lnTo>
                    <a:pt x="1560905" y="1909207"/>
                  </a:lnTo>
                  <a:lnTo>
                    <a:pt x="1521535" y="1931880"/>
                  </a:lnTo>
                  <a:lnTo>
                    <a:pt x="1481095" y="1952841"/>
                  </a:lnTo>
                  <a:lnTo>
                    <a:pt x="1439635" y="1972040"/>
                  </a:lnTo>
                  <a:lnTo>
                    <a:pt x="1397202" y="1989428"/>
                  </a:lnTo>
                  <a:lnTo>
                    <a:pt x="1353848" y="2004956"/>
                  </a:lnTo>
                  <a:lnTo>
                    <a:pt x="1309621" y="2018573"/>
                  </a:lnTo>
                  <a:lnTo>
                    <a:pt x="1264571" y="2030231"/>
                  </a:lnTo>
                  <a:lnTo>
                    <a:pt x="1218747" y="2039880"/>
                  </a:lnTo>
                  <a:lnTo>
                    <a:pt x="1172198" y="2047471"/>
                  </a:lnTo>
                  <a:lnTo>
                    <a:pt x="1124974" y="2052954"/>
                  </a:lnTo>
                  <a:lnTo>
                    <a:pt x="1077125" y="2056280"/>
                  </a:lnTo>
                  <a:lnTo>
                    <a:pt x="1028700" y="2057400"/>
                  </a:lnTo>
                  <a:lnTo>
                    <a:pt x="980274" y="2056280"/>
                  </a:lnTo>
                  <a:lnTo>
                    <a:pt x="932425" y="2052954"/>
                  </a:lnTo>
                  <a:lnTo>
                    <a:pt x="885201" y="2047471"/>
                  </a:lnTo>
                  <a:lnTo>
                    <a:pt x="838652" y="2039880"/>
                  </a:lnTo>
                  <a:lnTo>
                    <a:pt x="792828" y="2030231"/>
                  </a:lnTo>
                  <a:lnTo>
                    <a:pt x="747778" y="2018573"/>
                  </a:lnTo>
                  <a:lnTo>
                    <a:pt x="703551" y="2004956"/>
                  </a:lnTo>
                  <a:lnTo>
                    <a:pt x="660197" y="1989428"/>
                  </a:lnTo>
                  <a:lnTo>
                    <a:pt x="617764" y="1972040"/>
                  </a:lnTo>
                  <a:lnTo>
                    <a:pt x="576304" y="1952841"/>
                  </a:lnTo>
                  <a:lnTo>
                    <a:pt x="535864" y="1931880"/>
                  </a:lnTo>
                  <a:lnTo>
                    <a:pt x="496494" y="1909207"/>
                  </a:lnTo>
                  <a:lnTo>
                    <a:pt x="458244" y="1884870"/>
                  </a:lnTo>
                  <a:lnTo>
                    <a:pt x="421163" y="1858920"/>
                  </a:lnTo>
                  <a:lnTo>
                    <a:pt x="385300" y="1831405"/>
                  </a:lnTo>
                  <a:lnTo>
                    <a:pt x="350706" y="1802376"/>
                  </a:lnTo>
                  <a:lnTo>
                    <a:pt x="317428" y="1771881"/>
                  </a:lnTo>
                  <a:lnTo>
                    <a:pt x="285518" y="1739971"/>
                  </a:lnTo>
                  <a:lnTo>
                    <a:pt x="255023" y="1706693"/>
                  </a:lnTo>
                  <a:lnTo>
                    <a:pt x="225994" y="1672099"/>
                  </a:lnTo>
                  <a:lnTo>
                    <a:pt x="198479" y="1636236"/>
                  </a:lnTo>
                  <a:lnTo>
                    <a:pt x="172529" y="1599155"/>
                  </a:lnTo>
                  <a:lnTo>
                    <a:pt x="148192" y="1560905"/>
                  </a:lnTo>
                  <a:lnTo>
                    <a:pt x="125519" y="1521535"/>
                  </a:lnTo>
                  <a:lnTo>
                    <a:pt x="104558" y="1481095"/>
                  </a:lnTo>
                  <a:lnTo>
                    <a:pt x="85359" y="1439635"/>
                  </a:lnTo>
                  <a:lnTo>
                    <a:pt x="67971" y="1397202"/>
                  </a:lnTo>
                  <a:lnTo>
                    <a:pt x="52443" y="1353848"/>
                  </a:lnTo>
                  <a:lnTo>
                    <a:pt x="38826" y="1309621"/>
                  </a:lnTo>
                  <a:lnTo>
                    <a:pt x="27168" y="1264571"/>
                  </a:lnTo>
                  <a:lnTo>
                    <a:pt x="17519" y="1218747"/>
                  </a:lnTo>
                  <a:lnTo>
                    <a:pt x="9928" y="1172198"/>
                  </a:lnTo>
                  <a:lnTo>
                    <a:pt x="4445" y="1124974"/>
                  </a:lnTo>
                  <a:lnTo>
                    <a:pt x="1119" y="1077125"/>
                  </a:lnTo>
                  <a:lnTo>
                    <a:pt x="0" y="10287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463665" y="4635627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6914" y="3375279"/>
            <a:ext cx="245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555714" y="2994278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585975" y="3856735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479540" y="36799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84214" y="3756279"/>
            <a:ext cx="8007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659765" algn="l"/>
              </a:tabLst>
            </a:pP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baseline="-20833" dirty="0">
                <a:latin typeface="Times New Roman"/>
                <a:cs typeface="Times New Roman"/>
              </a:rPr>
              <a:t>1	</a:t>
            </a:r>
            <a:r>
              <a:rPr sz="1600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96339" y="3588511"/>
            <a:ext cx="44069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indent="228600">
              <a:lnSpc>
                <a:spcPct val="125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  a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447801" y="3473305"/>
            <a:ext cx="4572000" cy="870585"/>
            <a:chOff x="1447801" y="3473305"/>
            <a:chExt cx="4572000" cy="870585"/>
          </a:xfrm>
        </p:grpSpPr>
        <p:sp>
          <p:nvSpPr>
            <p:cNvPr id="19" name="object 19"/>
            <p:cNvSpPr/>
            <p:nvPr/>
          </p:nvSpPr>
          <p:spPr>
            <a:xfrm>
              <a:off x="1502128" y="3487592"/>
              <a:ext cx="4451985" cy="809625"/>
            </a:xfrm>
            <a:custGeom>
              <a:avLst/>
              <a:gdLst/>
              <a:ahLst/>
              <a:cxnLst/>
              <a:rect l="l" t="t" r="r" b="b"/>
              <a:pathLst>
                <a:path w="4451985" h="809625">
                  <a:moveTo>
                    <a:pt x="0" y="809127"/>
                  </a:moveTo>
                  <a:lnTo>
                    <a:pt x="36054" y="778308"/>
                  </a:lnTo>
                  <a:lnTo>
                    <a:pt x="72263" y="747598"/>
                  </a:lnTo>
                  <a:lnTo>
                    <a:pt x="108688" y="717038"/>
                  </a:lnTo>
                  <a:lnTo>
                    <a:pt x="145389" y="686672"/>
                  </a:lnTo>
                  <a:lnTo>
                    <a:pt x="182428" y="656542"/>
                  </a:lnTo>
                  <a:lnTo>
                    <a:pt x="219866" y="626693"/>
                  </a:lnTo>
                  <a:lnTo>
                    <a:pt x="257765" y="597166"/>
                  </a:lnTo>
                  <a:lnTo>
                    <a:pt x="296187" y="568004"/>
                  </a:lnTo>
                  <a:lnTo>
                    <a:pt x="335191" y="539251"/>
                  </a:lnTo>
                  <a:lnTo>
                    <a:pt x="374841" y="510949"/>
                  </a:lnTo>
                  <a:lnTo>
                    <a:pt x="415196" y="483142"/>
                  </a:lnTo>
                  <a:lnTo>
                    <a:pt x="456319" y="455872"/>
                  </a:lnTo>
                  <a:lnTo>
                    <a:pt x="498271" y="429183"/>
                  </a:lnTo>
                  <a:lnTo>
                    <a:pt x="541113" y="403116"/>
                  </a:lnTo>
                  <a:lnTo>
                    <a:pt x="584906" y="377716"/>
                  </a:lnTo>
                  <a:lnTo>
                    <a:pt x="629713" y="353025"/>
                  </a:lnTo>
                  <a:lnTo>
                    <a:pt x="675593" y="329087"/>
                  </a:lnTo>
                  <a:lnTo>
                    <a:pt x="722609" y="305943"/>
                  </a:lnTo>
                  <a:lnTo>
                    <a:pt x="770822" y="283638"/>
                  </a:lnTo>
                  <a:lnTo>
                    <a:pt x="820293" y="262213"/>
                  </a:lnTo>
                  <a:lnTo>
                    <a:pt x="871084" y="241712"/>
                  </a:lnTo>
                  <a:lnTo>
                    <a:pt x="923255" y="222179"/>
                  </a:lnTo>
                  <a:lnTo>
                    <a:pt x="976869" y="203655"/>
                  </a:lnTo>
                  <a:lnTo>
                    <a:pt x="1031987" y="186184"/>
                  </a:lnTo>
                  <a:lnTo>
                    <a:pt x="1088669" y="169809"/>
                  </a:lnTo>
                  <a:lnTo>
                    <a:pt x="1129423" y="158936"/>
                  </a:lnTo>
                  <a:lnTo>
                    <a:pt x="1171435" y="148384"/>
                  </a:lnTo>
                  <a:lnTo>
                    <a:pt x="1214640" y="138157"/>
                  </a:lnTo>
                  <a:lnTo>
                    <a:pt x="1258977" y="128259"/>
                  </a:lnTo>
                  <a:lnTo>
                    <a:pt x="1304384" y="118695"/>
                  </a:lnTo>
                  <a:lnTo>
                    <a:pt x="1350797" y="109468"/>
                  </a:lnTo>
                  <a:lnTo>
                    <a:pt x="1398155" y="100583"/>
                  </a:lnTo>
                  <a:lnTo>
                    <a:pt x="1446395" y="92044"/>
                  </a:lnTo>
                  <a:lnTo>
                    <a:pt x="1495453" y="83855"/>
                  </a:lnTo>
                  <a:lnTo>
                    <a:pt x="1545269" y="76020"/>
                  </a:lnTo>
                  <a:lnTo>
                    <a:pt x="1595779" y="68543"/>
                  </a:lnTo>
                  <a:lnTo>
                    <a:pt x="1646921" y="61429"/>
                  </a:lnTo>
                  <a:lnTo>
                    <a:pt x="1698632" y="54682"/>
                  </a:lnTo>
                  <a:lnTo>
                    <a:pt x="1750850" y="48306"/>
                  </a:lnTo>
                  <a:lnTo>
                    <a:pt x="1803513" y="42304"/>
                  </a:lnTo>
                  <a:lnTo>
                    <a:pt x="1856557" y="36682"/>
                  </a:lnTo>
                  <a:lnTo>
                    <a:pt x="1909921" y="31444"/>
                  </a:lnTo>
                  <a:lnTo>
                    <a:pt x="1963541" y="26592"/>
                  </a:lnTo>
                  <a:lnTo>
                    <a:pt x="2017356" y="22133"/>
                  </a:lnTo>
                  <a:lnTo>
                    <a:pt x="2071303" y="18069"/>
                  </a:lnTo>
                  <a:lnTo>
                    <a:pt x="2125320" y="14406"/>
                  </a:lnTo>
                  <a:lnTo>
                    <a:pt x="2179343" y="11147"/>
                  </a:lnTo>
                  <a:lnTo>
                    <a:pt x="2233311" y="8296"/>
                  </a:lnTo>
                  <a:lnTo>
                    <a:pt x="2287161" y="5857"/>
                  </a:lnTo>
                  <a:lnTo>
                    <a:pt x="2340830" y="3836"/>
                  </a:lnTo>
                  <a:lnTo>
                    <a:pt x="2394256" y="2235"/>
                  </a:lnTo>
                  <a:lnTo>
                    <a:pt x="2447377" y="1059"/>
                  </a:lnTo>
                  <a:lnTo>
                    <a:pt x="2500130" y="313"/>
                  </a:lnTo>
                  <a:lnTo>
                    <a:pt x="2552452" y="0"/>
                  </a:lnTo>
                  <a:lnTo>
                    <a:pt x="2604281" y="124"/>
                  </a:lnTo>
                  <a:lnTo>
                    <a:pt x="2655555" y="690"/>
                  </a:lnTo>
                  <a:lnTo>
                    <a:pt x="2706211" y="1702"/>
                  </a:lnTo>
                  <a:lnTo>
                    <a:pt x="2756186" y="3164"/>
                  </a:lnTo>
                  <a:lnTo>
                    <a:pt x="2805419" y="5080"/>
                  </a:lnTo>
                  <a:lnTo>
                    <a:pt x="2853846" y="7455"/>
                  </a:lnTo>
                  <a:lnTo>
                    <a:pt x="2901405" y="10292"/>
                  </a:lnTo>
                  <a:lnTo>
                    <a:pt x="2948033" y="13596"/>
                  </a:lnTo>
                  <a:lnTo>
                    <a:pt x="2993669" y="17370"/>
                  </a:lnTo>
                  <a:lnTo>
                    <a:pt x="3047904" y="22676"/>
                  </a:lnTo>
                  <a:lnTo>
                    <a:pt x="3101580" y="28876"/>
                  </a:lnTo>
                  <a:lnTo>
                    <a:pt x="3154714" y="35943"/>
                  </a:lnTo>
                  <a:lnTo>
                    <a:pt x="3207326" y="43846"/>
                  </a:lnTo>
                  <a:lnTo>
                    <a:pt x="3259433" y="52557"/>
                  </a:lnTo>
                  <a:lnTo>
                    <a:pt x="3311054" y="62046"/>
                  </a:lnTo>
                  <a:lnTo>
                    <a:pt x="3362208" y="72282"/>
                  </a:lnTo>
                  <a:lnTo>
                    <a:pt x="3412912" y="83238"/>
                  </a:lnTo>
                  <a:lnTo>
                    <a:pt x="3463186" y="94884"/>
                  </a:lnTo>
                  <a:lnTo>
                    <a:pt x="3513047" y="107190"/>
                  </a:lnTo>
                  <a:lnTo>
                    <a:pt x="3562514" y="120127"/>
                  </a:lnTo>
                  <a:lnTo>
                    <a:pt x="3611605" y="133665"/>
                  </a:lnTo>
                  <a:lnTo>
                    <a:pt x="3660338" y="147775"/>
                  </a:lnTo>
                  <a:lnTo>
                    <a:pt x="3708733" y="162428"/>
                  </a:lnTo>
                  <a:lnTo>
                    <a:pt x="3756807" y="177594"/>
                  </a:lnTo>
                  <a:lnTo>
                    <a:pt x="3804579" y="193243"/>
                  </a:lnTo>
                  <a:lnTo>
                    <a:pt x="3852067" y="209347"/>
                  </a:lnTo>
                  <a:lnTo>
                    <a:pt x="3899290" y="225877"/>
                  </a:lnTo>
                  <a:lnTo>
                    <a:pt x="3946265" y="242801"/>
                  </a:lnTo>
                  <a:lnTo>
                    <a:pt x="3993012" y="260092"/>
                  </a:lnTo>
                  <a:lnTo>
                    <a:pt x="4039549" y="277719"/>
                  </a:lnTo>
                  <a:lnTo>
                    <a:pt x="4085893" y="295654"/>
                  </a:lnTo>
                  <a:lnTo>
                    <a:pt x="4132064" y="313867"/>
                  </a:lnTo>
                  <a:lnTo>
                    <a:pt x="4178080" y="332328"/>
                  </a:lnTo>
                  <a:lnTo>
                    <a:pt x="4223959" y="351009"/>
                  </a:lnTo>
                  <a:lnTo>
                    <a:pt x="4269720" y="369879"/>
                  </a:lnTo>
                  <a:lnTo>
                    <a:pt x="4315381" y="388909"/>
                  </a:lnTo>
                  <a:lnTo>
                    <a:pt x="4360960" y="408071"/>
                  </a:lnTo>
                  <a:lnTo>
                    <a:pt x="4406476" y="427334"/>
                  </a:lnTo>
                  <a:lnTo>
                    <a:pt x="4451946" y="446669"/>
                  </a:lnTo>
                </a:path>
              </a:pathLst>
            </a:custGeom>
            <a:ln w="285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447800" y="3889235"/>
              <a:ext cx="4572000" cy="454659"/>
            </a:xfrm>
            <a:custGeom>
              <a:avLst/>
              <a:gdLst/>
              <a:ahLst/>
              <a:cxnLst/>
              <a:rect l="l" t="t" r="r" b="b"/>
              <a:pathLst>
                <a:path w="4572000" h="454660">
                  <a:moveTo>
                    <a:pt x="92951" y="430809"/>
                  </a:moveTo>
                  <a:lnTo>
                    <a:pt x="37084" y="365798"/>
                  </a:lnTo>
                  <a:lnTo>
                    <a:pt x="0" y="454164"/>
                  </a:lnTo>
                  <a:lnTo>
                    <a:pt x="92951" y="430809"/>
                  </a:lnTo>
                  <a:close/>
                </a:path>
                <a:path w="4572000" h="454660">
                  <a:moveTo>
                    <a:pt x="4572000" y="73063"/>
                  </a:moveTo>
                  <a:lnTo>
                    <a:pt x="4509960" y="0"/>
                  </a:lnTo>
                  <a:lnTo>
                    <a:pt x="4476331" y="78854"/>
                  </a:lnTo>
                  <a:lnTo>
                    <a:pt x="4572000" y="730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660140" y="30703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634740" y="3481070"/>
            <a:ext cx="3771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baseline="-25462" dirty="0">
                <a:latin typeface="Times New Roman"/>
                <a:cs typeface="Times New Roman"/>
              </a:rPr>
              <a:t>f</a:t>
            </a:r>
            <a:r>
              <a:rPr sz="3600" spc="-300" baseline="-25462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-1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447800" y="4114800"/>
            <a:ext cx="1371600" cy="1371600"/>
          </a:xfrm>
          <a:custGeom>
            <a:avLst/>
            <a:gdLst/>
            <a:ahLst/>
            <a:cxnLst/>
            <a:rect l="l" t="t" r="r" b="b"/>
            <a:pathLst>
              <a:path w="1371600" h="1371600">
                <a:moveTo>
                  <a:pt x="0" y="685800"/>
                </a:moveTo>
                <a:lnTo>
                  <a:pt x="1721" y="636823"/>
                </a:lnTo>
                <a:lnTo>
                  <a:pt x="6810" y="588776"/>
                </a:lnTo>
                <a:lnTo>
                  <a:pt x="15149" y="541774"/>
                </a:lnTo>
                <a:lnTo>
                  <a:pt x="26622" y="495934"/>
                </a:lnTo>
                <a:lnTo>
                  <a:pt x="41114" y="451371"/>
                </a:lnTo>
                <a:lnTo>
                  <a:pt x="58508" y="408202"/>
                </a:lnTo>
                <a:lnTo>
                  <a:pt x="78688" y="366542"/>
                </a:lnTo>
                <a:lnTo>
                  <a:pt x="101539" y="326508"/>
                </a:lnTo>
                <a:lnTo>
                  <a:pt x="126943" y="288216"/>
                </a:lnTo>
                <a:lnTo>
                  <a:pt x="154786" y="251782"/>
                </a:lnTo>
                <a:lnTo>
                  <a:pt x="184951" y="217321"/>
                </a:lnTo>
                <a:lnTo>
                  <a:pt x="217321" y="184951"/>
                </a:lnTo>
                <a:lnTo>
                  <a:pt x="251782" y="154786"/>
                </a:lnTo>
                <a:lnTo>
                  <a:pt x="288216" y="126943"/>
                </a:lnTo>
                <a:lnTo>
                  <a:pt x="326508" y="101539"/>
                </a:lnTo>
                <a:lnTo>
                  <a:pt x="366542" y="78688"/>
                </a:lnTo>
                <a:lnTo>
                  <a:pt x="408202" y="58508"/>
                </a:lnTo>
                <a:lnTo>
                  <a:pt x="451371" y="41114"/>
                </a:lnTo>
                <a:lnTo>
                  <a:pt x="495934" y="26622"/>
                </a:lnTo>
                <a:lnTo>
                  <a:pt x="541774" y="15149"/>
                </a:lnTo>
                <a:lnTo>
                  <a:pt x="588776" y="6810"/>
                </a:lnTo>
                <a:lnTo>
                  <a:pt x="636823" y="1721"/>
                </a:lnTo>
                <a:lnTo>
                  <a:pt x="685800" y="0"/>
                </a:lnTo>
                <a:lnTo>
                  <a:pt x="734776" y="1721"/>
                </a:lnTo>
                <a:lnTo>
                  <a:pt x="782823" y="6810"/>
                </a:lnTo>
                <a:lnTo>
                  <a:pt x="829825" y="15149"/>
                </a:lnTo>
                <a:lnTo>
                  <a:pt x="875665" y="26622"/>
                </a:lnTo>
                <a:lnTo>
                  <a:pt x="920228" y="41114"/>
                </a:lnTo>
                <a:lnTo>
                  <a:pt x="963397" y="58508"/>
                </a:lnTo>
                <a:lnTo>
                  <a:pt x="1005057" y="78688"/>
                </a:lnTo>
                <a:lnTo>
                  <a:pt x="1045091" y="101539"/>
                </a:lnTo>
                <a:lnTo>
                  <a:pt x="1083383" y="126943"/>
                </a:lnTo>
                <a:lnTo>
                  <a:pt x="1119817" y="154786"/>
                </a:lnTo>
                <a:lnTo>
                  <a:pt x="1154278" y="184951"/>
                </a:lnTo>
                <a:lnTo>
                  <a:pt x="1186648" y="217321"/>
                </a:lnTo>
                <a:lnTo>
                  <a:pt x="1216813" y="251782"/>
                </a:lnTo>
                <a:lnTo>
                  <a:pt x="1244656" y="288216"/>
                </a:lnTo>
                <a:lnTo>
                  <a:pt x="1270060" y="326508"/>
                </a:lnTo>
                <a:lnTo>
                  <a:pt x="1292911" y="366542"/>
                </a:lnTo>
                <a:lnTo>
                  <a:pt x="1313091" y="408202"/>
                </a:lnTo>
                <a:lnTo>
                  <a:pt x="1330485" y="451371"/>
                </a:lnTo>
                <a:lnTo>
                  <a:pt x="1344977" y="495934"/>
                </a:lnTo>
                <a:lnTo>
                  <a:pt x="1356450" y="541774"/>
                </a:lnTo>
                <a:lnTo>
                  <a:pt x="1364789" y="588776"/>
                </a:lnTo>
                <a:lnTo>
                  <a:pt x="1369878" y="636823"/>
                </a:lnTo>
                <a:lnTo>
                  <a:pt x="1371600" y="685800"/>
                </a:lnTo>
                <a:lnTo>
                  <a:pt x="1369878" y="734776"/>
                </a:lnTo>
                <a:lnTo>
                  <a:pt x="1364789" y="782823"/>
                </a:lnTo>
                <a:lnTo>
                  <a:pt x="1356450" y="829825"/>
                </a:lnTo>
                <a:lnTo>
                  <a:pt x="1344977" y="875665"/>
                </a:lnTo>
                <a:lnTo>
                  <a:pt x="1330485" y="920228"/>
                </a:lnTo>
                <a:lnTo>
                  <a:pt x="1313091" y="963397"/>
                </a:lnTo>
                <a:lnTo>
                  <a:pt x="1292911" y="1005057"/>
                </a:lnTo>
                <a:lnTo>
                  <a:pt x="1270060" y="1045091"/>
                </a:lnTo>
                <a:lnTo>
                  <a:pt x="1244656" y="1083383"/>
                </a:lnTo>
                <a:lnTo>
                  <a:pt x="1216813" y="1119817"/>
                </a:lnTo>
                <a:lnTo>
                  <a:pt x="1186648" y="1154278"/>
                </a:lnTo>
                <a:lnTo>
                  <a:pt x="1154278" y="1186648"/>
                </a:lnTo>
                <a:lnTo>
                  <a:pt x="1119817" y="1216813"/>
                </a:lnTo>
                <a:lnTo>
                  <a:pt x="1083383" y="1244656"/>
                </a:lnTo>
                <a:lnTo>
                  <a:pt x="1045091" y="1270060"/>
                </a:lnTo>
                <a:lnTo>
                  <a:pt x="1005057" y="1292911"/>
                </a:lnTo>
                <a:lnTo>
                  <a:pt x="963397" y="1313091"/>
                </a:lnTo>
                <a:lnTo>
                  <a:pt x="920228" y="1330485"/>
                </a:lnTo>
                <a:lnTo>
                  <a:pt x="875665" y="1344977"/>
                </a:lnTo>
                <a:lnTo>
                  <a:pt x="829825" y="1356450"/>
                </a:lnTo>
                <a:lnTo>
                  <a:pt x="782823" y="1364789"/>
                </a:lnTo>
                <a:lnTo>
                  <a:pt x="734776" y="1369878"/>
                </a:lnTo>
                <a:lnTo>
                  <a:pt x="685800" y="1371600"/>
                </a:lnTo>
                <a:lnTo>
                  <a:pt x="636823" y="1369878"/>
                </a:lnTo>
                <a:lnTo>
                  <a:pt x="588776" y="1364789"/>
                </a:lnTo>
                <a:lnTo>
                  <a:pt x="541774" y="1356450"/>
                </a:lnTo>
                <a:lnTo>
                  <a:pt x="495934" y="1344977"/>
                </a:lnTo>
                <a:lnTo>
                  <a:pt x="451371" y="1330485"/>
                </a:lnTo>
                <a:lnTo>
                  <a:pt x="408202" y="1313091"/>
                </a:lnTo>
                <a:lnTo>
                  <a:pt x="366542" y="1292911"/>
                </a:lnTo>
                <a:lnTo>
                  <a:pt x="326508" y="1270060"/>
                </a:lnTo>
                <a:lnTo>
                  <a:pt x="288216" y="1244656"/>
                </a:lnTo>
                <a:lnTo>
                  <a:pt x="251782" y="1216813"/>
                </a:lnTo>
                <a:lnTo>
                  <a:pt x="217321" y="1186648"/>
                </a:lnTo>
                <a:lnTo>
                  <a:pt x="184951" y="1154278"/>
                </a:lnTo>
                <a:lnTo>
                  <a:pt x="154786" y="1119817"/>
                </a:lnTo>
                <a:lnTo>
                  <a:pt x="126943" y="1083383"/>
                </a:lnTo>
                <a:lnTo>
                  <a:pt x="101539" y="1045091"/>
                </a:lnTo>
                <a:lnTo>
                  <a:pt x="78688" y="1005057"/>
                </a:lnTo>
                <a:lnTo>
                  <a:pt x="58508" y="963397"/>
                </a:lnTo>
                <a:lnTo>
                  <a:pt x="41114" y="920228"/>
                </a:lnTo>
                <a:lnTo>
                  <a:pt x="26622" y="875665"/>
                </a:lnTo>
                <a:lnTo>
                  <a:pt x="15149" y="829825"/>
                </a:lnTo>
                <a:lnTo>
                  <a:pt x="6810" y="782823"/>
                </a:lnTo>
                <a:lnTo>
                  <a:pt x="1721" y="734776"/>
                </a:lnTo>
                <a:lnTo>
                  <a:pt x="0" y="685800"/>
                </a:lnTo>
                <a:close/>
              </a:path>
            </a:pathLst>
          </a:custGeom>
          <a:ln w="3810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790064" y="4635627"/>
            <a:ext cx="7194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f</a:t>
            </a:r>
            <a:r>
              <a:rPr sz="2400" spc="-7" baseline="24305" dirty="0">
                <a:solidFill>
                  <a:srgbClr val="C0504D"/>
                </a:solidFill>
                <a:latin typeface="Times New Roman"/>
                <a:cs typeface="Times New Roman"/>
              </a:rPr>
              <a:t>-1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(S)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20265" marR="30480" indent="-2081530">
              <a:lnSpc>
                <a:spcPct val="100000"/>
              </a:lnSpc>
              <a:spcBef>
                <a:spcPts val="95"/>
              </a:spcBef>
              <a:tabLst>
                <a:tab pos="4364990" algn="l"/>
              </a:tabLst>
            </a:pPr>
            <a:r>
              <a:rPr spc="-5" dirty="0"/>
              <a:t>Let</a:t>
            </a:r>
            <a:r>
              <a:rPr spc="10" dirty="0"/>
              <a:t> </a:t>
            </a:r>
            <a:r>
              <a:rPr spc="-5" dirty="0"/>
              <a:t>f</a:t>
            </a:r>
            <a:r>
              <a:rPr spc="5" dirty="0"/>
              <a:t> </a:t>
            </a:r>
            <a:r>
              <a:rPr spc="-5" dirty="0"/>
              <a:t>be</a:t>
            </a:r>
            <a:r>
              <a:rPr spc="5" dirty="0"/>
              <a:t> </a:t>
            </a:r>
            <a:r>
              <a:rPr spc="-5" dirty="0"/>
              <a:t>a function</a:t>
            </a:r>
            <a:r>
              <a:rPr spc="35" dirty="0"/>
              <a:t> </a:t>
            </a:r>
            <a:r>
              <a:rPr spc="-5" dirty="0"/>
              <a:t>from</a:t>
            </a:r>
            <a:r>
              <a:rPr spc="20" dirty="0"/>
              <a:t> </a:t>
            </a:r>
            <a:r>
              <a:rPr spc="-5" dirty="0"/>
              <a:t>A</a:t>
            </a:r>
            <a:r>
              <a:rPr spc="10" dirty="0"/>
              <a:t> </a:t>
            </a:r>
            <a:r>
              <a:rPr spc="-5" dirty="0"/>
              <a:t>to</a:t>
            </a:r>
            <a:r>
              <a:rPr spc="10" dirty="0"/>
              <a:t> </a:t>
            </a:r>
            <a:r>
              <a:rPr lang="en-US" spc="-5" dirty="0">
                <a:uFill>
                  <a:solidFill>
                    <a:srgbClr val="000000"/>
                  </a:solidFill>
                </a:uFill>
              </a:rPr>
              <a:t>B.</a:t>
            </a:r>
            <a:r>
              <a:rPr spc="-5" dirty="0"/>
              <a:t>	L</a:t>
            </a:r>
            <a:r>
              <a:rPr spc="-5" dirty="0">
                <a:uFill>
                  <a:solidFill>
                    <a:srgbClr val="000000"/>
                  </a:solidFill>
                </a:uFill>
              </a:rPr>
              <a:t>et S be</a:t>
            </a:r>
            <a:r>
              <a:rPr spc="-5" dirty="0"/>
              <a:t> a subset of </a:t>
            </a:r>
            <a:r>
              <a:rPr spc="-10" dirty="0"/>
              <a:t>B. </a:t>
            </a:r>
            <a:r>
              <a:rPr spc="-620" dirty="0"/>
              <a:t> </a:t>
            </a:r>
            <a:r>
              <a:rPr spc="-5" dirty="0"/>
              <a:t>Show</a:t>
            </a:r>
            <a:r>
              <a:rPr spc="10" dirty="0"/>
              <a:t> </a:t>
            </a:r>
            <a:r>
              <a:rPr spc="-5" dirty="0"/>
              <a:t>that</a:t>
            </a:r>
            <a:r>
              <a:rPr spc="-10" dirty="0"/>
              <a:t> </a:t>
            </a:r>
            <a:r>
              <a:rPr dirty="0"/>
              <a:t>f</a:t>
            </a:r>
            <a:r>
              <a:rPr sz="2850" baseline="24853" dirty="0"/>
              <a:t>-</a:t>
            </a:r>
            <a:r>
              <a:rPr lang="en-US" sz="2850" baseline="24853" dirty="0"/>
              <a:t>-</a:t>
            </a:r>
            <a:r>
              <a:rPr sz="2850" baseline="24853" dirty="0"/>
              <a:t>1</a:t>
            </a:r>
            <a:r>
              <a:rPr sz="2900" dirty="0"/>
              <a:t>(S) </a:t>
            </a:r>
            <a:r>
              <a:rPr sz="2900" spc="-5" dirty="0"/>
              <a:t>= </a:t>
            </a:r>
            <a:r>
              <a:rPr sz="2900" dirty="0"/>
              <a:t>f</a:t>
            </a:r>
            <a:r>
              <a:rPr sz="2850" baseline="24853" dirty="0"/>
              <a:t>-</a:t>
            </a:r>
            <a:r>
              <a:rPr lang="en-US" sz="2850" baseline="24853" dirty="0"/>
              <a:t>-</a:t>
            </a:r>
            <a:r>
              <a:rPr sz="2850" baseline="24853" dirty="0"/>
              <a:t>1</a:t>
            </a:r>
            <a:r>
              <a:rPr sz="2900" dirty="0"/>
              <a:t>(S)</a:t>
            </a:r>
          </a:p>
        </p:txBody>
      </p:sp>
      <p:sp>
        <p:nvSpPr>
          <p:cNvPr id="3" name="object 3"/>
          <p:cNvSpPr/>
          <p:nvPr/>
        </p:nvSpPr>
        <p:spPr>
          <a:xfrm>
            <a:off x="4918881" y="53340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62200" y="4038600"/>
            <a:ext cx="685800" cy="0"/>
          </a:xfrm>
          <a:custGeom>
            <a:avLst/>
            <a:gdLst/>
            <a:ahLst/>
            <a:cxnLst/>
            <a:rect l="l" t="t" r="r" b="b"/>
            <a:pathLst>
              <a:path w="685800">
                <a:moveTo>
                  <a:pt x="0" y="0"/>
                </a:moveTo>
                <a:lnTo>
                  <a:pt x="6858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53200" y="449580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48200" y="4495800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91051" y="2073906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353" y="0"/>
                </a:lnTo>
              </a:path>
            </a:pathLst>
          </a:custGeom>
          <a:ln w="143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01841" y="2038484"/>
            <a:ext cx="767080" cy="0"/>
          </a:xfrm>
          <a:custGeom>
            <a:avLst/>
            <a:gdLst/>
            <a:ahLst/>
            <a:cxnLst/>
            <a:rect l="l" t="t" r="r" b="b"/>
            <a:pathLst>
              <a:path w="767079">
                <a:moveTo>
                  <a:pt x="0" y="0"/>
                </a:moveTo>
                <a:lnTo>
                  <a:pt x="766881" y="0"/>
                </a:lnTo>
              </a:path>
            </a:pathLst>
          </a:custGeom>
          <a:ln w="143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781718" y="2038485"/>
            <a:ext cx="767080" cy="0"/>
          </a:xfrm>
          <a:custGeom>
            <a:avLst/>
            <a:gdLst/>
            <a:ahLst/>
            <a:cxnLst/>
            <a:rect l="l" t="t" r="r" b="b"/>
            <a:pathLst>
              <a:path w="767079">
                <a:moveTo>
                  <a:pt x="0" y="0"/>
                </a:moveTo>
                <a:lnTo>
                  <a:pt x="766881" y="0"/>
                </a:lnTo>
              </a:path>
            </a:pathLst>
          </a:custGeom>
          <a:ln w="143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10493" y="2073908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353" y="0"/>
                </a:lnTo>
              </a:path>
            </a:pathLst>
          </a:custGeom>
          <a:ln w="1431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75577" y="3181428"/>
            <a:ext cx="135255" cy="0"/>
          </a:xfrm>
          <a:custGeom>
            <a:avLst/>
            <a:gdLst/>
            <a:ahLst/>
            <a:cxnLst/>
            <a:rect l="l" t="t" r="r" b="b"/>
            <a:pathLst>
              <a:path w="135255">
                <a:moveTo>
                  <a:pt x="0" y="0"/>
                </a:moveTo>
                <a:lnTo>
                  <a:pt x="135087" y="0"/>
                </a:lnTo>
              </a:path>
            </a:pathLst>
          </a:custGeom>
          <a:ln w="119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59740" y="1861744"/>
            <a:ext cx="8319134" cy="2983230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90"/>
              </a:spcBef>
              <a:tabLst>
                <a:tab pos="1150620" algn="l"/>
                <a:tab pos="3371850" algn="l"/>
                <a:tab pos="6371590" algn="l"/>
              </a:tabLst>
            </a:pPr>
            <a:r>
              <a:rPr sz="4200" baseline="-3968" dirty="0">
                <a:latin typeface="Times New Roman"/>
                <a:cs typeface="Times New Roman"/>
              </a:rPr>
              <a:t>Proof:	</a:t>
            </a:r>
            <a:r>
              <a:rPr sz="4200" spc="-337" baseline="-3968" dirty="0">
                <a:latin typeface="Times New Roman"/>
                <a:cs typeface="Times New Roman"/>
              </a:rPr>
              <a:t>W</a:t>
            </a:r>
            <a:r>
              <a:rPr sz="4200" baseline="-3968" dirty="0">
                <a:latin typeface="Times New Roman"/>
                <a:cs typeface="Times New Roman"/>
              </a:rPr>
              <a:t>e</a:t>
            </a:r>
            <a:r>
              <a:rPr sz="4200" spc="-30" baseline="-3968" dirty="0">
                <a:latin typeface="Times New Roman"/>
                <a:cs typeface="Times New Roman"/>
              </a:rPr>
              <a:t> </a:t>
            </a:r>
            <a:r>
              <a:rPr sz="4200" spc="-7" baseline="-3968" dirty="0">
                <a:latin typeface="Times New Roman"/>
                <a:cs typeface="Times New Roman"/>
              </a:rPr>
              <a:t>m</a:t>
            </a:r>
            <a:r>
              <a:rPr sz="4200" baseline="-3968" dirty="0">
                <a:latin typeface="Times New Roman"/>
                <a:cs typeface="Times New Roman"/>
              </a:rPr>
              <a:t>ust</a:t>
            </a:r>
            <a:r>
              <a:rPr sz="4200" spc="-30" baseline="-3968" dirty="0">
                <a:latin typeface="Times New Roman"/>
                <a:cs typeface="Times New Roman"/>
              </a:rPr>
              <a:t> </a:t>
            </a:r>
            <a:r>
              <a:rPr sz="4200" baseline="-3968" dirty="0">
                <a:latin typeface="Times New Roman"/>
                <a:cs typeface="Times New Roman"/>
              </a:rPr>
              <a:t>show	</a:t>
            </a:r>
            <a:r>
              <a:rPr sz="2250" i="1" spc="5" dirty="0">
                <a:latin typeface="Times New Roman"/>
                <a:cs typeface="Times New Roman"/>
              </a:rPr>
              <a:t>f</a:t>
            </a:r>
            <a:r>
              <a:rPr sz="2250" i="1" spc="30" dirty="0">
                <a:latin typeface="Times New Roman"/>
                <a:cs typeface="Times New Roman"/>
              </a:rPr>
              <a:t> </a:t>
            </a:r>
            <a:r>
              <a:rPr sz="1950" baseline="42735" dirty="0">
                <a:latin typeface="Symbol"/>
                <a:cs typeface="Symbol"/>
              </a:rPr>
              <a:t></a:t>
            </a:r>
            <a:r>
              <a:rPr sz="1950" spc="7" baseline="42735" dirty="0">
                <a:latin typeface="Times New Roman"/>
                <a:cs typeface="Times New Roman"/>
              </a:rPr>
              <a:t>1</a:t>
            </a:r>
            <a:r>
              <a:rPr sz="1950" spc="-262" baseline="42735" dirty="0">
                <a:latin typeface="Times New Roman"/>
                <a:cs typeface="Times New Roman"/>
              </a:rPr>
              <a:t> </a:t>
            </a:r>
            <a:r>
              <a:rPr sz="2250" spc="105" dirty="0">
                <a:latin typeface="Times New Roman"/>
                <a:cs typeface="Times New Roman"/>
              </a:rPr>
              <a:t>(</a:t>
            </a:r>
            <a:r>
              <a:rPr sz="2250" i="1" spc="15" dirty="0">
                <a:latin typeface="Times New Roman"/>
                <a:cs typeface="Times New Roman"/>
              </a:rPr>
              <a:t>S</a:t>
            </a:r>
            <a:r>
              <a:rPr sz="2250" i="1" spc="-350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)</a:t>
            </a:r>
            <a:r>
              <a:rPr sz="2250" spc="-80" dirty="0">
                <a:latin typeface="Times New Roman"/>
                <a:cs typeface="Times New Roman"/>
              </a:rPr>
              <a:t> </a:t>
            </a:r>
            <a:r>
              <a:rPr sz="2250" spc="20" dirty="0">
                <a:latin typeface="Symbol"/>
                <a:cs typeface="Symbol"/>
              </a:rPr>
              <a:t></a:t>
            </a:r>
            <a:r>
              <a:rPr sz="2250" dirty="0">
                <a:latin typeface="Times New Roman"/>
                <a:cs typeface="Times New Roman"/>
              </a:rPr>
              <a:t> </a:t>
            </a:r>
            <a:r>
              <a:rPr sz="2250" spc="-150" dirty="0">
                <a:latin typeface="Times New Roman"/>
                <a:cs typeface="Times New Roman"/>
              </a:rPr>
              <a:t> </a:t>
            </a:r>
            <a:r>
              <a:rPr sz="2250" i="1" spc="5" dirty="0">
                <a:latin typeface="Times New Roman"/>
                <a:cs typeface="Times New Roman"/>
              </a:rPr>
              <a:t>f</a:t>
            </a:r>
            <a:r>
              <a:rPr sz="2250" i="1" spc="30" dirty="0">
                <a:latin typeface="Times New Roman"/>
                <a:cs typeface="Times New Roman"/>
              </a:rPr>
              <a:t> </a:t>
            </a:r>
            <a:r>
              <a:rPr sz="1950" spc="-7" baseline="42735" dirty="0">
                <a:latin typeface="Symbol"/>
                <a:cs typeface="Symbol"/>
              </a:rPr>
              <a:t></a:t>
            </a:r>
            <a:r>
              <a:rPr sz="1950" spc="7" baseline="42735" dirty="0">
                <a:latin typeface="Times New Roman"/>
                <a:cs typeface="Times New Roman"/>
              </a:rPr>
              <a:t>1</a:t>
            </a:r>
            <a:r>
              <a:rPr sz="1950" spc="-254" baseline="42735" dirty="0">
                <a:latin typeface="Times New Roman"/>
                <a:cs typeface="Times New Roman"/>
              </a:rPr>
              <a:t> </a:t>
            </a:r>
            <a:r>
              <a:rPr sz="2250" spc="105" dirty="0">
                <a:latin typeface="Times New Roman"/>
                <a:cs typeface="Times New Roman"/>
              </a:rPr>
              <a:t>(</a:t>
            </a:r>
            <a:r>
              <a:rPr sz="2250" i="1" spc="15" dirty="0">
                <a:latin typeface="Times New Roman"/>
                <a:cs typeface="Times New Roman"/>
              </a:rPr>
              <a:t>S</a:t>
            </a:r>
            <a:r>
              <a:rPr sz="2250" i="1" spc="-350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)</a:t>
            </a:r>
            <a:r>
              <a:rPr sz="2250" spc="100" dirty="0">
                <a:latin typeface="Times New Roman"/>
                <a:cs typeface="Times New Roman"/>
              </a:rPr>
              <a:t> </a:t>
            </a:r>
            <a:r>
              <a:rPr sz="2250" spc="-5" dirty="0">
                <a:latin typeface="Times New Roman"/>
                <a:cs typeface="Times New Roman"/>
              </a:rPr>
              <a:t>a</a:t>
            </a:r>
            <a:r>
              <a:rPr sz="2250" spc="15" dirty="0">
                <a:latin typeface="Times New Roman"/>
                <a:cs typeface="Times New Roman"/>
              </a:rPr>
              <a:t>nd</a:t>
            </a:r>
            <a:r>
              <a:rPr sz="2250" spc="5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t</a:t>
            </a:r>
            <a:r>
              <a:rPr sz="2250" spc="15" dirty="0">
                <a:latin typeface="Times New Roman"/>
                <a:cs typeface="Times New Roman"/>
              </a:rPr>
              <a:t>h</a:t>
            </a:r>
            <a:r>
              <a:rPr sz="2250" spc="-5" dirty="0">
                <a:latin typeface="Times New Roman"/>
                <a:cs typeface="Times New Roman"/>
              </a:rPr>
              <a:t>a</a:t>
            </a:r>
            <a:r>
              <a:rPr sz="2250" spc="5" dirty="0">
                <a:latin typeface="Times New Roman"/>
                <a:cs typeface="Times New Roman"/>
              </a:rPr>
              <a:t>t</a:t>
            </a:r>
            <a:r>
              <a:rPr sz="2250" dirty="0">
                <a:latin typeface="Times New Roman"/>
                <a:cs typeface="Times New Roman"/>
              </a:rPr>
              <a:t>	</a:t>
            </a:r>
            <a:r>
              <a:rPr sz="2250" i="1" spc="5" dirty="0">
                <a:latin typeface="Times New Roman"/>
                <a:cs typeface="Times New Roman"/>
              </a:rPr>
              <a:t>f</a:t>
            </a:r>
            <a:r>
              <a:rPr sz="2250" i="1" spc="30" dirty="0">
                <a:latin typeface="Times New Roman"/>
                <a:cs typeface="Times New Roman"/>
              </a:rPr>
              <a:t> </a:t>
            </a:r>
            <a:r>
              <a:rPr sz="1950" spc="-7" baseline="42735" dirty="0">
                <a:latin typeface="Symbol"/>
                <a:cs typeface="Symbol"/>
              </a:rPr>
              <a:t></a:t>
            </a:r>
            <a:r>
              <a:rPr sz="1950" spc="7" baseline="42735" dirty="0">
                <a:latin typeface="Times New Roman"/>
                <a:cs typeface="Times New Roman"/>
              </a:rPr>
              <a:t>1</a:t>
            </a:r>
            <a:r>
              <a:rPr sz="1950" spc="-254" baseline="42735" dirty="0">
                <a:latin typeface="Times New Roman"/>
                <a:cs typeface="Times New Roman"/>
              </a:rPr>
              <a:t> </a:t>
            </a:r>
            <a:r>
              <a:rPr sz="2250" spc="105" dirty="0">
                <a:latin typeface="Times New Roman"/>
                <a:cs typeface="Times New Roman"/>
              </a:rPr>
              <a:t>(</a:t>
            </a:r>
            <a:r>
              <a:rPr sz="2250" i="1" spc="15" dirty="0">
                <a:latin typeface="Times New Roman"/>
                <a:cs typeface="Times New Roman"/>
              </a:rPr>
              <a:t>S</a:t>
            </a:r>
            <a:r>
              <a:rPr sz="2250" i="1" spc="-350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)</a:t>
            </a:r>
            <a:r>
              <a:rPr sz="2250" spc="-80" dirty="0">
                <a:latin typeface="Times New Roman"/>
                <a:cs typeface="Times New Roman"/>
              </a:rPr>
              <a:t> </a:t>
            </a:r>
            <a:r>
              <a:rPr sz="2250" spc="20" dirty="0">
                <a:latin typeface="Symbol"/>
                <a:cs typeface="Symbol"/>
              </a:rPr>
              <a:t></a:t>
            </a:r>
            <a:r>
              <a:rPr sz="2250" dirty="0">
                <a:latin typeface="Times New Roman"/>
                <a:cs typeface="Times New Roman"/>
              </a:rPr>
              <a:t> </a:t>
            </a:r>
            <a:r>
              <a:rPr sz="2250" spc="-150" dirty="0">
                <a:latin typeface="Times New Roman"/>
                <a:cs typeface="Times New Roman"/>
              </a:rPr>
              <a:t> </a:t>
            </a:r>
            <a:r>
              <a:rPr sz="2250" i="1" spc="5" dirty="0">
                <a:latin typeface="Times New Roman"/>
                <a:cs typeface="Times New Roman"/>
              </a:rPr>
              <a:t>f</a:t>
            </a:r>
            <a:r>
              <a:rPr sz="2250" i="1" spc="30" dirty="0">
                <a:latin typeface="Times New Roman"/>
                <a:cs typeface="Times New Roman"/>
              </a:rPr>
              <a:t> </a:t>
            </a:r>
            <a:r>
              <a:rPr sz="1950" spc="-7" baseline="42735" dirty="0">
                <a:latin typeface="Symbol"/>
                <a:cs typeface="Symbol"/>
              </a:rPr>
              <a:t></a:t>
            </a:r>
            <a:r>
              <a:rPr sz="1950" spc="7" baseline="42735" dirty="0">
                <a:latin typeface="Times New Roman"/>
                <a:cs typeface="Times New Roman"/>
              </a:rPr>
              <a:t>1</a:t>
            </a:r>
            <a:r>
              <a:rPr sz="1950" spc="-254" baseline="42735" dirty="0">
                <a:latin typeface="Times New Roman"/>
                <a:cs typeface="Times New Roman"/>
              </a:rPr>
              <a:t> </a:t>
            </a:r>
            <a:r>
              <a:rPr sz="2250" spc="105" dirty="0">
                <a:latin typeface="Times New Roman"/>
                <a:cs typeface="Times New Roman"/>
              </a:rPr>
              <a:t>(</a:t>
            </a:r>
            <a:r>
              <a:rPr sz="2250" i="1" spc="15" dirty="0">
                <a:latin typeface="Times New Roman"/>
                <a:cs typeface="Times New Roman"/>
              </a:rPr>
              <a:t>S</a:t>
            </a:r>
            <a:r>
              <a:rPr sz="2250" i="1" spc="-350" dirty="0">
                <a:latin typeface="Times New Roman"/>
                <a:cs typeface="Times New Roman"/>
              </a:rPr>
              <a:t> </a:t>
            </a:r>
            <a:r>
              <a:rPr sz="2250" spc="10" dirty="0">
                <a:latin typeface="Times New Roman"/>
                <a:cs typeface="Times New Roman"/>
              </a:rPr>
              <a:t>)</a:t>
            </a:r>
            <a:endParaRPr sz="22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885"/>
              </a:spcBef>
            </a:pPr>
            <a:r>
              <a:rPr sz="2800" spc="-5" dirty="0">
                <a:latin typeface="Times New Roman"/>
                <a:cs typeface="Times New Roman"/>
              </a:rPr>
              <a:t>(requirement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equality).</a:t>
            </a:r>
            <a:endParaRPr sz="2800">
              <a:latin typeface="Times New Roman"/>
              <a:cs typeface="Times New Roman"/>
            </a:endParaRPr>
          </a:p>
          <a:p>
            <a:pPr marL="88900">
              <a:lnSpc>
                <a:spcPts val="3320"/>
              </a:lnSpc>
              <a:spcBef>
                <a:spcPts val="765"/>
              </a:spcBef>
              <a:tabLst>
                <a:tab pos="2232025" algn="l"/>
                <a:tab pos="5842635" algn="l"/>
              </a:tabLst>
            </a:pPr>
            <a:r>
              <a:rPr sz="4200" spc="-7" baseline="1984" dirty="0">
                <a:latin typeface="Times New Roman"/>
                <a:cs typeface="Times New Roman"/>
              </a:rPr>
              <a:t>Let </a:t>
            </a:r>
            <a:r>
              <a:rPr sz="4200" baseline="1984" dirty="0">
                <a:latin typeface="Times New Roman"/>
                <a:cs typeface="Times New Roman"/>
              </a:rPr>
              <a:t>x </a:t>
            </a:r>
            <a:r>
              <a:rPr sz="4200" baseline="1984" dirty="0">
                <a:latin typeface="Symbol"/>
                <a:cs typeface="Symbol"/>
              </a:rPr>
              <a:t></a:t>
            </a:r>
            <a:r>
              <a:rPr sz="4200" spc="-427" baseline="1984" dirty="0">
                <a:latin typeface="Times New Roman"/>
                <a:cs typeface="Times New Roman"/>
              </a:rPr>
              <a:t> </a:t>
            </a:r>
            <a:r>
              <a:rPr sz="1900" i="1" spc="10" dirty="0">
                <a:latin typeface="Times New Roman"/>
                <a:cs typeface="Times New Roman"/>
              </a:rPr>
              <a:t>f</a:t>
            </a:r>
            <a:r>
              <a:rPr sz="1900" i="1" spc="35" dirty="0">
                <a:latin typeface="Times New Roman"/>
                <a:cs typeface="Times New Roman"/>
              </a:rPr>
              <a:t> </a:t>
            </a:r>
            <a:r>
              <a:rPr sz="1650" spc="15" baseline="42929" dirty="0">
                <a:latin typeface="Symbol"/>
                <a:cs typeface="Symbol"/>
              </a:rPr>
              <a:t></a:t>
            </a:r>
            <a:r>
              <a:rPr sz="1650" spc="15" baseline="42929" dirty="0">
                <a:latin typeface="Times New Roman"/>
                <a:cs typeface="Times New Roman"/>
              </a:rPr>
              <a:t>1</a:t>
            </a:r>
            <a:r>
              <a:rPr sz="1650" spc="-217" baseline="42929" dirty="0">
                <a:latin typeface="Times New Roman"/>
                <a:cs typeface="Times New Roman"/>
              </a:rPr>
              <a:t> </a:t>
            </a:r>
            <a:r>
              <a:rPr sz="1900" spc="55" dirty="0">
                <a:latin typeface="Times New Roman"/>
                <a:cs typeface="Times New Roman"/>
              </a:rPr>
              <a:t>(</a:t>
            </a:r>
            <a:r>
              <a:rPr sz="1900" i="1" spc="55" dirty="0">
                <a:latin typeface="Times New Roman"/>
                <a:cs typeface="Times New Roman"/>
              </a:rPr>
              <a:t>S</a:t>
            </a:r>
            <a:r>
              <a:rPr sz="1900" i="1" spc="-295" dirty="0">
                <a:latin typeface="Times New Roman"/>
                <a:cs typeface="Times New Roman"/>
              </a:rPr>
              <a:t> </a:t>
            </a:r>
            <a:r>
              <a:rPr sz="1900" spc="15" dirty="0">
                <a:latin typeface="Times New Roman"/>
                <a:cs typeface="Times New Roman"/>
              </a:rPr>
              <a:t>)</a:t>
            </a:r>
            <a:r>
              <a:rPr sz="1900" spc="-180" dirty="0">
                <a:latin typeface="Times New Roman"/>
                <a:cs typeface="Times New Roman"/>
              </a:rPr>
              <a:t> </a:t>
            </a:r>
            <a:r>
              <a:rPr sz="4200" baseline="1984" dirty="0">
                <a:latin typeface="Times New Roman"/>
                <a:cs typeface="Times New Roman"/>
              </a:rPr>
              <a:t>.	</a:t>
            </a:r>
            <a:r>
              <a:rPr sz="4200" spc="-7" baseline="1984" dirty="0">
                <a:latin typeface="Times New Roman"/>
                <a:cs typeface="Times New Roman"/>
              </a:rPr>
              <a:t>Then </a:t>
            </a:r>
            <a:r>
              <a:rPr sz="4200" baseline="1984" dirty="0">
                <a:latin typeface="Times New Roman"/>
                <a:cs typeface="Times New Roman"/>
              </a:rPr>
              <a:t>x</a:t>
            </a:r>
            <a:r>
              <a:rPr sz="4200" baseline="1984" dirty="0">
                <a:latin typeface="Symbol"/>
                <a:cs typeface="Symbol"/>
              </a:rPr>
              <a:t></a:t>
            </a:r>
            <a:r>
              <a:rPr sz="4200" baseline="1984" dirty="0">
                <a:latin typeface="Times New Roman"/>
                <a:cs typeface="Times New Roman"/>
              </a:rPr>
              <a:t>A</a:t>
            </a:r>
            <a:r>
              <a:rPr sz="4200" spc="-217" baseline="1984" dirty="0">
                <a:latin typeface="Times New Roman"/>
                <a:cs typeface="Times New Roman"/>
              </a:rPr>
              <a:t> </a:t>
            </a:r>
            <a:r>
              <a:rPr sz="4200" u="heavy" spc="-7" baseline="198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and</a:t>
            </a:r>
            <a:r>
              <a:rPr sz="4200" u="heavy" spc="-15" baseline="198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4200" u="heavy" baseline="1984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sz="4200" baseline="1984" dirty="0">
                <a:latin typeface="Times New Roman"/>
                <a:cs typeface="Times New Roman"/>
              </a:rPr>
              <a:t>(x)</a:t>
            </a:r>
            <a:r>
              <a:rPr sz="4200" spc="15" baseline="1984" dirty="0">
                <a:latin typeface="Times New Roman"/>
                <a:cs typeface="Times New Roman"/>
              </a:rPr>
              <a:t> </a:t>
            </a:r>
            <a:r>
              <a:rPr sz="4200" baseline="1984" dirty="0">
                <a:latin typeface="Symbol"/>
                <a:cs typeface="Symbol"/>
              </a:rPr>
              <a:t></a:t>
            </a:r>
            <a:r>
              <a:rPr sz="4200" spc="7" baseline="1984" dirty="0">
                <a:latin typeface="Times New Roman"/>
                <a:cs typeface="Times New Roman"/>
              </a:rPr>
              <a:t> </a:t>
            </a:r>
            <a:r>
              <a:rPr sz="4200" baseline="1984" dirty="0">
                <a:latin typeface="Times New Roman"/>
                <a:cs typeface="Times New Roman"/>
              </a:rPr>
              <a:t>S.	</a:t>
            </a:r>
            <a:r>
              <a:rPr sz="4200" spc="-7" baseline="1984" dirty="0">
                <a:latin typeface="Times New Roman"/>
                <a:cs typeface="Times New Roman"/>
              </a:rPr>
              <a:t>Since</a:t>
            </a:r>
            <a:r>
              <a:rPr sz="4200" spc="-44" baseline="1984" dirty="0">
                <a:latin typeface="Times New Roman"/>
                <a:cs typeface="Times New Roman"/>
              </a:rPr>
              <a:t> </a:t>
            </a:r>
            <a:r>
              <a:rPr sz="4200" baseline="1984" dirty="0">
                <a:latin typeface="Times New Roman"/>
                <a:cs typeface="Times New Roman"/>
              </a:rPr>
              <a:t>f(x)</a:t>
            </a:r>
            <a:r>
              <a:rPr sz="4200" spc="-15" baseline="1984" dirty="0">
                <a:latin typeface="Times New Roman"/>
                <a:cs typeface="Times New Roman"/>
              </a:rPr>
              <a:t> </a:t>
            </a:r>
            <a:r>
              <a:rPr sz="4200" baseline="1984" dirty="0">
                <a:latin typeface="Symbol"/>
                <a:cs typeface="Symbol"/>
              </a:rPr>
              <a:t></a:t>
            </a:r>
            <a:r>
              <a:rPr sz="4200" spc="-22" baseline="1984" dirty="0">
                <a:latin typeface="Times New Roman"/>
                <a:cs typeface="Times New Roman"/>
              </a:rPr>
              <a:t> </a:t>
            </a:r>
            <a:r>
              <a:rPr sz="4200" baseline="1984" dirty="0">
                <a:latin typeface="Times New Roman"/>
                <a:cs typeface="Times New Roman"/>
              </a:rPr>
              <a:t>S,</a:t>
            </a:r>
            <a:r>
              <a:rPr sz="4200" spc="-22" baseline="1984" dirty="0">
                <a:latin typeface="Times New Roman"/>
                <a:cs typeface="Times New Roman"/>
              </a:rPr>
              <a:t> </a:t>
            </a:r>
            <a:r>
              <a:rPr sz="4200" baseline="1984" dirty="0">
                <a:latin typeface="Times New Roman"/>
                <a:cs typeface="Times New Roman"/>
              </a:rPr>
              <a:t>x</a:t>
            </a:r>
            <a:endParaRPr sz="4200" baseline="1984">
              <a:latin typeface="Times New Roman"/>
              <a:cs typeface="Times New Roman"/>
            </a:endParaRPr>
          </a:p>
          <a:p>
            <a:pPr marL="431800">
              <a:lnSpc>
                <a:spcPts val="3320"/>
              </a:lnSpc>
              <a:tabLst>
                <a:tab pos="1788795" algn="l"/>
              </a:tabLst>
            </a:pPr>
            <a:r>
              <a:rPr sz="2800" dirty="0">
                <a:latin typeface="Symbol"/>
                <a:cs typeface="Symbol"/>
              </a:rPr>
              <a:t></a:t>
            </a:r>
            <a:r>
              <a:rPr sz="2800" dirty="0">
                <a:latin typeface="Times New Roman"/>
                <a:cs typeface="Times New Roman"/>
              </a:rPr>
              <a:t> f</a:t>
            </a:r>
            <a:r>
              <a:rPr sz="2775" baseline="25525" dirty="0">
                <a:latin typeface="Times New Roman"/>
                <a:cs typeface="Times New Roman"/>
              </a:rPr>
              <a:t>-1</a:t>
            </a:r>
            <a:r>
              <a:rPr sz="2800" dirty="0">
                <a:latin typeface="Times New Roman"/>
                <a:cs typeface="Times New Roman"/>
              </a:rPr>
              <a:t>(S).	</a:t>
            </a: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25525" dirty="0">
                <a:latin typeface="Times New Roman"/>
                <a:cs typeface="Times New Roman"/>
              </a:rPr>
              <a:t>-1</a:t>
            </a:r>
            <a:r>
              <a:rPr sz="2800" dirty="0">
                <a:latin typeface="Times New Roman"/>
                <a:cs typeface="Times New Roman"/>
              </a:rPr>
              <a:t>(S).</a:t>
            </a:r>
            <a:endParaRPr sz="2800">
              <a:latin typeface="Times New Roman"/>
              <a:cs typeface="Times New Roman"/>
            </a:endParaRPr>
          </a:p>
          <a:p>
            <a:pPr marL="431800" marR="478155" indent="-343535">
              <a:lnSpc>
                <a:spcPct val="100000"/>
              </a:lnSpc>
              <a:spcBef>
                <a:spcPts val="670"/>
              </a:spcBef>
              <a:tabLst>
                <a:tab pos="1857375" algn="l"/>
                <a:tab pos="2936240" algn="l"/>
              </a:tabLst>
            </a:pPr>
            <a:r>
              <a:rPr sz="2800" spc="-5" dirty="0">
                <a:latin typeface="Times New Roman"/>
                <a:cs typeface="Times New Roman"/>
              </a:rPr>
              <a:t>Now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25525" dirty="0">
                <a:latin typeface="Times New Roman"/>
                <a:cs typeface="Times New Roman"/>
              </a:rPr>
              <a:t>-1</a:t>
            </a:r>
            <a:r>
              <a:rPr sz="2800" dirty="0">
                <a:latin typeface="Times New Roman"/>
                <a:cs typeface="Times New Roman"/>
              </a:rPr>
              <a:t>(S).	</a:t>
            </a: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dirty="0">
                <a:latin typeface="Times New Roman"/>
                <a:cs typeface="Times New Roman"/>
              </a:rPr>
              <a:t>x </a:t>
            </a:r>
            <a:r>
              <a:rPr sz="2800" dirty="0">
                <a:latin typeface="Symbol"/>
                <a:cs typeface="Symbol"/>
              </a:rPr>
              <a:t></a:t>
            </a:r>
            <a:r>
              <a:rPr sz="2800" dirty="0">
                <a:latin typeface="Times New Roman"/>
                <a:cs typeface="Times New Roman"/>
              </a:rPr>
              <a:t> f</a:t>
            </a:r>
            <a:r>
              <a:rPr sz="2775" baseline="25525" dirty="0">
                <a:latin typeface="Times New Roman"/>
                <a:cs typeface="Times New Roman"/>
              </a:rPr>
              <a:t>-1</a:t>
            </a:r>
            <a:r>
              <a:rPr sz="2800" dirty="0">
                <a:latin typeface="Times New Roman"/>
                <a:cs typeface="Times New Roman"/>
              </a:rPr>
              <a:t>(S) </a:t>
            </a:r>
            <a:r>
              <a:rPr sz="2800" spc="-5" dirty="0">
                <a:latin typeface="Times New Roman"/>
                <a:cs typeface="Times New Roman"/>
              </a:rPr>
              <a:t>which implies that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f(x) </a:t>
            </a:r>
            <a:r>
              <a:rPr sz="2800" dirty="0">
                <a:latin typeface="Symbol"/>
                <a:cs typeface="Symbol"/>
              </a:rPr>
              <a:t></a:t>
            </a:r>
            <a:r>
              <a:rPr sz="2800" dirty="0">
                <a:latin typeface="Times New Roman"/>
                <a:cs typeface="Times New Roman"/>
              </a:rPr>
              <a:t> S.	</a:t>
            </a: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f(x)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775" baseline="25525" dirty="0">
                <a:latin typeface="Times New Roman"/>
                <a:cs typeface="Times New Roman"/>
              </a:rPr>
              <a:t>-1</a:t>
            </a:r>
            <a:r>
              <a:rPr sz="2800" dirty="0">
                <a:latin typeface="Times New Roman"/>
                <a:cs typeface="Times New Roman"/>
              </a:rPr>
              <a:t>(S)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A7407E09-EF6F-1A40-A946-F306F1A4753B}"/>
              </a:ext>
            </a:extLst>
          </p:cNvPr>
          <p:cNvSpPr/>
          <p:nvPr/>
        </p:nvSpPr>
        <p:spPr>
          <a:xfrm flipV="1">
            <a:off x="5567700" y="504741"/>
            <a:ext cx="833099" cy="45719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9740" y="490981"/>
            <a:ext cx="516572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Addition</a:t>
            </a:r>
            <a:r>
              <a:rPr sz="4000" spc="-15" dirty="0"/>
              <a:t> </a:t>
            </a:r>
            <a:r>
              <a:rPr sz="4000" dirty="0"/>
              <a:t>and</a:t>
            </a:r>
            <a:r>
              <a:rPr sz="4000" spc="-15" dirty="0"/>
              <a:t> </a:t>
            </a:r>
            <a:r>
              <a:rPr sz="4000" spc="-5" dirty="0"/>
              <a:t>Multiplication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954995" y="1389842"/>
            <a:ext cx="7185659" cy="38690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6600" marR="71755" indent="-686435">
              <a:lnSpc>
                <a:spcPct val="110000"/>
              </a:lnSpc>
              <a:spcBef>
                <a:spcPts val="100"/>
              </a:spcBef>
            </a:pPr>
            <a:r>
              <a:rPr sz="2600" spc="-5" dirty="0">
                <a:latin typeface="Times New Roman"/>
                <a:cs typeface="Times New Roman"/>
              </a:rPr>
              <a:t>Let </a:t>
            </a:r>
            <a:r>
              <a:rPr sz="2600" spc="5" dirty="0">
                <a:latin typeface="Times New Roman"/>
                <a:cs typeface="Times New Roman"/>
              </a:rPr>
              <a:t>f</a:t>
            </a:r>
            <a:r>
              <a:rPr sz="2550" spc="7" baseline="-21241" dirty="0">
                <a:latin typeface="Times New Roman"/>
                <a:cs typeface="Times New Roman"/>
              </a:rPr>
              <a:t>1</a:t>
            </a:r>
            <a:r>
              <a:rPr sz="2550" spc="330" baseline="-21241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 </a:t>
            </a:r>
            <a:r>
              <a:rPr sz="2600" spc="5" dirty="0">
                <a:latin typeface="Times New Roman"/>
                <a:cs typeface="Times New Roman"/>
              </a:rPr>
              <a:t>f</a:t>
            </a:r>
            <a:r>
              <a:rPr sz="2550" spc="7" baseline="-21241" dirty="0">
                <a:latin typeface="Times New Roman"/>
                <a:cs typeface="Times New Roman"/>
              </a:rPr>
              <a:t>2</a:t>
            </a:r>
            <a:r>
              <a:rPr sz="2550" spc="307" baseline="-21241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be functions from</a:t>
            </a:r>
            <a:r>
              <a:rPr sz="2600" spc="-15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to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(real numbers).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+f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550" spc="300" baseline="-21241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defined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as</a:t>
            </a:r>
            <a:r>
              <a:rPr sz="2600" dirty="0">
                <a:latin typeface="Times New Roman"/>
                <a:cs typeface="Times New Roman"/>
              </a:rPr>
              <a:t> (f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+f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600" dirty="0">
                <a:latin typeface="Times New Roman"/>
                <a:cs typeface="Times New Roman"/>
              </a:rPr>
              <a:t>)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(x)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 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(x)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+ 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600" dirty="0">
                <a:latin typeface="Times New Roman"/>
                <a:cs typeface="Times New Roman"/>
              </a:rPr>
              <a:t>(x).</a:t>
            </a:r>
            <a:endParaRPr sz="2600">
              <a:latin typeface="Times New Roman"/>
              <a:cs typeface="Times New Roman"/>
            </a:endParaRPr>
          </a:p>
          <a:p>
            <a:pPr marL="735965">
              <a:lnSpc>
                <a:spcPct val="100000"/>
              </a:lnSpc>
              <a:spcBef>
                <a:spcPts val="310"/>
              </a:spcBef>
            </a:pPr>
            <a:r>
              <a:rPr sz="2600" spc="5" dirty="0">
                <a:latin typeface="Times New Roman"/>
                <a:cs typeface="Times New Roman"/>
              </a:rPr>
              <a:t>f</a:t>
            </a:r>
            <a:r>
              <a:rPr sz="2550" spc="7" baseline="-21241" dirty="0">
                <a:latin typeface="Times New Roman"/>
                <a:cs typeface="Times New Roman"/>
              </a:rPr>
              <a:t>1</a:t>
            </a:r>
            <a:r>
              <a:rPr sz="2600" spc="5" dirty="0">
                <a:latin typeface="Times New Roman"/>
                <a:cs typeface="Times New Roman"/>
              </a:rPr>
              <a:t>f</a:t>
            </a:r>
            <a:r>
              <a:rPr sz="2550" spc="7" baseline="-21241" dirty="0">
                <a:latin typeface="Times New Roman"/>
                <a:cs typeface="Times New Roman"/>
              </a:rPr>
              <a:t>2</a:t>
            </a:r>
            <a:r>
              <a:rPr sz="2550" spc="292" baseline="-21241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 defined as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(f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600" dirty="0">
                <a:latin typeface="Times New Roman"/>
                <a:cs typeface="Times New Roman"/>
              </a:rPr>
              <a:t>)(x)</a:t>
            </a:r>
            <a:r>
              <a:rPr sz="2600" spc="-3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(x)f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600" dirty="0">
                <a:latin typeface="Times New Roman"/>
                <a:cs typeface="Times New Roman"/>
              </a:rPr>
              <a:t>(x).</a:t>
            </a:r>
            <a:endParaRPr sz="2600">
              <a:latin typeface="Times New Roman"/>
              <a:cs typeface="Times New Roman"/>
            </a:endParaRPr>
          </a:p>
          <a:p>
            <a:pPr marL="50800" marR="30480">
              <a:lnSpc>
                <a:spcPts val="2810"/>
              </a:lnSpc>
              <a:spcBef>
                <a:spcPts val="665"/>
              </a:spcBef>
            </a:pPr>
            <a:r>
              <a:rPr sz="2600" spc="-50" dirty="0">
                <a:latin typeface="Times New Roman"/>
                <a:cs typeface="Times New Roman"/>
              </a:rPr>
              <a:t>(Two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real-valued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functions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with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same domain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can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added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and multiplied.)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2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2600" b="1" spc="-5" dirty="0">
                <a:latin typeface="Times New Roman"/>
                <a:cs typeface="Times New Roman"/>
              </a:rPr>
              <a:t>Example: 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(x)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5" dirty="0">
                <a:latin typeface="Times New Roman"/>
                <a:cs typeface="Times New Roman"/>
              </a:rPr>
              <a:t>x</a:t>
            </a:r>
            <a:r>
              <a:rPr sz="2550" spc="7" baseline="26143" dirty="0">
                <a:latin typeface="Times New Roman"/>
                <a:cs typeface="Times New Roman"/>
              </a:rPr>
              <a:t>2</a:t>
            </a:r>
            <a:r>
              <a:rPr sz="2550" spc="-7" baseline="26143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;</a:t>
            </a:r>
            <a:r>
              <a:rPr sz="2600" dirty="0">
                <a:latin typeface="Times New Roman"/>
                <a:cs typeface="Times New Roman"/>
              </a:rPr>
              <a:t> 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600" dirty="0">
                <a:latin typeface="Times New Roman"/>
                <a:cs typeface="Times New Roman"/>
              </a:rPr>
              <a:t>(x)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x+x</a:t>
            </a:r>
            <a:r>
              <a:rPr sz="2550" baseline="26143" dirty="0">
                <a:latin typeface="Times New Roman"/>
                <a:cs typeface="Times New Roman"/>
              </a:rPr>
              <a:t>2</a:t>
            </a:r>
            <a:endParaRPr sz="2550" baseline="26143">
              <a:latin typeface="Times New Roman"/>
              <a:cs typeface="Times New Roman"/>
            </a:endParaRPr>
          </a:p>
          <a:p>
            <a:pPr marL="736600" marR="384175" indent="-635">
              <a:lnSpc>
                <a:spcPct val="110000"/>
              </a:lnSpc>
            </a:pPr>
            <a:r>
              <a:rPr sz="2600" spc="-5" dirty="0">
                <a:latin typeface="Times New Roman"/>
                <a:cs typeface="Times New Roman"/>
              </a:rPr>
              <a:t>(f</a:t>
            </a:r>
            <a:r>
              <a:rPr sz="2550" spc="-7" baseline="-21241" dirty="0">
                <a:latin typeface="Times New Roman"/>
                <a:cs typeface="Times New Roman"/>
              </a:rPr>
              <a:t>1</a:t>
            </a:r>
            <a:r>
              <a:rPr sz="2600" spc="-5" dirty="0">
                <a:latin typeface="Times New Roman"/>
                <a:cs typeface="Times New Roman"/>
              </a:rPr>
              <a:t>+f</a:t>
            </a:r>
            <a:r>
              <a:rPr sz="2550" spc="-7" baseline="-21241" dirty="0">
                <a:latin typeface="Times New Roman"/>
                <a:cs typeface="Times New Roman"/>
              </a:rPr>
              <a:t>2</a:t>
            </a:r>
            <a:r>
              <a:rPr sz="2600" spc="-5" dirty="0">
                <a:latin typeface="Times New Roman"/>
                <a:cs typeface="Times New Roman"/>
              </a:rPr>
              <a:t>)(a)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(a)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+ 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600" dirty="0">
                <a:latin typeface="Times New Roman"/>
                <a:cs typeface="Times New Roman"/>
              </a:rPr>
              <a:t>(a)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 </a:t>
            </a:r>
            <a:r>
              <a:rPr sz="2600" spc="5" dirty="0">
                <a:latin typeface="Times New Roman"/>
                <a:cs typeface="Times New Roman"/>
              </a:rPr>
              <a:t>a</a:t>
            </a:r>
            <a:r>
              <a:rPr sz="2550" spc="7" baseline="26143" dirty="0">
                <a:latin typeface="Times New Roman"/>
                <a:cs typeface="Times New Roman"/>
              </a:rPr>
              <a:t>2</a:t>
            </a:r>
            <a:r>
              <a:rPr sz="2550" spc="330" baseline="26143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+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 + </a:t>
            </a:r>
            <a:r>
              <a:rPr sz="2600" spc="5" dirty="0">
                <a:latin typeface="Times New Roman"/>
                <a:cs typeface="Times New Roman"/>
              </a:rPr>
              <a:t>a</a:t>
            </a:r>
            <a:r>
              <a:rPr sz="2550" spc="7" baseline="26143" dirty="0">
                <a:latin typeface="Times New Roman"/>
                <a:cs typeface="Times New Roman"/>
              </a:rPr>
              <a:t>2</a:t>
            </a:r>
            <a:r>
              <a:rPr sz="2550" spc="330" baseline="26143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 </a:t>
            </a:r>
            <a:r>
              <a:rPr sz="2600" dirty="0">
                <a:latin typeface="Times New Roman"/>
                <a:cs typeface="Times New Roman"/>
              </a:rPr>
              <a:t>2a</a:t>
            </a:r>
            <a:r>
              <a:rPr sz="2550" baseline="26143" dirty="0">
                <a:latin typeface="Times New Roman"/>
                <a:cs typeface="Times New Roman"/>
              </a:rPr>
              <a:t>2</a:t>
            </a:r>
            <a:r>
              <a:rPr sz="2550" spc="315" baseline="26143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+ a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(f</a:t>
            </a:r>
            <a:r>
              <a:rPr sz="2550" baseline="-21241" dirty="0">
                <a:latin typeface="Times New Roman"/>
                <a:cs typeface="Times New Roman"/>
              </a:rPr>
              <a:t>1</a:t>
            </a:r>
            <a:r>
              <a:rPr sz="2600" dirty="0">
                <a:latin typeface="Times New Roman"/>
                <a:cs typeface="Times New Roman"/>
              </a:rPr>
              <a:t>f</a:t>
            </a:r>
            <a:r>
              <a:rPr sz="2550" baseline="-21241" dirty="0">
                <a:latin typeface="Times New Roman"/>
                <a:cs typeface="Times New Roman"/>
              </a:rPr>
              <a:t>2</a:t>
            </a:r>
            <a:r>
              <a:rPr sz="2600" dirty="0">
                <a:latin typeface="Times New Roman"/>
                <a:cs typeface="Times New Roman"/>
              </a:rPr>
              <a:t>)(a)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 f</a:t>
            </a:r>
            <a:r>
              <a:rPr sz="2550" spc="-7" baseline="-21241" dirty="0">
                <a:latin typeface="Times New Roman"/>
                <a:cs typeface="Times New Roman"/>
              </a:rPr>
              <a:t>1</a:t>
            </a:r>
            <a:r>
              <a:rPr sz="2600" spc="-5" dirty="0">
                <a:latin typeface="Times New Roman"/>
                <a:cs typeface="Times New Roman"/>
              </a:rPr>
              <a:t>(a)f</a:t>
            </a:r>
            <a:r>
              <a:rPr sz="2550" spc="-7" baseline="-21241" dirty="0">
                <a:latin typeface="Times New Roman"/>
                <a:cs typeface="Times New Roman"/>
              </a:rPr>
              <a:t>2</a:t>
            </a:r>
            <a:r>
              <a:rPr sz="2600" spc="-5" dirty="0">
                <a:latin typeface="Times New Roman"/>
                <a:cs typeface="Times New Roman"/>
              </a:rPr>
              <a:t>(a) =</a:t>
            </a:r>
            <a:r>
              <a:rPr sz="26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(a</a:t>
            </a:r>
            <a:r>
              <a:rPr sz="2550" spc="-7" baseline="26143" dirty="0">
                <a:latin typeface="Times New Roman"/>
                <a:cs typeface="Times New Roman"/>
              </a:rPr>
              <a:t>2</a:t>
            </a:r>
            <a:r>
              <a:rPr sz="2600" spc="-5" dirty="0">
                <a:latin typeface="Times New Roman"/>
                <a:cs typeface="Times New Roman"/>
              </a:rPr>
              <a:t>)(a+a</a:t>
            </a:r>
            <a:r>
              <a:rPr sz="2550" spc="-7" baseline="26143" dirty="0">
                <a:latin typeface="Times New Roman"/>
                <a:cs typeface="Times New Roman"/>
              </a:rPr>
              <a:t>2</a:t>
            </a:r>
            <a:r>
              <a:rPr sz="2600" spc="-5" dirty="0">
                <a:latin typeface="Times New Roman"/>
                <a:cs typeface="Times New Roman"/>
              </a:rPr>
              <a:t>)</a:t>
            </a:r>
            <a:r>
              <a:rPr sz="2600" spc="-2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cs typeface="Times New Roman"/>
              </a:rPr>
              <a:t>a</a:t>
            </a:r>
            <a:r>
              <a:rPr sz="2550" baseline="26143" dirty="0">
                <a:latin typeface="Times New Roman"/>
                <a:cs typeface="Times New Roman"/>
              </a:rPr>
              <a:t>3</a:t>
            </a:r>
            <a:r>
              <a:rPr sz="2600" dirty="0">
                <a:latin typeface="Times New Roman"/>
                <a:cs typeface="Times New Roman"/>
              </a:rPr>
              <a:t>+a</a:t>
            </a:r>
            <a:r>
              <a:rPr sz="2550" baseline="26143" dirty="0">
                <a:latin typeface="Times New Roman"/>
                <a:cs typeface="Times New Roman"/>
              </a:rPr>
              <a:t>4</a:t>
            </a:r>
            <a:endParaRPr sz="2550" baseline="26143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80064" y="759206"/>
            <a:ext cx="65081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Are</a:t>
            </a:r>
            <a:r>
              <a:rPr sz="4400" spc="-10" dirty="0"/>
              <a:t> </a:t>
            </a:r>
            <a:r>
              <a:rPr sz="4400" dirty="0"/>
              <a:t>f</a:t>
            </a:r>
            <a:r>
              <a:rPr sz="4350" baseline="-21072" dirty="0"/>
              <a:t>1</a:t>
            </a:r>
            <a:r>
              <a:rPr sz="4400" dirty="0"/>
              <a:t>+f</a:t>
            </a:r>
            <a:r>
              <a:rPr sz="4350" baseline="-21072" dirty="0"/>
              <a:t>2</a:t>
            </a:r>
            <a:r>
              <a:rPr sz="4350" spc="494" baseline="-21072" dirty="0"/>
              <a:t> </a:t>
            </a:r>
            <a:r>
              <a:rPr sz="4400" spc="-5" dirty="0"/>
              <a:t>and</a:t>
            </a:r>
            <a:r>
              <a:rPr sz="4400" spc="-10" dirty="0"/>
              <a:t> </a:t>
            </a:r>
            <a:r>
              <a:rPr sz="4400" dirty="0"/>
              <a:t>f</a:t>
            </a:r>
            <a:r>
              <a:rPr sz="4350" baseline="-21072" dirty="0"/>
              <a:t>1</a:t>
            </a:r>
            <a:r>
              <a:rPr sz="4400" dirty="0"/>
              <a:t>f</a:t>
            </a:r>
            <a:r>
              <a:rPr sz="4350" baseline="-21072" dirty="0"/>
              <a:t>2</a:t>
            </a:r>
            <a:r>
              <a:rPr sz="4350" spc="494" baseline="-21072" dirty="0"/>
              <a:t> </a:t>
            </a:r>
            <a:r>
              <a:rPr sz="4400" spc="-5" dirty="0"/>
              <a:t>Commutative?</a:t>
            </a:r>
            <a:endParaRPr sz="4400"/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0" marR="153670" indent="-343535" algn="just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Prove: </a:t>
            </a:r>
            <a:r>
              <a:rPr dirty="0"/>
              <a:t>(f</a:t>
            </a:r>
            <a:r>
              <a:rPr sz="2775" baseline="-21021" dirty="0"/>
              <a:t>1</a:t>
            </a:r>
            <a:r>
              <a:rPr sz="2800" dirty="0"/>
              <a:t>+f</a:t>
            </a:r>
            <a:r>
              <a:rPr sz="2775" baseline="-21021" dirty="0"/>
              <a:t>2</a:t>
            </a:r>
            <a:r>
              <a:rPr sz="2800" dirty="0"/>
              <a:t>)(x) = </a:t>
            </a:r>
            <a:r>
              <a:rPr sz="2800" spc="5" dirty="0"/>
              <a:t> </a:t>
            </a:r>
            <a:r>
              <a:rPr sz="2800" dirty="0"/>
              <a:t>(f</a:t>
            </a:r>
            <a:r>
              <a:rPr sz="2775" baseline="-21021" dirty="0"/>
              <a:t>2</a:t>
            </a:r>
            <a:r>
              <a:rPr sz="2800" dirty="0"/>
              <a:t>+f</a:t>
            </a:r>
            <a:r>
              <a:rPr sz="2775" baseline="-21021" dirty="0"/>
              <a:t>1</a:t>
            </a:r>
            <a:r>
              <a:rPr sz="2800" dirty="0"/>
              <a:t>)x</a:t>
            </a:r>
            <a:r>
              <a:rPr sz="2800" spc="-20" dirty="0"/>
              <a:t> </a:t>
            </a:r>
            <a:r>
              <a:rPr sz="2800" spc="-15" dirty="0"/>
              <a:t>where</a:t>
            </a:r>
            <a:r>
              <a:rPr sz="2800" spc="-35" dirty="0"/>
              <a:t> </a:t>
            </a:r>
            <a:r>
              <a:rPr sz="2800" dirty="0"/>
              <a:t>x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/>
              <a:t>R</a:t>
            </a:r>
            <a:endParaRPr sz="2800">
              <a:latin typeface="Symbol"/>
              <a:cs typeface="Symbol"/>
            </a:endParaRPr>
          </a:p>
          <a:p>
            <a:pPr marL="380365" marR="30480" indent="-342900" algn="just">
              <a:lnSpc>
                <a:spcPct val="100000"/>
              </a:lnSpc>
              <a:spcBef>
                <a:spcPts val="680"/>
              </a:spcBef>
            </a:pPr>
            <a:r>
              <a:rPr spc="-10" dirty="0"/>
              <a:t>Proof: </a:t>
            </a:r>
            <a:r>
              <a:rPr b="0" spc="-5" dirty="0">
                <a:latin typeface="Times New Roman"/>
                <a:cs typeface="Times New Roman"/>
              </a:rPr>
              <a:t>Let </a:t>
            </a:r>
            <a:r>
              <a:rPr b="0" dirty="0">
                <a:latin typeface="Times New Roman"/>
                <a:cs typeface="Times New Roman"/>
              </a:rPr>
              <a:t>x</a:t>
            </a:r>
            <a:r>
              <a:rPr b="0" dirty="0">
                <a:latin typeface="Symbol"/>
                <a:cs typeface="Symbol"/>
              </a:rPr>
              <a:t></a:t>
            </a:r>
            <a:r>
              <a:rPr b="0" dirty="0">
                <a:latin typeface="Times New Roman"/>
                <a:cs typeface="Times New Roman"/>
              </a:rPr>
              <a:t>R be </a:t>
            </a:r>
            <a:r>
              <a:rPr b="0" spc="-5" dirty="0">
                <a:latin typeface="Times New Roman"/>
                <a:cs typeface="Times New Roman"/>
              </a:rPr>
              <a:t>an </a:t>
            </a:r>
            <a:r>
              <a:rPr b="0" dirty="0">
                <a:latin typeface="Times New Roman"/>
                <a:cs typeface="Times New Roman"/>
              </a:rPr>
              <a:t> </a:t>
            </a:r>
            <a:r>
              <a:rPr b="0" spc="-5" dirty="0">
                <a:latin typeface="Times New Roman"/>
                <a:cs typeface="Times New Roman"/>
              </a:rPr>
              <a:t>arbitrary element </a:t>
            </a:r>
            <a:r>
              <a:rPr b="0" dirty="0">
                <a:latin typeface="Times New Roman"/>
                <a:cs typeface="Times New Roman"/>
              </a:rPr>
              <a:t>in </a:t>
            </a:r>
            <a:r>
              <a:rPr b="0" spc="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the </a:t>
            </a:r>
            <a:r>
              <a:rPr b="0" spc="-5" dirty="0">
                <a:latin typeface="Times New Roman"/>
                <a:cs typeface="Times New Roman"/>
              </a:rPr>
              <a:t>domain </a:t>
            </a:r>
            <a:r>
              <a:rPr b="0" dirty="0">
                <a:latin typeface="Times New Roman"/>
                <a:cs typeface="Times New Roman"/>
              </a:rPr>
              <a:t>of </a:t>
            </a:r>
            <a:r>
              <a:rPr b="0" spc="5" dirty="0">
                <a:latin typeface="Times New Roman"/>
                <a:cs typeface="Times New Roman"/>
              </a:rPr>
              <a:t>f</a:t>
            </a:r>
            <a:r>
              <a:rPr sz="2775" b="0" spc="7" baseline="-21021" dirty="0">
                <a:latin typeface="Times New Roman"/>
                <a:cs typeface="Times New Roman"/>
              </a:rPr>
              <a:t>1 </a:t>
            </a:r>
            <a:r>
              <a:rPr sz="2800" b="0" spc="-5" dirty="0">
                <a:latin typeface="Times New Roman"/>
                <a:cs typeface="Times New Roman"/>
              </a:rPr>
              <a:t>and </a:t>
            </a:r>
            <a:r>
              <a:rPr sz="2800" b="0" dirty="0">
                <a:latin typeface="Times New Roman"/>
                <a:cs typeface="Times New Roman"/>
              </a:rPr>
              <a:t> f</a:t>
            </a:r>
            <a:r>
              <a:rPr sz="2775" b="0" baseline="-21021" dirty="0">
                <a:latin typeface="Times New Roman"/>
                <a:cs typeface="Times New Roman"/>
              </a:rPr>
              <a:t>2</a:t>
            </a:r>
            <a:r>
              <a:rPr sz="2800" b="0" dirty="0">
                <a:latin typeface="Times New Roman"/>
                <a:cs typeface="Times New Roman"/>
              </a:rPr>
              <a:t>. </a:t>
            </a:r>
            <a:r>
              <a:rPr sz="2800" b="0" spc="-5" dirty="0">
                <a:latin typeface="Times New Roman"/>
                <a:cs typeface="Times New Roman"/>
              </a:rPr>
              <a:t>Then </a:t>
            </a:r>
            <a:r>
              <a:rPr sz="2800" b="0" dirty="0">
                <a:latin typeface="Times New Roman"/>
                <a:cs typeface="Times New Roman"/>
              </a:rPr>
              <a:t>(f</a:t>
            </a:r>
            <a:r>
              <a:rPr sz="2775" b="0" baseline="-21021" dirty="0">
                <a:latin typeface="Times New Roman"/>
                <a:cs typeface="Times New Roman"/>
              </a:rPr>
              <a:t>1</a:t>
            </a:r>
            <a:r>
              <a:rPr sz="2800" b="0" dirty="0">
                <a:latin typeface="Times New Roman"/>
                <a:cs typeface="Times New Roman"/>
              </a:rPr>
              <a:t>+f</a:t>
            </a:r>
            <a:r>
              <a:rPr sz="2775" b="0" baseline="-21021" dirty="0">
                <a:latin typeface="Times New Roman"/>
                <a:cs typeface="Times New Roman"/>
              </a:rPr>
              <a:t>2</a:t>
            </a:r>
            <a:r>
              <a:rPr sz="2800" b="0" dirty="0">
                <a:latin typeface="Times New Roman"/>
                <a:cs typeface="Times New Roman"/>
              </a:rPr>
              <a:t>)(x) = </a:t>
            </a:r>
            <a:r>
              <a:rPr sz="2800" b="0" spc="5" dirty="0"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</a:t>
            </a:r>
            <a:r>
              <a:rPr sz="2800" b="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+</a:t>
            </a:r>
            <a:r>
              <a:rPr sz="2800" b="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</a:t>
            </a:r>
            <a:r>
              <a:rPr sz="2800" b="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=</a:t>
            </a:r>
            <a:r>
              <a:rPr sz="2800" b="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</a:t>
            </a:r>
            <a:r>
              <a:rPr sz="2800" b="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+</a:t>
            </a:r>
            <a:endParaRPr sz="2800">
              <a:latin typeface="Times New Roman"/>
              <a:cs typeface="Times New Roman"/>
            </a:endParaRPr>
          </a:p>
          <a:p>
            <a:pPr marL="380365" algn="just">
              <a:lnSpc>
                <a:spcPts val="3354"/>
              </a:lnSpc>
            </a:pPr>
            <a:r>
              <a:rPr b="0" dirty="0">
                <a:solidFill>
                  <a:srgbClr val="FF0000"/>
                </a:solidFill>
                <a:latin typeface="Times New Roman"/>
                <a:cs typeface="Times New Roman"/>
              </a:rPr>
              <a:t>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</a:t>
            </a:r>
            <a:r>
              <a:rPr sz="2800" b="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=</a:t>
            </a:r>
            <a:r>
              <a:rPr sz="2800" b="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+f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)(x).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0365" marR="305435" indent="-342900">
              <a:lnSpc>
                <a:spcPct val="100000"/>
              </a:lnSpc>
              <a:spcBef>
                <a:spcPts val="100"/>
              </a:spcBef>
              <a:tabLst>
                <a:tab pos="2698750" algn="l"/>
              </a:tabLst>
            </a:pPr>
            <a:r>
              <a:rPr spc="-10" dirty="0"/>
              <a:t>Prove: </a:t>
            </a:r>
            <a:r>
              <a:rPr dirty="0"/>
              <a:t>(f</a:t>
            </a:r>
            <a:r>
              <a:rPr sz="2775" baseline="-21021" dirty="0"/>
              <a:t>1</a:t>
            </a:r>
            <a:r>
              <a:rPr sz="2800" dirty="0"/>
              <a:t>f</a:t>
            </a:r>
            <a:r>
              <a:rPr sz="2775" baseline="-21021" dirty="0"/>
              <a:t>2</a:t>
            </a:r>
            <a:r>
              <a:rPr sz="2800" dirty="0"/>
              <a:t>)(x) = </a:t>
            </a:r>
            <a:r>
              <a:rPr sz="2800" spc="5" dirty="0"/>
              <a:t> </a:t>
            </a:r>
            <a:r>
              <a:rPr sz="2800" dirty="0"/>
              <a:t>(f</a:t>
            </a:r>
            <a:r>
              <a:rPr sz="2775" spc="7" baseline="-21021" dirty="0"/>
              <a:t>2</a:t>
            </a:r>
            <a:r>
              <a:rPr sz="2800" dirty="0"/>
              <a:t>f</a:t>
            </a:r>
            <a:r>
              <a:rPr sz="2775" spc="7" baseline="-21021" dirty="0"/>
              <a:t>1</a:t>
            </a:r>
            <a:r>
              <a:rPr sz="2800" dirty="0"/>
              <a:t>)(x)</a:t>
            </a:r>
            <a:r>
              <a:rPr sz="2800" spc="10" dirty="0"/>
              <a:t> </a:t>
            </a:r>
            <a:r>
              <a:rPr sz="2800" spc="-5" dirty="0"/>
              <a:t>w</a:t>
            </a:r>
            <a:r>
              <a:rPr sz="2800" dirty="0"/>
              <a:t>h</a:t>
            </a:r>
            <a:r>
              <a:rPr sz="2800" spc="-5" dirty="0"/>
              <a:t>e</a:t>
            </a:r>
            <a:r>
              <a:rPr sz="2800" spc="-50" dirty="0"/>
              <a:t>r</a:t>
            </a:r>
            <a:r>
              <a:rPr sz="2800" dirty="0"/>
              <a:t>e	x</a:t>
            </a:r>
            <a:r>
              <a:rPr sz="2800" spc="5" dirty="0">
                <a:latin typeface="Symbol"/>
                <a:cs typeface="Symbol"/>
              </a:rPr>
              <a:t></a:t>
            </a:r>
            <a:r>
              <a:rPr sz="2800" dirty="0"/>
              <a:t>R</a:t>
            </a:r>
            <a:endParaRPr sz="2800">
              <a:latin typeface="Symbol"/>
              <a:cs typeface="Symbol"/>
            </a:endParaRPr>
          </a:p>
          <a:p>
            <a:pPr marL="380365" marR="30480" indent="-254000">
              <a:lnSpc>
                <a:spcPct val="100000"/>
              </a:lnSpc>
              <a:spcBef>
                <a:spcPts val="680"/>
              </a:spcBef>
              <a:tabLst>
                <a:tab pos="878840" algn="l"/>
              </a:tabLst>
            </a:pPr>
            <a:r>
              <a:rPr spc="-10" dirty="0"/>
              <a:t>Proof: </a:t>
            </a:r>
            <a:r>
              <a:rPr b="0" spc="-5" dirty="0">
                <a:latin typeface="Times New Roman"/>
                <a:cs typeface="Times New Roman"/>
              </a:rPr>
              <a:t>Let </a:t>
            </a:r>
            <a:r>
              <a:rPr b="0" dirty="0">
                <a:latin typeface="Times New Roman"/>
                <a:cs typeface="Times New Roman"/>
              </a:rPr>
              <a:t>x</a:t>
            </a:r>
            <a:r>
              <a:rPr b="0" dirty="0">
                <a:latin typeface="Symbol"/>
                <a:cs typeface="Symbol"/>
              </a:rPr>
              <a:t></a:t>
            </a:r>
            <a:r>
              <a:rPr b="0" dirty="0">
                <a:latin typeface="Times New Roman"/>
                <a:cs typeface="Times New Roman"/>
              </a:rPr>
              <a:t>R be </a:t>
            </a:r>
            <a:r>
              <a:rPr b="0" spc="-5" dirty="0">
                <a:latin typeface="Times New Roman"/>
                <a:cs typeface="Times New Roman"/>
              </a:rPr>
              <a:t>an </a:t>
            </a:r>
            <a:r>
              <a:rPr b="0" dirty="0">
                <a:latin typeface="Times New Roman"/>
                <a:cs typeface="Times New Roman"/>
              </a:rPr>
              <a:t> </a:t>
            </a:r>
            <a:r>
              <a:rPr b="0" spc="-5" dirty="0">
                <a:latin typeface="Times New Roman"/>
                <a:cs typeface="Times New Roman"/>
              </a:rPr>
              <a:t>arbitrary</a:t>
            </a:r>
            <a:r>
              <a:rPr b="0" dirty="0">
                <a:latin typeface="Times New Roman"/>
                <a:cs typeface="Times New Roman"/>
              </a:rPr>
              <a:t> </a:t>
            </a:r>
            <a:r>
              <a:rPr b="0" spc="-5" dirty="0">
                <a:latin typeface="Times New Roman"/>
                <a:cs typeface="Times New Roman"/>
              </a:rPr>
              <a:t>element</a:t>
            </a:r>
            <a:r>
              <a:rPr b="0" spc="690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in </a:t>
            </a:r>
            <a:r>
              <a:rPr b="0" spc="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the</a:t>
            </a:r>
            <a:r>
              <a:rPr b="0" spc="110" dirty="0">
                <a:latin typeface="Times New Roman"/>
                <a:cs typeface="Times New Roman"/>
              </a:rPr>
              <a:t> </a:t>
            </a:r>
            <a:r>
              <a:rPr b="0" spc="-5" dirty="0">
                <a:latin typeface="Times New Roman"/>
                <a:cs typeface="Times New Roman"/>
              </a:rPr>
              <a:t>domain</a:t>
            </a:r>
            <a:r>
              <a:rPr b="0" spc="110" dirty="0">
                <a:latin typeface="Times New Roman"/>
                <a:cs typeface="Times New Roman"/>
              </a:rPr>
              <a:t> </a:t>
            </a:r>
            <a:r>
              <a:rPr b="0" dirty="0">
                <a:latin typeface="Times New Roman"/>
                <a:cs typeface="Times New Roman"/>
              </a:rPr>
              <a:t>of</a:t>
            </a:r>
            <a:r>
              <a:rPr b="0" spc="125" dirty="0">
                <a:latin typeface="Times New Roman"/>
                <a:cs typeface="Times New Roman"/>
              </a:rPr>
              <a:t> </a:t>
            </a:r>
            <a:r>
              <a:rPr b="0" spc="5" dirty="0">
                <a:latin typeface="Times New Roman"/>
                <a:cs typeface="Times New Roman"/>
              </a:rPr>
              <a:t>f</a:t>
            </a:r>
            <a:r>
              <a:rPr sz="2775" b="0" spc="7" baseline="-21021" dirty="0">
                <a:latin typeface="Times New Roman"/>
                <a:cs typeface="Times New Roman"/>
              </a:rPr>
              <a:t>1</a:t>
            </a:r>
            <a:r>
              <a:rPr sz="2775" b="0" spc="555" baseline="-21021" dirty="0">
                <a:latin typeface="Times New Roman"/>
                <a:cs typeface="Times New Roman"/>
              </a:rPr>
              <a:t> </a:t>
            </a:r>
            <a:r>
              <a:rPr sz="2800" b="0" spc="-5" dirty="0">
                <a:latin typeface="Times New Roman"/>
                <a:cs typeface="Times New Roman"/>
              </a:rPr>
              <a:t>and </a:t>
            </a:r>
            <a:r>
              <a:rPr sz="2800" b="0" dirty="0">
                <a:latin typeface="Times New Roman"/>
                <a:cs typeface="Times New Roman"/>
              </a:rPr>
              <a:t> f</a:t>
            </a:r>
            <a:r>
              <a:rPr sz="2775" b="0" baseline="-21021" dirty="0">
                <a:latin typeface="Times New Roman"/>
                <a:cs typeface="Times New Roman"/>
              </a:rPr>
              <a:t>2</a:t>
            </a:r>
            <a:r>
              <a:rPr sz="2800" b="0" dirty="0">
                <a:latin typeface="Times New Roman"/>
                <a:cs typeface="Times New Roman"/>
              </a:rPr>
              <a:t>.	</a:t>
            </a:r>
            <a:r>
              <a:rPr sz="2800" b="0" spc="-5" dirty="0">
                <a:latin typeface="Times New Roman"/>
                <a:cs typeface="Times New Roman"/>
              </a:rPr>
              <a:t>Then </a:t>
            </a:r>
            <a:r>
              <a:rPr sz="2800" b="0" dirty="0">
                <a:latin typeface="Times New Roman"/>
                <a:cs typeface="Times New Roman"/>
              </a:rPr>
              <a:t>(f</a:t>
            </a:r>
            <a:r>
              <a:rPr sz="2775" b="0" baseline="-21021" dirty="0">
                <a:latin typeface="Times New Roman"/>
                <a:cs typeface="Times New Roman"/>
              </a:rPr>
              <a:t>1</a:t>
            </a:r>
            <a:r>
              <a:rPr sz="2800" b="0" dirty="0">
                <a:latin typeface="Times New Roman"/>
                <a:cs typeface="Times New Roman"/>
              </a:rPr>
              <a:t>f</a:t>
            </a:r>
            <a:r>
              <a:rPr sz="2775" b="0" baseline="-21021" dirty="0">
                <a:latin typeface="Times New Roman"/>
                <a:cs typeface="Times New Roman"/>
              </a:rPr>
              <a:t>2</a:t>
            </a:r>
            <a:r>
              <a:rPr sz="2800" b="0" dirty="0">
                <a:latin typeface="Times New Roman"/>
                <a:cs typeface="Times New Roman"/>
              </a:rPr>
              <a:t>)(x) = </a:t>
            </a:r>
            <a:r>
              <a:rPr sz="2800" b="0" spc="5" dirty="0"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 = 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(x) = </a:t>
            </a:r>
            <a:r>
              <a:rPr sz="2800" b="0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(f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f</a:t>
            </a:r>
            <a:r>
              <a:rPr sz="2775" b="0" baseline="-21021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800" b="0" dirty="0">
                <a:solidFill>
                  <a:srgbClr val="FF0000"/>
                </a:solidFill>
                <a:latin typeface="Times New Roman"/>
                <a:cs typeface="Times New Roman"/>
              </a:rPr>
              <a:t>)(x).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55700" y="454406"/>
            <a:ext cx="123190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10" dirty="0"/>
              <a:t>I</a:t>
            </a:r>
            <a:r>
              <a:rPr sz="4400" spc="-5" dirty="0"/>
              <a:t>mage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83540" y="1425955"/>
            <a:ext cx="4095750" cy="168973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marR="5080" indent="-343535">
              <a:lnSpc>
                <a:spcPts val="3020"/>
              </a:lnSpc>
              <a:spcBef>
                <a:spcPts val="484"/>
              </a:spcBef>
            </a:pPr>
            <a:r>
              <a:rPr sz="2800" spc="-5" dirty="0">
                <a:latin typeface="Times New Roman"/>
                <a:cs typeface="Times New Roman"/>
              </a:rPr>
              <a:t>Let </a:t>
            </a:r>
            <a:r>
              <a:rPr sz="2800" dirty="0">
                <a:latin typeface="Times New Roman"/>
                <a:cs typeface="Times New Roman"/>
              </a:rPr>
              <a:t>f be a </a:t>
            </a:r>
            <a:r>
              <a:rPr sz="2800" spc="-5" dirty="0">
                <a:latin typeface="Times New Roman"/>
                <a:cs typeface="Times New Roman"/>
              </a:rPr>
              <a:t>function </a:t>
            </a:r>
            <a:r>
              <a:rPr sz="2800" dirty="0">
                <a:latin typeface="Times New Roman"/>
                <a:cs typeface="Times New Roman"/>
              </a:rPr>
              <a:t>from 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let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subset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spc="-5" dirty="0">
                <a:latin typeface="Times New Roman"/>
                <a:cs typeface="Times New Roman"/>
              </a:rPr>
              <a:t>The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image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of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S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subset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6583" y="3047226"/>
            <a:ext cx="3673475" cy="122110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5080">
              <a:lnSpc>
                <a:spcPts val="3020"/>
              </a:lnSpc>
              <a:spcBef>
                <a:spcPts val="484"/>
              </a:spcBef>
            </a:pPr>
            <a:r>
              <a:rPr sz="2800" dirty="0">
                <a:latin typeface="Times New Roman"/>
                <a:cs typeface="Times New Roman"/>
              </a:rPr>
              <a:t>of B </a:t>
            </a:r>
            <a:r>
              <a:rPr sz="2800" spc="-5" dirty="0">
                <a:latin typeface="Times New Roman"/>
                <a:cs typeface="Times New Roman"/>
              </a:rPr>
              <a:t>that consists </a:t>
            </a:r>
            <a:r>
              <a:rPr sz="2800" dirty="0">
                <a:latin typeface="Times New Roman"/>
                <a:cs typeface="Times New Roman"/>
              </a:rPr>
              <a:t>of the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images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elements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ts val="2990"/>
              </a:lnSpc>
              <a:tabLst>
                <a:tab pos="476884" algn="l"/>
              </a:tabLst>
            </a:pPr>
            <a:r>
              <a:rPr sz="2800" dirty="0">
                <a:latin typeface="Times New Roman"/>
                <a:cs typeface="Times New Roman"/>
              </a:rPr>
              <a:t>S.	f(S)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{f(s) </a:t>
            </a:r>
            <a:r>
              <a:rPr sz="2800" dirty="0">
                <a:latin typeface="Times New Roman"/>
                <a:cs typeface="Times New Roman"/>
              </a:rPr>
              <a:t>|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S}.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6583" y="4586732"/>
            <a:ext cx="303466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latin typeface="Times New Roman"/>
                <a:cs typeface="Times New Roman"/>
              </a:rPr>
              <a:t>Example: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{a</a:t>
            </a:r>
            <a:r>
              <a:rPr sz="2800" spc="2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,a</a:t>
            </a:r>
            <a:r>
              <a:rPr sz="2800" spc="2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1198" y="4793996"/>
            <a:ext cx="3039745" cy="71501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R="155575" algn="r">
              <a:lnSpc>
                <a:spcPts val="2135"/>
              </a:lnSpc>
              <a:spcBef>
                <a:spcPts val="114"/>
              </a:spcBef>
              <a:tabLst>
                <a:tab pos="365125" algn="l"/>
              </a:tabLst>
            </a:pPr>
            <a:r>
              <a:rPr sz="1850" spc="5" dirty="0">
                <a:latin typeface="Times New Roman"/>
                <a:cs typeface="Times New Roman"/>
              </a:rPr>
              <a:t>1	2</a:t>
            </a:r>
            <a:endParaRPr sz="1850">
              <a:latin typeface="Times New Roman"/>
              <a:cs typeface="Times New Roman"/>
            </a:endParaRPr>
          </a:p>
          <a:p>
            <a:pPr marL="38100">
              <a:lnSpc>
                <a:spcPts val="3275"/>
              </a:lnSpc>
            </a:pPr>
            <a:r>
              <a:rPr sz="2800" spc="-5" dirty="0">
                <a:latin typeface="Times New Roman"/>
                <a:cs typeface="Times New Roman"/>
              </a:rPr>
              <a:t>Image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{b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,b</a:t>
            </a:r>
            <a:r>
              <a:rPr sz="2775" baseline="-21021" dirty="0">
                <a:latin typeface="Times New Roman"/>
                <a:cs typeface="Times New Roman"/>
              </a:rPr>
              <a:t>2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857750" y="2266950"/>
            <a:ext cx="3390900" cy="3314700"/>
            <a:chOff x="4857750" y="2266950"/>
            <a:chExt cx="3390900" cy="3314700"/>
          </a:xfrm>
        </p:grpSpPr>
        <p:sp>
          <p:nvSpPr>
            <p:cNvPr id="8" name="object 8"/>
            <p:cNvSpPr/>
            <p:nvPr/>
          </p:nvSpPr>
          <p:spPr>
            <a:xfrm>
              <a:off x="4876800" y="22860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705600" y="40386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681472" y="2480786"/>
              <a:ext cx="1985010" cy="1858010"/>
            </a:xfrm>
            <a:custGeom>
              <a:avLst/>
              <a:gdLst/>
              <a:ahLst/>
              <a:cxnLst/>
              <a:rect l="l" t="t" r="r" b="b"/>
              <a:pathLst>
                <a:path w="1985009" h="1858010">
                  <a:moveTo>
                    <a:pt x="0" y="180109"/>
                  </a:moveTo>
                  <a:lnTo>
                    <a:pt x="51298" y="161589"/>
                  </a:lnTo>
                  <a:lnTo>
                    <a:pt x="100738" y="144155"/>
                  </a:lnTo>
                  <a:lnTo>
                    <a:pt x="148844" y="127845"/>
                  </a:lnTo>
                  <a:lnTo>
                    <a:pt x="196140" y="112697"/>
                  </a:lnTo>
                  <a:lnTo>
                    <a:pt x="243149" y="98750"/>
                  </a:lnTo>
                  <a:lnTo>
                    <a:pt x="290396" y="86040"/>
                  </a:lnTo>
                  <a:lnTo>
                    <a:pt x="338406" y="74607"/>
                  </a:lnTo>
                  <a:lnTo>
                    <a:pt x="387703" y="64488"/>
                  </a:lnTo>
                  <a:lnTo>
                    <a:pt x="438810" y="55722"/>
                  </a:lnTo>
                  <a:lnTo>
                    <a:pt x="492252" y="48346"/>
                  </a:lnTo>
                  <a:lnTo>
                    <a:pt x="535505" y="36202"/>
                  </a:lnTo>
                  <a:lnTo>
                    <a:pt x="582650" y="26081"/>
                  </a:lnTo>
                  <a:lnTo>
                    <a:pt x="633190" y="17844"/>
                  </a:lnTo>
                  <a:lnTo>
                    <a:pt x="686627" y="11351"/>
                  </a:lnTo>
                  <a:lnTo>
                    <a:pt x="742464" y="6460"/>
                  </a:lnTo>
                  <a:lnTo>
                    <a:pt x="800203" y="3031"/>
                  </a:lnTo>
                  <a:lnTo>
                    <a:pt x="859347" y="925"/>
                  </a:lnTo>
                  <a:lnTo>
                    <a:pt x="919398" y="0"/>
                  </a:lnTo>
                  <a:lnTo>
                    <a:pt x="979859" y="115"/>
                  </a:lnTo>
                  <a:lnTo>
                    <a:pt x="1040233" y="1132"/>
                  </a:lnTo>
                  <a:lnTo>
                    <a:pt x="1100021" y="2909"/>
                  </a:lnTo>
                  <a:lnTo>
                    <a:pt x="1158727" y="5306"/>
                  </a:lnTo>
                  <a:lnTo>
                    <a:pt x="1215852" y="8182"/>
                  </a:lnTo>
                  <a:lnTo>
                    <a:pt x="1270900" y="11397"/>
                  </a:lnTo>
                  <a:lnTo>
                    <a:pt x="1323373" y="14811"/>
                  </a:lnTo>
                  <a:lnTo>
                    <a:pt x="1372774" y="18283"/>
                  </a:lnTo>
                  <a:lnTo>
                    <a:pt x="1418604" y="21672"/>
                  </a:lnTo>
                  <a:lnTo>
                    <a:pt x="1460367" y="24839"/>
                  </a:lnTo>
                  <a:lnTo>
                    <a:pt x="1497565" y="27643"/>
                  </a:lnTo>
                  <a:lnTo>
                    <a:pt x="1529700" y="29943"/>
                  </a:lnTo>
                  <a:lnTo>
                    <a:pt x="1556275" y="31599"/>
                  </a:lnTo>
                  <a:lnTo>
                    <a:pt x="1576793" y="32471"/>
                  </a:lnTo>
                  <a:lnTo>
                    <a:pt x="1617870" y="59346"/>
                  </a:lnTo>
                  <a:lnTo>
                    <a:pt x="1667574" y="90512"/>
                  </a:lnTo>
                  <a:lnTo>
                    <a:pt x="1688674" y="136719"/>
                  </a:lnTo>
                  <a:lnTo>
                    <a:pt x="1750594" y="211148"/>
                  </a:lnTo>
                  <a:lnTo>
                    <a:pt x="1785137" y="248143"/>
                  </a:lnTo>
                  <a:lnTo>
                    <a:pt x="1815029" y="282319"/>
                  </a:lnTo>
                  <a:lnTo>
                    <a:pt x="1843092" y="322362"/>
                  </a:lnTo>
                  <a:lnTo>
                    <a:pt x="1872145" y="376959"/>
                  </a:lnTo>
                  <a:lnTo>
                    <a:pt x="1876164" y="427913"/>
                  </a:lnTo>
                  <a:lnTo>
                    <a:pt x="1879727" y="478857"/>
                  </a:lnTo>
                  <a:lnTo>
                    <a:pt x="1882946" y="529784"/>
                  </a:lnTo>
                  <a:lnTo>
                    <a:pt x="1885937" y="580682"/>
                  </a:lnTo>
                  <a:lnTo>
                    <a:pt x="1888813" y="631542"/>
                  </a:lnTo>
                  <a:lnTo>
                    <a:pt x="1891690" y="682354"/>
                  </a:lnTo>
                  <a:lnTo>
                    <a:pt x="1894681" y="733109"/>
                  </a:lnTo>
                  <a:lnTo>
                    <a:pt x="1897900" y="783797"/>
                  </a:lnTo>
                  <a:lnTo>
                    <a:pt x="1901463" y="834408"/>
                  </a:lnTo>
                  <a:lnTo>
                    <a:pt x="1905482" y="884934"/>
                  </a:lnTo>
                  <a:lnTo>
                    <a:pt x="1914047" y="963614"/>
                  </a:lnTo>
                  <a:lnTo>
                    <a:pt x="1925139" y="1050034"/>
                  </a:lnTo>
                  <a:lnTo>
                    <a:pt x="1934739" y="1119784"/>
                  </a:lnTo>
                  <a:lnTo>
                    <a:pt x="1938832" y="1148459"/>
                  </a:lnTo>
                  <a:lnTo>
                    <a:pt x="1941111" y="1197666"/>
                  </a:lnTo>
                  <a:lnTo>
                    <a:pt x="1943301" y="1246875"/>
                  </a:lnTo>
                  <a:lnTo>
                    <a:pt x="1945579" y="1296085"/>
                  </a:lnTo>
                  <a:lnTo>
                    <a:pt x="1948122" y="1345296"/>
                  </a:lnTo>
                  <a:lnTo>
                    <a:pt x="1951106" y="1394508"/>
                  </a:lnTo>
                  <a:lnTo>
                    <a:pt x="1954707" y="1443721"/>
                  </a:lnTo>
                  <a:lnTo>
                    <a:pt x="1962651" y="1500871"/>
                  </a:lnTo>
                  <a:lnTo>
                    <a:pt x="1967220" y="1529446"/>
                  </a:lnTo>
                  <a:lnTo>
                    <a:pt x="1973065" y="1602106"/>
                  </a:lnTo>
                  <a:lnTo>
                    <a:pt x="1975564" y="1651917"/>
                  </a:lnTo>
                  <a:lnTo>
                    <a:pt x="1978020" y="1704922"/>
                  </a:lnTo>
                  <a:lnTo>
                    <a:pt x="1980363" y="1758591"/>
                  </a:lnTo>
                  <a:lnTo>
                    <a:pt x="1982522" y="1810396"/>
                  </a:lnTo>
                  <a:lnTo>
                    <a:pt x="1984425" y="185780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08083" y="4317687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343"/>
                  </a:lnTo>
                  <a:lnTo>
                    <a:pt x="61442" y="11639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53350" y="3136709"/>
              <a:ext cx="1680845" cy="1633220"/>
            </a:xfrm>
            <a:custGeom>
              <a:avLst/>
              <a:gdLst/>
              <a:ahLst/>
              <a:cxnLst/>
              <a:rect l="l" t="t" r="r" b="b"/>
              <a:pathLst>
                <a:path w="1680845" h="1633220">
                  <a:moveTo>
                    <a:pt x="0" y="0"/>
                  </a:moveTo>
                  <a:lnTo>
                    <a:pt x="8654" y="24395"/>
                  </a:lnTo>
                  <a:lnTo>
                    <a:pt x="14122" y="39712"/>
                  </a:lnTo>
                  <a:lnTo>
                    <a:pt x="16898" y="47550"/>
                  </a:lnTo>
                  <a:lnTo>
                    <a:pt x="17478" y="49510"/>
                  </a:lnTo>
                  <a:lnTo>
                    <a:pt x="16356" y="47190"/>
                  </a:lnTo>
                  <a:lnTo>
                    <a:pt x="14027" y="42192"/>
                  </a:lnTo>
                  <a:lnTo>
                    <a:pt x="10988" y="36115"/>
                  </a:lnTo>
                  <a:lnTo>
                    <a:pt x="7732" y="30559"/>
                  </a:lnTo>
                  <a:lnTo>
                    <a:pt x="4756" y="27123"/>
                  </a:lnTo>
                  <a:lnTo>
                    <a:pt x="2553" y="27409"/>
                  </a:lnTo>
                  <a:lnTo>
                    <a:pt x="1620" y="33015"/>
                  </a:lnTo>
                  <a:lnTo>
                    <a:pt x="2452" y="45541"/>
                  </a:lnTo>
                  <a:lnTo>
                    <a:pt x="11388" y="97755"/>
                  </a:lnTo>
                  <a:lnTo>
                    <a:pt x="20484" y="140642"/>
                  </a:lnTo>
                  <a:lnTo>
                    <a:pt x="33324" y="196850"/>
                  </a:lnTo>
                  <a:lnTo>
                    <a:pt x="45132" y="244316"/>
                  </a:lnTo>
                  <a:lnTo>
                    <a:pt x="58076" y="291533"/>
                  </a:lnTo>
                  <a:lnTo>
                    <a:pt x="71764" y="338607"/>
                  </a:lnTo>
                  <a:lnTo>
                    <a:pt x="85806" y="385642"/>
                  </a:lnTo>
                  <a:lnTo>
                    <a:pt x="99808" y="432742"/>
                  </a:lnTo>
                  <a:lnTo>
                    <a:pt x="113379" y="480012"/>
                  </a:lnTo>
                  <a:lnTo>
                    <a:pt x="126127" y="527557"/>
                  </a:lnTo>
                  <a:lnTo>
                    <a:pt x="137660" y="575480"/>
                  </a:lnTo>
                  <a:lnTo>
                    <a:pt x="147586" y="623887"/>
                  </a:lnTo>
                  <a:lnTo>
                    <a:pt x="154358" y="671402"/>
                  </a:lnTo>
                  <a:lnTo>
                    <a:pt x="159456" y="717197"/>
                  </a:lnTo>
                  <a:lnTo>
                    <a:pt x="166231" y="761404"/>
                  </a:lnTo>
                  <a:lnTo>
                    <a:pt x="178032" y="804156"/>
                  </a:lnTo>
                  <a:lnTo>
                    <a:pt x="198209" y="845586"/>
                  </a:lnTo>
                  <a:lnTo>
                    <a:pt x="230111" y="885825"/>
                  </a:lnTo>
                  <a:lnTo>
                    <a:pt x="276328" y="906660"/>
                  </a:lnTo>
                  <a:lnTo>
                    <a:pt x="303082" y="911497"/>
                  </a:lnTo>
                  <a:lnTo>
                    <a:pt x="328498" y="919162"/>
                  </a:lnTo>
                  <a:lnTo>
                    <a:pt x="374366" y="938999"/>
                  </a:lnTo>
                  <a:lnTo>
                    <a:pt x="420462" y="958608"/>
                  </a:lnTo>
                  <a:lnTo>
                    <a:pt x="466632" y="978141"/>
                  </a:lnTo>
                  <a:lnTo>
                    <a:pt x="512728" y="997750"/>
                  </a:lnTo>
                  <a:lnTo>
                    <a:pt x="558596" y="1017587"/>
                  </a:lnTo>
                  <a:lnTo>
                    <a:pt x="625649" y="1047750"/>
                  </a:lnTo>
                  <a:lnTo>
                    <a:pt x="690321" y="1082675"/>
                  </a:lnTo>
                  <a:lnTo>
                    <a:pt x="723145" y="1106983"/>
                  </a:lnTo>
                  <a:lnTo>
                    <a:pt x="754187" y="1134268"/>
                  </a:lnTo>
                  <a:lnTo>
                    <a:pt x="785827" y="1160363"/>
                  </a:lnTo>
                  <a:lnTo>
                    <a:pt x="820445" y="1181100"/>
                  </a:lnTo>
                  <a:lnTo>
                    <a:pt x="867551" y="1198606"/>
                  </a:lnTo>
                  <a:lnTo>
                    <a:pt x="916422" y="1211086"/>
                  </a:lnTo>
                  <a:lnTo>
                    <a:pt x="966439" y="1220390"/>
                  </a:lnTo>
                  <a:lnTo>
                    <a:pt x="1016987" y="1228372"/>
                  </a:lnTo>
                  <a:lnTo>
                    <a:pt x="1067448" y="1236882"/>
                  </a:lnTo>
                  <a:lnTo>
                    <a:pt x="1117206" y="1247775"/>
                  </a:lnTo>
                  <a:lnTo>
                    <a:pt x="1131706" y="1294073"/>
                  </a:lnTo>
                  <a:lnTo>
                    <a:pt x="1139769" y="1322655"/>
                  </a:lnTo>
                  <a:lnTo>
                    <a:pt x="1143769" y="1337909"/>
                  </a:lnTo>
                  <a:lnTo>
                    <a:pt x="1146085" y="1344227"/>
                  </a:lnTo>
                  <a:lnTo>
                    <a:pt x="1149093" y="1345997"/>
                  </a:lnTo>
                  <a:lnTo>
                    <a:pt x="1155171" y="1347611"/>
                  </a:lnTo>
                  <a:lnTo>
                    <a:pt x="1166696" y="1353458"/>
                  </a:lnTo>
                  <a:lnTo>
                    <a:pt x="1186044" y="1367928"/>
                  </a:lnTo>
                  <a:lnTo>
                    <a:pt x="1215593" y="1395412"/>
                  </a:lnTo>
                  <a:lnTo>
                    <a:pt x="1224125" y="1408236"/>
                  </a:lnTo>
                  <a:lnTo>
                    <a:pt x="1230275" y="1422995"/>
                  </a:lnTo>
                  <a:lnTo>
                    <a:pt x="1237019" y="1436265"/>
                  </a:lnTo>
                  <a:lnTo>
                    <a:pt x="1323977" y="1468859"/>
                  </a:lnTo>
                  <a:lnTo>
                    <a:pt x="1410590" y="1489670"/>
                  </a:lnTo>
                  <a:lnTo>
                    <a:pt x="1481432" y="1504230"/>
                  </a:lnTo>
                  <a:lnTo>
                    <a:pt x="1510766" y="1509712"/>
                  </a:lnTo>
                  <a:lnTo>
                    <a:pt x="1539108" y="1526356"/>
                  </a:lnTo>
                  <a:lnTo>
                    <a:pt x="1597579" y="1557263"/>
                  </a:lnTo>
                  <a:lnTo>
                    <a:pt x="1640628" y="1587615"/>
                  </a:lnTo>
                  <a:lnTo>
                    <a:pt x="1667991" y="1616883"/>
                  </a:lnTo>
                  <a:lnTo>
                    <a:pt x="1680476" y="163269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77631" y="4718607"/>
              <a:ext cx="116839" cy="125095"/>
            </a:xfrm>
            <a:custGeom>
              <a:avLst/>
              <a:gdLst/>
              <a:ahLst/>
              <a:cxnLst/>
              <a:rect l="l" t="t" r="r" b="b"/>
              <a:pathLst>
                <a:path w="116840" h="125095">
                  <a:moveTo>
                    <a:pt x="88493" y="0"/>
                  </a:moveTo>
                  <a:lnTo>
                    <a:pt x="0" y="72339"/>
                  </a:lnTo>
                  <a:lnTo>
                    <a:pt x="116585" y="124663"/>
                  </a:lnTo>
                  <a:lnTo>
                    <a:pt x="884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412740" y="23845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15" name="object 15"/>
          <p:cNvSpPr txBox="1"/>
          <p:nvPr/>
        </p:nvSpPr>
        <p:spPr>
          <a:xfrm>
            <a:off x="5565140" y="2561336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1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31740" y="2917952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184140" y="3094736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987540" y="4746752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2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368540" y="4274311"/>
            <a:ext cx="652145" cy="12446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90500">
              <a:lnSpc>
                <a:spcPct val="100000"/>
              </a:lnSpc>
              <a:spcBef>
                <a:spcPts val="82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  <a:p>
            <a:pPr marL="342900">
              <a:lnSpc>
                <a:spcPts val="2640"/>
              </a:lnSpc>
              <a:spcBef>
                <a:spcPts val="72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38100">
              <a:lnSpc>
                <a:spcPts val="2640"/>
              </a:lnSpc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539740" y="2750312"/>
            <a:ext cx="483234" cy="9398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90500">
              <a:lnSpc>
                <a:spcPct val="100000"/>
              </a:lnSpc>
              <a:spcBef>
                <a:spcPts val="82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72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479540" y="20797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022340" y="38323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84340" y="27655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6448" y="454406"/>
            <a:ext cx="399161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One-to-one</a:t>
            </a:r>
            <a:r>
              <a:rPr sz="4400" spc="-45" dirty="0"/>
              <a:t> </a:t>
            </a:r>
            <a:r>
              <a:rPr sz="4400" spc="-5" dirty="0"/>
              <a:t>function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83540" y="1240028"/>
            <a:ext cx="46761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function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said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to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one-to-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91760" y="4380445"/>
            <a:ext cx="3169920" cy="1306195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780"/>
              </a:spcBef>
            </a:pPr>
            <a:r>
              <a:rPr sz="2800" dirty="0">
                <a:latin typeface="Symbol"/>
                <a:cs typeface="Symbol"/>
              </a:rPr>
              <a:t>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775" spc="7" baseline="-21021" dirty="0">
                <a:latin typeface="Times New Roman"/>
                <a:cs typeface="Times New Roman"/>
              </a:rPr>
              <a:t>0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775" spc="7" baseline="-21021" dirty="0">
                <a:latin typeface="Times New Roman"/>
                <a:cs typeface="Times New Roman"/>
              </a:rPr>
              <a:t>1</a:t>
            </a:r>
            <a:r>
              <a:rPr sz="2775" baseline="-21021" dirty="0">
                <a:latin typeface="Times New Roman"/>
                <a:cs typeface="Times New Roman"/>
              </a:rPr>
              <a:t> </a:t>
            </a:r>
            <a:r>
              <a:rPr sz="2775" spc="-34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68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775" spc="330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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30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f(a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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f(a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)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38150" y="3257550"/>
            <a:ext cx="3390900" cy="3314700"/>
            <a:chOff x="438150" y="3257550"/>
            <a:chExt cx="3390900" cy="3314700"/>
          </a:xfrm>
        </p:grpSpPr>
        <p:sp>
          <p:nvSpPr>
            <p:cNvPr id="6" name="object 6"/>
            <p:cNvSpPr/>
            <p:nvPr/>
          </p:nvSpPr>
          <p:spPr>
            <a:xfrm>
              <a:off x="457200" y="32766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86000" y="50292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61872" y="3471386"/>
              <a:ext cx="1985010" cy="1858010"/>
            </a:xfrm>
            <a:custGeom>
              <a:avLst/>
              <a:gdLst/>
              <a:ahLst/>
              <a:cxnLst/>
              <a:rect l="l" t="t" r="r" b="b"/>
              <a:pathLst>
                <a:path w="1985010" h="1858010">
                  <a:moveTo>
                    <a:pt x="0" y="180109"/>
                  </a:moveTo>
                  <a:lnTo>
                    <a:pt x="51298" y="161589"/>
                  </a:lnTo>
                  <a:lnTo>
                    <a:pt x="100738" y="144155"/>
                  </a:lnTo>
                  <a:lnTo>
                    <a:pt x="148844" y="127845"/>
                  </a:lnTo>
                  <a:lnTo>
                    <a:pt x="196140" y="112697"/>
                  </a:lnTo>
                  <a:lnTo>
                    <a:pt x="243149" y="98750"/>
                  </a:lnTo>
                  <a:lnTo>
                    <a:pt x="290396" y="86040"/>
                  </a:lnTo>
                  <a:lnTo>
                    <a:pt x="338406" y="74607"/>
                  </a:lnTo>
                  <a:lnTo>
                    <a:pt x="387703" y="64488"/>
                  </a:lnTo>
                  <a:lnTo>
                    <a:pt x="438810" y="55722"/>
                  </a:lnTo>
                  <a:lnTo>
                    <a:pt x="492252" y="48346"/>
                  </a:lnTo>
                  <a:lnTo>
                    <a:pt x="535505" y="36202"/>
                  </a:lnTo>
                  <a:lnTo>
                    <a:pt x="582650" y="26081"/>
                  </a:lnTo>
                  <a:lnTo>
                    <a:pt x="633190" y="17844"/>
                  </a:lnTo>
                  <a:lnTo>
                    <a:pt x="686627" y="11351"/>
                  </a:lnTo>
                  <a:lnTo>
                    <a:pt x="742464" y="6460"/>
                  </a:lnTo>
                  <a:lnTo>
                    <a:pt x="800203" y="3031"/>
                  </a:lnTo>
                  <a:lnTo>
                    <a:pt x="859347" y="925"/>
                  </a:lnTo>
                  <a:lnTo>
                    <a:pt x="919398" y="0"/>
                  </a:lnTo>
                  <a:lnTo>
                    <a:pt x="979859" y="115"/>
                  </a:lnTo>
                  <a:lnTo>
                    <a:pt x="1040233" y="1132"/>
                  </a:lnTo>
                  <a:lnTo>
                    <a:pt x="1100021" y="2909"/>
                  </a:lnTo>
                  <a:lnTo>
                    <a:pt x="1158727" y="5306"/>
                  </a:lnTo>
                  <a:lnTo>
                    <a:pt x="1215852" y="8182"/>
                  </a:lnTo>
                  <a:lnTo>
                    <a:pt x="1270900" y="11397"/>
                  </a:lnTo>
                  <a:lnTo>
                    <a:pt x="1323373" y="14811"/>
                  </a:lnTo>
                  <a:lnTo>
                    <a:pt x="1372774" y="18283"/>
                  </a:lnTo>
                  <a:lnTo>
                    <a:pt x="1418604" y="21672"/>
                  </a:lnTo>
                  <a:lnTo>
                    <a:pt x="1460367" y="24839"/>
                  </a:lnTo>
                  <a:lnTo>
                    <a:pt x="1497565" y="27643"/>
                  </a:lnTo>
                  <a:lnTo>
                    <a:pt x="1529700" y="29943"/>
                  </a:lnTo>
                  <a:lnTo>
                    <a:pt x="1556275" y="31599"/>
                  </a:lnTo>
                  <a:lnTo>
                    <a:pt x="1576793" y="32471"/>
                  </a:lnTo>
                  <a:lnTo>
                    <a:pt x="1617870" y="59346"/>
                  </a:lnTo>
                  <a:lnTo>
                    <a:pt x="1667574" y="90512"/>
                  </a:lnTo>
                  <a:lnTo>
                    <a:pt x="1688674" y="136719"/>
                  </a:lnTo>
                  <a:lnTo>
                    <a:pt x="1750594" y="211148"/>
                  </a:lnTo>
                  <a:lnTo>
                    <a:pt x="1785137" y="248142"/>
                  </a:lnTo>
                  <a:lnTo>
                    <a:pt x="1815029" y="282316"/>
                  </a:lnTo>
                  <a:lnTo>
                    <a:pt x="1843092" y="322355"/>
                  </a:lnTo>
                  <a:lnTo>
                    <a:pt x="1872145" y="376946"/>
                  </a:lnTo>
                  <a:lnTo>
                    <a:pt x="1876164" y="427903"/>
                  </a:lnTo>
                  <a:lnTo>
                    <a:pt x="1879727" y="478851"/>
                  </a:lnTo>
                  <a:lnTo>
                    <a:pt x="1882946" y="529779"/>
                  </a:lnTo>
                  <a:lnTo>
                    <a:pt x="1885937" y="580679"/>
                  </a:lnTo>
                  <a:lnTo>
                    <a:pt x="1888813" y="631540"/>
                  </a:lnTo>
                  <a:lnTo>
                    <a:pt x="1891690" y="682353"/>
                  </a:lnTo>
                  <a:lnTo>
                    <a:pt x="1894681" y="733109"/>
                  </a:lnTo>
                  <a:lnTo>
                    <a:pt x="1897900" y="783797"/>
                  </a:lnTo>
                  <a:lnTo>
                    <a:pt x="1901463" y="834408"/>
                  </a:lnTo>
                  <a:lnTo>
                    <a:pt x="1905482" y="884934"/>
                  </a:lnTo>
                  <a:lnTo>
                    <a:pt x="1914042" y="963614"/>
                  </a:lnTo>
                  <a:lnTo>
                    <a:pt x="1925134" y="1050034"/>
                  </a:lnTo>
                  <a:lnTo>
                    <a:pt x="1934738" y="1119784"/>
                  </a:lnTo>
                  <a:lnTo>
                    <a:pt x="1938832" y="1148459"/>
                  </a:lnTo>
                  <a:lnTo>
                    <a:pt x="1941111" y="1197666"/>
                  </a:lnTo>
                  <a:lnTo>
                    <a:pt x="1943301" y="1246875"/>
                  </a:lnTo>
                  <a:lnTo>
                    <a:pt x="1945579" y="1296085"/>
                  </a:lnTo>
                  <a:lnTo>
                    <a:pt x="1948122" y="1345296"/>
                  </a:lnTo>
                  <a:lnTo>
                    <a:pt x="1951106" y="1394508"/>
                  </a:lnTo>
                  <a:lnTo>
                    <a:pt x="1954707" y="1443721"/>
                  </a:lnTo>
                  <a:lnTo>
                    <a:pt x="1962651" y="1500871"/>
                  </a:lnTo>
                  <a:lnTo>
                    <a:pt x="1967220" y="1529446"/>
                  </a:lnTo>
                  <a:lnTo>
                    <a:pt x="1973065" y="1602106"/>
                  </a:lnTo>
                  <a:lnTo>
                    <a:pt x="1975564" y="1651917"/>
                  </a:lnTo>
                  <a:lnTo>
                    <a:pt x="1978020" y="1704922"/>
                  </a:lnTo>
                  <a:lnTo>
                    <a:pt x="1980363" y="1758591"/>
                  </a:lnTo>
                  <a:lnTo>
                    <a:pt x="1982522" y="1810396"/>
                  </a:lnTo>
                  <a:lnTo>
                    <a:pt x="1984425" y="185780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188483" y="5308287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343"/>
                  </a:lnTo>
                  <a:lnTo>
                    <a:pt x="61442" y="11639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33750" y="4127309"/>
              <a:ext cx="1680845" cy="1633220"/>
            </a:xfrm>
            <a:custGeom>
              <a:avLst/>
              <a:gdLst/>
              <a:ahLst/>
              <a:cxnLst/>
              <a:rect l="l" t="t" r="r" b="b"/>
              <a:pathLst>
                <a:path w="1680845" h="1633220">
                  <a:moveTo>
                    <a:pt x="0" y="0"/>
                  </a:moveTo>
                  <a:lnTo>
                    <a:pt x="8654" y="24395"/>
                  </a:lnTo>
                  <a:lnTo>
                    <a:pt x="14122" y="39712"/>
                  </a:lnTo>
                  <a:lnTo>
                    <a:pt x="16898" y="47550"/>
                  </a:lnTo>
                  <a:lnTo>
                    <a:pt x="17478" y="49510"/>
                  </a:lnTo>
                  <a:lnTo>
                    <a:pt x="16356" y="47190"/>
                  </a:lnTo>
                  <a:lnTo>
                    <a:pt x="14027" y="42192"/>
                  </a:lnTo>
                  <a:lnTo>
                    <a:pt x="10988" y="36115"/>
                  </a:lnTo>
                  <a:lnTo>
                    <a:pt x="7732" y="30559"/>
                  </a:lnTo>
                  <a:lnTo>
                    <a:pt x="4756" y="27123"/>
                  </a:lnTo>
                  <a:lnTo>
                    <a:pt x="2553" y="27409"/>
                  </a:lnTo>
                  <a:lnTo>
                    <a:pt x="1620" y="33015"/>
                  </a:lnTo>
                  <a:lnTo>
                    <a:pt x="2452" y="45541"/>
                  </a:lnTo>
                  <a:lnTo>
                    <a:pt x="11388" y="97755"/>
                  </a:lnTo>
                  <a:lnTo>
                    <a:pt x="20484" y="140642"/>
                  </a:lnTo>
                  <a:lnTo>
                    <a:pt x="33324" y="196850"/>
                  </a:lnTo>
                  <a:lnTo>
                    <a:pt x="45132" y="244316"/>
                  </a:lnTo>
                  <a:lnTo>
                    <a:pt x="58076" y="291533"/>
                  </a:lnTo>
                  <a:lnTo>
                    <a:pt x="71764" y="338607"/>
                  </a:lnTo>
                  <a:lnTo>
                    <a:pt x="85806" y="385642"/>
                  </a:lnTo>
                  <a:lnTo>
                    <a:pt x="99808" y="432742"/>
                  </a:lnTo>
                  <a:lnTo>
                    <a:pt x="113379" y="480012"/>
                  </a:lnTo>
                  <a:lnTo>
                    <a:pt x="126127" y="527557"/>
                  </a:lnTo>
                  <a:lnTo>
                    <a:pt x="137660" y="575480"/>
                  </a:lnTo>
                  <a:lnTo>
                    <a:pt x="147586" y="623887"/>
                  </a:lnTo>
                  <a:lnTo>
                    <a:pt x="154358" y="671402"/>
                  </a:lnTo>
                  <a:lnTo>
                    <a:pt x="159456" y="717197"/>
                  </a:lnTo>
                  <a:lnTo>
                    <a:pt x="166231" y="761404"/>
                  </a:lnTo>
                  <a:lnTo>
                    <a:pt x="178032" y="804156"/>
                  </a:lnTo>
                  <a:lnTo>
                    <a:pt x="198209" y="845586"/>
                  </a:lnTo>
                  <a:lnTo>
                    <a:pt x="230111" y="885825"/>
                  </a:lnTo>
                  <a:lnTo>
                    <a:pt x="276328" y="906660"/>
                  </a:lnTo>
                  <a:lnTo>
                    <a:pt x="303082" y="911497"/>
                  </a:lnTo>
                  <a:lnTo>
                    <a:pt x="328498" y="919162"/>
                  </a:lnTo>
                  <a:lnTo>
                    <a:pt x="374366" y="938999"/>
                  </a:lnTo>
                  <a:lnTo>
                    <a:pt x="420462" y="958608"/>
                  </a:lnTo>
                  <a:lnTo>
                    <a:pt x="466632" y="978141"/>
                  </a:lnTo>
                  <a:lnTo>
                    <a:pt x="512728" y="997750"/>
                  </a:lnTo>
                  <a:lnTo>
                    <a:pt x="558596" y="1017587"/>
                  </a:lnTo>
                  <a:lnTo>
                    <a:pt x="625649" y="1047750"/>
                  </a:lnTo>
                  <a:lnTo>
                    <a:pt x="690321" y="1082675"/>
                  </a:lnTo>
                  <a:lnTo>
                    <a:pt x="723145" y="1106983"/>
                  </a:lnTo>
                  <a:lnTo>
                    <a:pt x="754187" y="1134268"/>
                  </a:lnTo>
                  <a:lnTo>
                    <a:pt x="785827" y="1160363"/>
                  </a:lnTo>
                  <a:lnTo>
                    <a:pt x="820445" y="1181100"/>
                  </a:lnTo>
                  <a:lnTo>
                    <a:pt x="867551" y="1198606"/>
                  </a:lnTo>
                  <a:lnTo>
                    <a:pt x="916422" y="1211086"/>
                  </a:lnTo>
                  <a:lnTo>
                    <a:pt x="966439" y="1220390"/>
                  </a:lnTo>
                  <a:lnTo>
                    <a:pt x="1016987" y="1228372"/>
                  </a:lnTo>
                  <a:lnTo>
                    <a:pt x="1067448" y="1236882"/>
                  </a:lnTo>
                  <a:lnTo>
                    <a:pt x="1117206" y="1247775"/>
                  </a:lnTo>
                  <a:lnTo>
                    <a:pt x="1131706" y="1294073"/>
                  </a:lnTo>
                  <a:lnTo>
                    <a:pt x="1139769" y="1322655"/>
                  </a:lnTo>
                  <a:lnTo>
                    <a:pt x="1143769" y="1337909"/>
                  </a:lnTo>
                  <a:lnTo>
                    <a:pt x="1146085" y="1344227"/>
                  </a:lnTo>
                  <a:lnTo>
                    <a:pt x="1149093" y="1345997"/>
                  </a:lnTo>
                  <a:lnTo>
                    <a:pt x="1155171" y="1347611"/>
                  </a:lnTo>
                  <a:lnTo>
                    <a:pt x="1166696" y="1353458"/>
                  </a:lnTo>
                  <a:lnTo>
                    <a:pt x="1186044" y="1367928"/>
                  </a:lnTo>
                  <a:lnTo>
                    <a:pt x="1215593" y="1395412"/>
                  </a:lnTo>
                  <a:lnTo>
                    <a:pt x="1224125" y="1408236"/>
                  </a:lnTo>
                  <a:lnTo>
                    <a:pt x="1230275" y="1422995"/>
                  </a:lnTo>
                  <a:lnTo>
                    <a:pt x="1237019" y="1436265"/>
                  </a:lnTo>
                  <a:lnTo>
                    <a:pt x="1323977" y="1468859"/>
                  </a:lnTo>
                  <a:lnTo>
                    <a:pt x="1410590" y="1489670"/>
                  </a:lnTo>
                  <a:lnTo>
                    <a:pt x="1481432" y="1504230"/>
                  </a:lnTo>
                  <a:lnTo>
                    <a:pt x="1510766" y="1509712"/>
                  </a:lnTo>
                  <a:lnTo>
                    <a:pt x="1539108" y="1526356"/>
                  </a:lnTo>
                  <a:lnTo>
                    <a:pt x="1597579" y="1557263"/>
                  </a:lnTo>
                  <a:lnTo>
                    <a:pt x="1640628" y="1587615"/>
                  </a:lnTo>
                  <a:lnTo>
                    <a:pt x="1667991" y="1616883"/>
                  </a:lnTo>
                  <a:lnTo>
                    <a:pt x="1680476" y="163269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58031" y="5709207"/>
              <a:ext cx="116839" cy="125095"/>
            </a:xfrm>
            <a:custGeom>
              <a:avLst/>
              <a:gdLst/>
              <a:ahLst/>
              <a:cxnLst/>
              <a:rect l="l" t="t" r="r" b="b"/>
              <a:pathLst>
                <a:path w="116839" h="125095">
                  <a:moveTo>
                    <a:pt x="88493" y="0"/>
                  </a:moveTo>
                  <a:lnTo>
                    <a:pt x="0" y="72339"/>
                  </a:lnTo>
                  <a:lnTo>
                    <a:pt x="116585" y="124663"/>
                  </a:lnTo>
                  <a:lnTo>
                    <a:pt x="884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145539" y="4289552"/>
            <a:ext cx="245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77539" y="5356352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74339" y="6118352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01339" y="5889752"/>
            <a:ext cx="347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2140" y="3908552"/>
            <a:ext cx="863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97865" algn="l"/>
              </a:tabLst>
            </a:pPr>
            <a:r>
              <a:rPr sz="2400" b="1" dirty="0">
                <a:latin typeface="Times New Roman"/>
                <a:cs typeface="Times New Roman"/>
              </a:rPr>
              <a:t>a	</a:t>
            </a:r>
            <a:r>
              <a:rPr sz="2400" b="1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64540" y="4085335"/>
            <a:ext cx="8134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97865" algn="l"/>
              </a:tabLst>
            </a:pPr>
            <a:r>
              <a:rPr sz="1600" b="1" dirty="0">
                <a:latin typeface="Times New Roman"/>
                <a:cs typeface="Times New Roman"/>
              </a:rPr>
              <a:t>2	</a:t>
            </a:r>
            <a:r>
              <a:rPr sz="1600" b="1" dirty="0">
                <a:solidFill>
                  <a:srgbClr val="C0504D"/>
                </a:solidFill>
                <a:latin typeface="Times New Roman"/>
                <a:cs typeface="Times New Roman"/>
              </a:rPr>
              <a:t>3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00827" y="1666696"/>
            <a:ext cx="4511675" cy="2099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 algn="just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Times New Roman"/>
                <a:cs typeface="Times New Roman"/>
              </a:rPr>
              <a:t>one,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or</a:t>
            </a:r>
            <a:r>
              <a:rPr sz="2800" b="1" spc="-6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injective</a:t>
            </a:r>
            <a:r>
              <a:rPr sz="2800" spc="-5" dirty="0">
                <a:latin typeface="Times New Roman"/>
                <a:cs typeface="Times New Roman"/>
              </a:rPr>
              <a:t>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5" dirty="0">
                <a:latin typeface="Times New Roman"/>
                <a:cs typeface="Times New Roman"/>
              </a:rPr>
              <a:t> 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only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69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f(x) = f(y) </a:t>
            </a:r>
            <a:r>
              <a:rPr sz="2800" spc="-5" dirty="0">
                <a:latin typeface="Times New Roman"/>
                <a:cs typeface="Times New Roman"/>
              </a:rPr>
              <a:t>implies that x=y </a:t>
            </a:r>
            <a:r>
              <a:rPr sz="2800" dirty="0">
                <a:latin typeface="Times New Roman"/>
                <a:cs typeface="Times New Roman"/>
              </a:rPr>
              <a:t>for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all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domain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f.</a:t>
            </a:r>
            <a:endParaRPr sz="2800">
              <a:latin typeface="Times New Roman"/>
              <a:cs typeface="Times New Roman"/>
            </a:endParaRPr>
          </a:p>
          <a:p>
            <a:pPr marL="1371600">
              <a:lnSpc>
                <a:spcPts val="2640"/>
              </a:lnSpc>
              <a:spcBef>
                <a:spcPts val="969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  <a:p>
            <a:pPr marL="304800">
              <a:lnSpc>
                <a:spcPts val="2640"/>
              </a:lnSpc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02739" y="48229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364739" y="37561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581150" y="4177677"/>
            <a:ext cx="1720214" cy="1821814"/>
            <a:chOff x="1581150" y="4177677"/>
            <a:chExt cx="1720214" cy="1821814"/>
          </a:xfrm>
        </p:grpSpPr>
        <p:sp>
          <p:nvSpPr>
            <p:cNvPr id="22" name="object 22"/>
            <p:cNvSpPr/>
            <p:nvPr/>
          </p:nvSpPr>
          <p:spPr>
            <a:xfrm>
              <a:off x="1600200" y="4196727"/>
              <a:ext cx="1640839" cy="1710689"/>
            </a:xfrm>
            <a:custGeom>
              <a:avLst/>
              <a:gdLst/>
              <a:ahLst/>
              <a:cxnLst/>
              <a:rect l="l" t="t" r="r" b="b"/>
              <a:pathLst>
                <a:path w="1640839" h="1710689">
                  <a:moveTo>
                    <a:pt x="0" y="0"/>
                  </a:moveTo>
                  <a:lnTo>
                    <a:pt x="53698" y="1523"/>
                  </a:lnTo>
                  <a:lnTo>
                    <a:pt x="106709" y="2735"/>
                  </a:lnTo>
                  <a:lnTo>
                    <a:pt x="159085" y="3756"/>
                  </a:lnTo>
                  <a:lnTo>
                    <a:pt x="210875" y="4704"/>
                  </a:lnTo>
                  <a:lnTo>
                    <a:pt x="262131" y="5698"/>
                  </a:lnTo>
                  <a:lnTo>
                    <a:pt x="312903" y="6856"/>
                  </a:lnTo>
                  <a:lnTo>
                    <a:pt x="363242" y="8298"/>
                  </a:lnTo>
                  <a:lnTo>
                    <a:pt x="413198" y="10142"/>
                  </a:lnTo>
                  <a:lnTo>
                    <a:pt x="462823" y="12508"/>
                  </a:lnTo>
                  <a:lnTo>
                    <a:pt x="512167" y="15514"/>
                  </a:lnTo>
                  <a:lnTo>
                    <a:pt x="561280" y="19279"/>
                  </a:lnTo>
                  <a:lnTo>
                    <a:pt x="610213" y="23922"/>
                  </a:lnTo>
                  <a:lnTo>
                    <a:pt x="659018" y="29562"/>
                  </a:lnTo>
                  <a:lnTo>
                    <a:pt x="707744" y="36317"/>
                  </a:lnTo>
                  <a:lnTo>
                    <a:pt x="756442" y="44307"/>
                  </a:lnTo>
                  <a:lnTo>
                    <a:pt x="805164" y="53650"/>
                  </a:lnTo>
                  <a:lnTo>
                    <a:pt x="853959" y="64465"/>
                  </a:lnTo>
                  <a:lnTo>
                    <a:pt x="902878" y="76872"/>
                  </a:lnTo>
                  <a:lnTo>
                    <a:pt x="951973" y="90988"/>
                  </a:lnTo>
                  <a:lnTo>
                    <a:pt x="1001293" y="106933"/>
                  </a:lnTo>
                  <a:lnTo>
                    <a:pt x="1012078" y="122950"/>
                  </a:lnTo>
                  <a:lnTo>
                    <a:pt x="1023054" y="139150"/>
                  </a:lnTo>
                  <a:lnTo>
                    <a:pt x="1034411" y="154993"/>
                  </a:lnTo>
                  <a:lnTo>
                    <a:pt x="1046340" y="169938"/>
                  </a:lnTo>
                  <a:lnTo>
                    <a:pt x="1062949" y="185959"/>
                  </a:lnTo>
                  <a:lnTo>
                    <a:pt x="1080900" y="200728"/>
                  </a:lnTo>
                  <a:lnTo>
                    <a:pt x="1098464" y="215856"/>
                  </a:lnTo>
                  <a:lnTo>
                    <a:pt x="1137419" y="276102"/>
                  </a:lnTo>
                  <a:lnTo>
                    <a:pt x="1152445" y="325454"/>
                  </a:lnTo>
                  <a:lnTo>
                    <a:pt x="1161781" y="378307"/>
                  </a:lnTo>
                  <a:lnTo>
                    <a:pt x="1168217" y="431956"/>
                  </a:lnTo>
                  <a:lnTo>
                    <a:pt x="1174540" y="483696"/>
                  </a:lnTo>
                  <a:lnTo>
                    <a:pt x="1183538" y="530821"/>
                  </a:lnTo>
                  <a:lnTo>
                    <a:pt x="1198088" y="579066"/>
                  </a:lnTo>
                  <a:lnTo>
                    <a:pt x="1215469" y="626414"/>
                  </a:lnTo>
                  <a:lnTo>
                    <a:pt x="1235443" y="672868"/>
                  </a:lnTo>
                  <a:lnTo>
                    <a:pt x="1257768" y="718426"/>
                  </a:lnTo>
                  <a:lnTo>
                    <a:pt x="1282204" y="763089"/>
                  </a:lnTo>
                  <a:lnTo>
                    <a:pt x="1308512" y="806856"/>
                  </a:lnTo>
                  <a:lnTo>
                    <a:pt x="1336452" y="849728"/>
                  </a:lnTo>
                  <a:lnTo>
                    <a:pt x="1365783" y="891705"/>
                  </a:lnTo>
                  <a:lnTo>
                    <a:pt x="1384012" y="940487"/>
                  </a:lnTo>
                  <a:lnTo>
                    <a:pt x="1403316" y="988767"/>
                  </a:lnTo>
                  <a:lnTo>
                    <a:pt x="1423266" y="1036745"/>
                  </a:lnTo>
                  <a:lnTo>
                    <a:pt x="1443431" y="1084624"/>
                  </a:lnTo>
                  <a:lnTo>
                    <a:pt x="1463383" y="1132602"/>
                  </a:lnTo>
                  <a:lnTo>
                    <a:pt x="1482690" y="1180882"/>
                  </a:lnTo>
                  <a:lnTo>
                    <a:pt x="1500924" y="1229664"/>
                  </a:lnTo>
                  <a:lnTo>
                    <a:pt x="1510181" y="1278781"/>
                  </a:lnTo>
                  <a:lnTo>
                    <a:pt x="1520231" y="1326969"/>
                  </a:lnTo>
                  <a:lnTo>
                    <a:pt x="1531107" y="1374433"/>
                  </a:lnTo>
                  <a:lnTo>
                    <a:pt x="1542842" y="1421378"/>
                  </a:lnTo>
                  <a:lnTo>
                    <a:pt x="1555470" y="1468008"/>
                  </a:lnTo>
                  <a:lnTo>
                    <a:pt x="1569026" y="1514528"/>
                  </a:lnTo>
                  <a:lnTo>
                    <a:pt x="1583542" y="1561142"/>
                  </a:lnTo>
                  <a:lnTo>
                    <a:pt x="1599053" y="1608054"/>
                  </a:lnTo>
                  <a:lnTo>
                    <a:pt x="1615592" y="1655470"/>
                  </a:lnTo>
                  <a:lnTo>
                    <a:pt x="1634348" y="1698190"/>
                  </a:lnTo>
                  <a:lnTo>
                    <a:pt x="1640763" y="1710537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90834" y="5873900"/>
              <a:ext cx="110489" cy="125730"/>
            </a:xfrm>
            <a:custGeom>
              <a:avLst/>
              <a:gdLst/>
              <a:ahLst/>
              <a:cxnLst/>
              <a:rect l="l" t="t" r="r" b="b"/>
              <a:pathLst>
                <a:path w="110489" h="125729">
                  <a:moveTo>
                    <a:pt x="0" y="0"/>
                  </a:moveTo>
                  <a:lnTo>
                    <a:pt x="24955" y="125323"/>
                  </a:lnTo>
                  <a:lnTo>
                    <a:pt x="110248" y="30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491739" y="5188711"/>
            <a:ext cx="42354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300" marR="30480" indent="-76200">
              <a:lnSpc>
                <a:spcPct val="125000"/>
              </a:lnSpc>
              <a:spcBef>
                <a:spcPts val="10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4 </a:t>
            </a:r>
            <a:r>
              <a:rPr sz="2400" b="1" baseline="-20833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baseline="-20833" dirty="0">
                <a:latin typeface="Times New Roman"/>
                <a:cs typeface="Times New Roman"/>
              </a:rPr>
              <a:t>2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9740" y="5889752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One-to-one?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238750" y="1581150"/>
            <a:ext cx="3390900" cy="3314700"/>
            <a:chOff x="5238750" y="1581150"/>
            <a:chExt cx="3390900" cy="3314700"/>
          </a:xfrm>
        </p:grpSpPr>
        <p:sp>
          <p:nvSpPr>
            <p:cNvPr id="27" name="object 27"/>
            <p:cNvSpPr/>
            <p:nvPr/>
          </p:nvSpPr>
          <p:spPr>
            <a:xfrm>
              <a:off x="5257800" y="16002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086600" y="3352800"/>
              <a:ext cx="1524000" cy="1524000"/>
            </a:xfrm>
            <a:custGeom>
              <a:avLst/>
              <a:gdLst/>
              <a:ahLst/>
              <a:cxnLst/>
              <a:rect l="l" t="t" r="r" b="b"/>
              <a:pathLst>
                <a:path w="1524000" h="1524000">
                  <a:moveTo>
                    <a:pt x="0" y="762000"/>
                  </a:moveTo>
                  <a:lnTo>
                    <a:pt x="1499" y="713810"/>
                  </a:lnTo>
                  <a:lnTo>
                    <a:pt x="5937" y="666416"/>
                  </a:lnTo>
                  <a:lnTo>
                    <a:pt x="13224" y="619908"/>
                  </a:lnTo>
                  <a:lnTo>
                    <a:pt x="23272" y="574376"/>
                  </a:lnTo>
                  <a:lnTo>
                    <a:pt x="35990" y="529907"/>
                  </a:lnTo>
                  <a:lnTo>
                    <a:pt x="51291" y="486592"/>
                  </a:lnTo>
                  <a:lnTo>
                    <a:pt x="69084" y="444520"/>
                  </a:lnTo>
                  <a:lnTo>
                    <a:pt x="89280" y="403780"/>
                  </a:lnTo>
                  <a:lnTo>
                    <a:pt x="111790" y="364461"/>
                  </a:lnTo>
                  <a:lnTo>
                    <a:pt x="136525" y="326653"/>
                  </a:lnTo>
                  <a:lnTo>
                    <a:pt x="163395" y="290445"/>
                  </a:lnTo>
                  <a:lnTo>
                    <a:pt x="192311" y="255925"/>
                  </a:lnTo>
                  <a:lnTo>
                    <a:pt x="223185" y="223185"/>
                  </a:lnTo>
                  <a:lnTo>
                    <a:pt x="255925" y="192311"/>
                  </a:lnTo>
                  <a:lnTo>
                    <a:pt x="290445" y="163395"/>
                  </a:lnTo>
                  <a:lnTo>
                    <a:pt x="326653" y="136525"/>
                  </a:lnTo>
                  <a:lnTo>
                    <a:pt x="364461" y="111790"/>
                  </a:lnTo>
                  <a:lnTo>
                    <a:pt x="403780" y="89280"/>
                  </a:lnTo>
                  <a:lnTo>
                    <a:pt x="444520" y="69084"/>
                  </a:lnTo>
                  <a:lnTo>
                    <a:pt x="486592" y="51291"/>
                  </a:lnTo>
                  <a:lnTo>
                    <a:pt x="529907" y="35990"/>
                  </a:lnTo>
                  <a:lnTo>
                    <a:pt x="574376" y="23272"/>
                  </a:lnTo>
                  <a:lnTo>
                    <a:pt x="619908" y="13224"/>
                  </a:lnTo>
                  <a:lnTo>
                    <a:pt x="666416" y="5937"/>
                  </a:lnTo>
                  <a:lnTo>
                    <a:pt x="713810" y="1499"/>
                  </a:lnTo>
                  <a:lnTo>
                    <a:pt x="762000" y="0"/>
                  </a:lnTo>
                  <a:lnTo>
                    <a:pt x="810189" y="1499"/>
                  </a:lnTo>
                  <a:lnTo>
                    <a:pt x="857583" y="5937"/>
                  </a:lnTo>
                  <a:lnTo>
                    <a:pt x="904091" y="13224"/>
                  </a:lnTo>
                  <a:lnTo>
                    <a:pt x="949623" y="23272"/>
                  </a:lnTo>
                  <a:lnTo>
                    <a:pt x="994092" y="35990"/>
                  </a:lnTo>
                  <a:lnTo>
                    <a:pt x="1037407" y="51291"/>
                  </a:lnTo>
                  <a:lnTo>
                    <a:pt x="1079479" y="69084"/>
                  </a:lnTo>
                  <a:lnTo>
                    <a:pt x="1120219" y="89280"/>
                  </a:lnTo>
                  <a:lnTo>
                    <a:pt x="1159538" y="111790"/>
                  </a:lnTo>
                  <a:lnTo>
                    <a:pt x="1197346" y="136525"/>
                  </a:lnTo>
                  <a:lnTo>
                    <a:pt x="1233554" y="163395"/>
                  </a:lnTo>
                  <a:lnTo>
                    <a:pt x="1268074" y="192311"/>
                  </a:lnTo>
                  <a:lnTo>
                    <a:pt x="1300814" y="223185"/>
                  </a:lnTo>
                  <a:lnTo>
                    <a:pt x="1331688" y="255925"/>
                  </a:lnTo>
                  <a:lnTo>
                    <a:pt x="1360604" y="290445"/>
                  </a:lnTo>
                  <a:lnTo>
                    <a:pt x="1387474" y="326653"/>
                  </a:lnTo>
                  <a:lnTo>
                    <a:pt x="1412209" y="364461"/>
                  </a:lnTo>
                  <a:lnTo>
                    <a:pt x="1434719" y="403780"/>
                  </a:lnTo>
                  <a:lnTo>
                    <a:pt x="1454915" y="444520"/>
                  </a:lnTo>
                  <a:lnTo>
                    <a:pt x="1472708" y="486592"/>
                  </a:lnTo>
                  <a:lnTo>
                    <a:pt x="1488009" y="529907"/>
                  </a:lnTo>
                  <a:lnTo>
                    <a:pt x="1500727" y="574376"/>
                  </a:lnTo>
                  <a:lnTo>
                    <a:pt x="1510775" y="619908"/>
                  </a:lnTo>
                  <a:lnTo>
                    <a:pt x="1518062" y="666416"/>
                  </a:lnTo>
                  <a:lnTo>
                    <a:pt x="1522500" y="713810"/>
                  </a:lnTo>
                  <a:lnTo>
                    <a:pt x="1524000" y="762000"/>
                  </a:lnTo>
                  <a:lnTo>
                    <a:pt x="1522500" y="810189"/>
                  </a:lnTo>
                  <a:lnTo>
                    <a:pt x="1518062" y="857583"/>
                  </a:lnTo>
                  <a:lnTo>
                    <a:pt x="1510775" y="904091"/>
                  </a:lnTo>
                  <a:lnTo>
                    <a:pt x="1500727" y="949623"/>
                  </a:lnTo>
                  <a:lnTo>
                    <a:pt x="1488009" y="994092"/>
                  </a:lnTo>
                  <a:lnTo>
                    <a:pt x="1472708" y="1037407"/>
                  </a:lnTo>
                  <a:lnTo>
                    <a:pt x="1454915" y="1079479"/>
                  </a:lnTo>
                  <a:lnTo>
                    <a:pt x="1434719" y="1120219"/>
                  </a:lnTo>
                  <a:lnTo>
                    <a:pt x="1412209" y="1159538"/>
                  </a:lnTo>
                  <a:lnTo>
                    <a:pt x="1387474" y="1197346"/>
                  </a:lnTo>
                  <a:lnTo>
                    <a:pt x="1360604" y="1233554"/>
                  </a:lnTo>
                  <a:lnTo>
                    <a:pt x="1331688" y="1268074"/>
                  </a:lnTo>
                  <a:lnTo>
                    <a:pt x="1300814" y="1300814"/>
                  </a:lnTo>
                  <a:lnTo>
                    <a:pt x="1268074" y="1331688"/>
                  </a:lnTo>
                  <a:lnTo>
                    <a:pt x="1233554" y="1360604"/>
                  </a:lnTo>
                  <a:lnTo>
                    <a:pt x="1197346" y="1387474"/>
                  </a:lnTo>
                  <a:lnTo>
                    <a:pt x="1159538" y="1412209"/>
                  </a:lnTo>
                  <a:lnTo>
                    <a:pt x="1120219" y="1434719"/>
                  </a:lnTo>
                  <a:lnTo>
                    <a:pt x="1079479" y="1454915"/>
                  </a:lnTo>
                  <a:lnTo>
                    <a:pt x="1037407" y="1472708"/>
                  </a:lnTo>
                  <a:lnTo>
                    <a:pt x="994092" y="1488009"/>
                  </a:lnTo>
                  <a:lnTo>
                    <a:pt x="949623" y="1500727"/>
                  </a:lnTo>
                  <a:lnTo>
                    <a:pt x="904091" y="1510775"/>
                  </a:lnTo>
                  <a:lnTo>
                    <a:pt x="857583" y="1518062"/>
                  </a:lnTo>
                  <a:lnTo>
                    <a:pt x="810189" y="1522500"/>
                  </a:lnTo>
                  <a:lnTo>
                    <a:pt x="762000" y="1524000"/>
                  </a:lnTo>
                  <a:lnTo>
                    <a:pt x="713810" y="1522500"/>
                  </a:lnTo>
                  <a:lnTo>
                    <a:pt x="666416" y="1518062"/>
                  </a:lnTo>
                  <a:lnTo>
                    <a:pt x="619908" y="1510775"/>
                  </a:lnTo>
                  <a:lnTo>
                    <a:pt x="574376" y="1500727"/>
                  </a:lnTo>
                  <a:lnTo>
                    <a:pt x="529907" y="1488009"/>
                  </a:lnTo>
                  <a:lnTo>
                    <a:pt x="486592" y="1472708"/>
                  </a:lnTo>
                  <a:lnTo>
                    <a:pt x="444520" y="1454915"/>
                  </a:lnTo>
                  <a:lnTo>
                    <a:pt x="403780" y="1434719"/>
                  </a:lnTo>
                  <a:lnTo>
                    <a:pt x="364461" y="1412209"/>
                  </a:lnTo>
                  <a:lnTo>
                    <a:pt x="326653" y="1387474"/>
                  </a:lnTo>
                  <a:lnTo>
                    <a:pt x="290445" y="1360604"/>
                  </a:lnTo>
                  <a:lnTo>
                    <a:pt x="255925" y="1331688"/>
                  </a:lnTo>
                  <a:lnTo>
                    <a:pt x="223185" y="1300814"/>
                  </a:lnTo>
                  <a:lnTo>
                    <a:pt x="192311" y="1268074"/>
                  </a:lnTo>
                  <a:lnTo>
                    <a:pt x="163395" y="1233554"/>
                  </a:lnTo>
                  <a:lnTo>
                    <a:pt x="136525" y="1197346"/>
                  </a:lnTo>
                  <a:lnTo>
                    <a:pt x="111790" y="1159538"/>
                  </a:lnTo>
                  <a:lnTo>
                    <a:pt x="89280" y="1120219"/>
                  </a:lnTo>
                  <a:lnTo>
                    <a:pt x="69084" y="1079479"/>
                  </a:lnTo>
                  <a:lnTo>
                    <a:pt x="51291" y="1037407"/>
                  </a:lnTo>
                  <a:lnTo>
                    <a:pt x="35990" y="994092"/>
                  </a:lnTo>
                  <a:lnTo>
                    <a:pt x="23272" y="949623"/>
                  </a:lnTo>
                  <a:lnTo>
                    <a:pt x="13224" y="904091"/>
                  </a:lnTo>
                  <a:lnTo>
                    <a:pt x="5937" y="857583"/>
                  </a:lnTo>
                  <a:lnTo>
                    <a:pt x="1499" y="810189"/>
                  </a:lnTo>
                  <a:lnTo>
                    <a:pt x="0" y="762000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062472" y="1794986"/>
              <a:ext cx="1985010" cy="1858010"/>
            </a:xfrm>
            <a:custGeom>
              <a:avLst/>
              <a:gdLst/>
              <a:ahLst/>
              <a:cxnLst/>
              <a:rect l="l" t="t" r="r" b="b"/>
              <a:pathLst>
                <a:path w="1985009" h="1858010">
                  <a:moveTo>
                    <a:pt x="0" y="180109"/>
                  </a:moveTo>
                  <a:lnTo>
                    <a:pt x="51298" y="161589"/>
                  </a:lnTo>
                  <a:lnTo>
                    <a:pt x="100738" y="144155"/>
                  </a:lnTo>
                  <a:lnTo>
                    <a:pt x="148844" y="127845"/>
                  </a:lnTo>
                  <a:lnTo>
                    <a:pt x="196140" y="112697"/>
                  </a:lnTo>
                  <a:lnTo>
                    <a:pt x="243149" y="98750"/>
                  </a:lnTo>
                  <a:lnTo>
                    <a:pt x="290396" y="86040"/>
                  </a:lnTo>
                  <a:lnTo>
                    <a:pt x="338406" y="74607"/>
                  </a:lnTo>
                  <a:lnTo>
                    <a:pt x="387703" y="64488"/>
                  </a:lnTo>
                  <a:lnTo>
                    <a:pt x="438810" y="55722"/>
                  </a:lnTo>
                  <a:lnTo>
                    <a:pt x="492252" y="48346"/>
                  </a:lnTo>
                  <a:lnTo>
                    <a:pt x="535505" y="36202"/>
                  </a:lnTo>
                  <a:lnTo>
                    <a:pt x="582650" y="26081"/>
                  </a:lnTo>
                  <a:lnTo>
                    <a:pt x="633190" y="17844"/>
                  </a:lnTo>
                  <a:lnTo>
                    <a:pt x="686627" y="11351"/>
                  </a:lnTo>
                  <a:lnTo>
                    <a:pt x="742464" y="6460"/>
                  </a:lnTo>
                  <a:lnTo>
                    <a:pt x="800203" y="3031"/>
                  </a:lnTo>
                  <a:lnTo>
                    <a:pt x="859347" y="925"/>
                  </a:lnTo>
                  <a:lnTo>
                    <a:pt x="919398" y="0"/>
                  </a:lnTo>
                  <a:lnTo>
                    <a:pt x="979859" y="115"/>
                  </a:lnTo>
                  <a:lnTo>
                    <a:pt x="1040233" y="1132"/>
                  </a:lnTo>
                  <a:lnTo>
                    <a:pt x="1100021" y="2909"/>
                  </a:lnTo>
                  <a:lnTo>
                    <a:pt x="1158727" y="5306"/>
                  </a:lnTo>
                  <a:lnTo>
                    <a:pt x="1215852" y="8182"/>
                  </a:lnTo>
                  <a:lnTo>
                    <a:pt x="1270900" y="11397"/>
                  </a:lnTo>
                  <a:lnTo>
                    <a:pt x="1323373" y="14811"/>
                  </a:lnTo>
                  <a:lnTo>
                    <a:pt x="1372774" y="18283"/>
                  </a:lnTo>
                  <a:lnTo>
                    <a:pt x="1418604" y="21672"/>
                  </a:lnTo>
                  <a:lnTo>
                    <a:pt x="1460367" y="24839"/>
                  </a:lnTo>
                  <a:lnTo>
                    <a:pt x="1497565" y="27643"/>
                  </a:lnTo>
                  <a:lnTo>
                    <a:pt x="1529700" y="29943"/>
                  </a:lnTo>
                  <a:lnTo>
                    <a:pt x="1556275" y="31599"/>
                  </a:lnTo>
                  <a:lnTo>
                    <a:pt x="1576793" y="32471"/>
                  </a:lnTo>
                  <a:lnTo>
                    <a:pt x="1617870" y="59346"/>
                  </a:lnTo>
                  <a:lnTo>
                    <a:pt x="1667574" y="90512"/>
                  </a:lnTo>
                  <a:lnTo>
                    <a:pt x="1688674" y="136719"/>
                  </a:lnTo>
                  <a:lnTo>
                    <a:pt x="1750594" y="211148"/>
                  </a:lnTo>
                  <a:lnTo>
                    <a:pt x="1785137" y="248143"/>
                  </a:lnTo>
                  <a:lnTo>
                    <a:pt x="1815029" y="282319"/>
                  </a:lnTo>
                  <a:lnTo>
                    <a:pt x="1843092" y="322362"/>
                  </a:lnTo>
                  <a:lnTo>
                    <a:pt x="1872145" y="376959"/>
                  </a:lnTo>
                  <a:lnTo>
                    <a:pt x="1876164" y="427913"/>
                  </a:lnTo>
                  <a:lnTo>
                    <a:pt x="1879727" y="478857"/>
                  </a:lnTo>
                  <a:lnTo>
                    <a:pt x="1882946" y="529784"/>
                  </a:lnTo>
                  <a:lnTo>
                    <a:pt x="1885937" y="580682"/>
                  </a:lnTo>
                  <a:lnTo>
                    <a:pt x="1888813" y="631542"/>
                  </a:lnTo>
                  <a:lnTo>
                    <a:pt x="1891690" y="682354"/>
                  </a:lnTo>
                  <a:lnTo>
                    <a:pt x="1894681" y="733109"/>
                  </a:lnTo>
                  <a:lnTo>
                    <a:pt x="1897900" y="783797"/>
                  </a:lnTo>
                  <a:lnTo>
                    <a:pt x="1901463" y="834408"/>
                  </a:lnTo>
                  <a:lnTo>
                    <a:pt x="1905482" y="884934"/>
                  </a:lnTo>
                  <a:lnTo>
                    <a:pt x="1914047" y="963614"/>
                  </a:lnTo>
                  <a:lnTo>
                    <a:pt x="1925139" y="1050034"/>
                  </a:lnTo>
                  <a:lnTo>
                    <a:pt x="1934739" y="1119784"/>
                  </a:lnTo>
                  <a:lnTo>
                    <a:pt x="1938832" y="1148459"/>
                  </a:lnTo>
                  <a:lnTo>
                    <a:pt x="1941111" y="1197666"/>
                  </a:lnTo>
                  <a:lnTo>
                    <a:pt x="1943301" y="1246875"/>
                  </a:lnTo>
                  <a:lnTo>
                    <a:pt x="1945579" y="1296085"/>
                  </a:lnTo>
                  <a:lnTo>
                    <a:pt x="1948122" y="1345296"/>
                  </a:lnTo>
                  <a:lnTo>
                    <a:pt x="1951106" y="1394508"/>
                  </a:lnTo>
                  <a:lnTo>
                    <a:pt x="1954707" y="1443721"/>
                  </a:lnTo>
                  <a:lnTo>
                    <a:pt x="1962651" y="1500871"/>
                  </a:lnTo>
                  <a:lnTo>
                    <a:pt x="1967220" y="1529446"/>
                  </a:lnTo>
                  <a:lnTo>
                    <a:pt x="1973065" y="1602106"/>
                  </a:lnTo>
                  <a:lnTo>
                    <a:pt x="1975564" y="1651917"/>
                  </a:lnTo>
                  <a:lnTo>
                    <a:pt x="1978020" y="1704922"/>
                  </a:lnTo>
                  <a:lnTo>
                    <a:pt x="1980363" y="1758591"/>
                  </a:lnTo>
                  <a:lnTo>
                    <a:pt x="1982522" y="1810396"/>
                  </a:lnTo>
                  <a:lnTo>
                    <a:pt x="1984425" y="1857804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989083" y="3631888"/>
              <a:ext cx="114300" cy="116839"/>
            </a:xfrm>
            <a:custGeom>
              <a:avLst/>
              <a:gdLst/>
              <a:ahLst/>
              <a:cxnLst/>
              <a:rect l="l" t="t" r="r" b="b"/>
              <a:pathLst>
                <a:path w="114300" h="116839">
                  <a:moveTo>
                    <a:pt x="114211" y="0"/>
                  </a:moveTo>
                  <a:lnTo>
                    <a:pt x="0" y="4343"/>
                  </a:lnTo>
                  <a:lnTo>
                    <a:pt x="61442" y="116395"/>
                  </a:lnTo>
                  <a:lnTo>
                    <a:pt x="1142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734350" y="2450909"/>
              <a:ext cx="1680845" cy="1633220"/>
            </a:xfrm>
            <a:custGeom>
              <a:avLst/>
              <a:gdLst/>
              <a:ahLst/>
              <a:cxnLst/>
              <a:rect l="l" t="t" r="r" b="b"/>
              <a:pathLst>
                <a:path w="1680845" h="1633220">
                  <a:moveTo>
                    <a:pt x="0" y="0"/>
                  </a:moveTo>
                  <a:lnTo>
                    <a:pt x="8654" y="24395"/>
                  </a:lnTo>
                  <a:lnTo>
                    <a:pt x="14122" y="39712"/>
                  </a:lnTo>
                  <a:lnTo>
                    <a:pt x="16898" y="47550"/>
                  </a:lnTo>
                  <a:lnTo>
                    <a:pt x="17478" y="49510"/>
                  </a:lnTo>
                  <a:lnTo>
                    <a:pt x="16356" y="47190"/>
                  </a:lnTo>
                  <a:lnTo>
                    <a:pt x="14027" y="42192"/>
                  </a:lnTo>
                  <a:lnTo>
                    <a:pt x="10988" y="36115"/>
                  </a:lnTo>
                  <a:lnTo>
                    <a:pt x="7732" y="30559"/>
                  </a:lnTo>
                  <a:lnTo>
                    <a:pt x="4756" y="27123"/>
                  </a:lnTo>
                  <a:lnTo>
                    <a:pt x="2553" y="27409"/>
                  </a:lnTo>
                  <a:lnTo>
                    <a:pt x="1620" y="33015"/>
                  </a:lnTo>
                  <a:lnTo>
                    <a:pt x="2452" y="45541"/>
                  </a:lnTo>
                  <a:lnTo>
                    <a:pt x="11388" y="97755"/>
                  </a:lnTo>
                  <a:lnTo>
                    <a:pt x="20484" y="140642"/>
                  </a:lnTo>
                  <a:lnTo>
                    <a:pt x="33324" y="196850"/>
                  </a:lnTo>
                  <a:lnTo>
                    <a:pt x="45132" y="244316"/>
                  </a:lnTo>
                  <a:lnTo>
                    <a:pt x="58076" y="291533"/>
                  </a:lnTo>
                  <a:lnTo>
                    <a:pt x="71764" y="338607"/>
                  </a:lnTo>
                  <a:lnTo>
                    <a:pt x="85806" y="385642"/>
                  </a:lnTo>
                  <a:lnTo>
                    <a:pt x="99808" y="432742"/>
                  </a:lnTo>
                  <a:lnTo>
                    <a:pt x="113379" y="480012"/>
                  </a:lnTo>
                  <a:lnTo>
                    <a:pt x="126127" y="527557"/>
                  </a:lnTo>
                  <a:lnTo>
                    <a:pt x="137660" y="575480"/>
                  </a:lnTo>
                  <a:lnTo>
                    <a:pt x="147586" y="623887"/>
                  </a:lnTo>
                  <a:lnTo>
                    <a:pt x="154358" y="671402"/>
                  </a:lnTo>
                  <a:lnTo>
                    <a:pt x="159456" y="717197"/>
                  </a:lnTo>
                  <a:lnTo>
                    <a:pt x="166231" y="761404"/>
                  </a:lnTo>
                  <a:lnTo>
                    <a:pt x="178032" y="804156"/>
                  </a:lnTo>
                  <a:lnTo>
                    <a:pt x="198209" y="845586"/>
                  </a:lnTo>
                  <a:lnTo>
                    <a:pt x="230111" y="885825"/>
                  </a:lnTo>
                  <a:lnTo>
                    <a:pt x="276328" y="906660"/>
                  </a:lnTo>
                  <a:lnTo>
                    <a:pt x="303082" y="911497"/>
                  </a:lnTo>
                  <a:lnTo>
                    <a:pt x="328498" y="919162"/>
                  </a:lnTo>
                  <a:lnTo>
                    <a:pt x="374366" y="938999"/>
                  </a:lnTo>
                  <a:lnTo>
                    <a:pt x="420462" y="958608"/>
                  </a:lnTo>
                  <a:lnTo>
                    <a:pt x="466632" y="978141"/>
                  </a:lnTo>
                  <a:lnTo>
                    <a:pt x="512728" y="997750"/>
                  </a:lnTo>
                  <a:lnTo>
                    <a:pt x="558596" y="1017587"/>
                  </a:lnTo>
                  <a:lnTo>
                    <a:pt x="625649" y="1047750"/>
                  </a:lnTo>
                  <a:lnTo>
                    <a:pt x="690321" y="1082675"/>
                  </a:lnTo>
                  <a:lnTo>
                    <a:pt x="723145" y="1106983"/>
                  </a:lnTo>
                  <a:lnTo>
                    <a:pt x="754187" y="1134268"/>
                  </a:lnTo>
                  <a:lnTo>
                    <a:pt x="785827" y="1160363"/>
                  </a:lnTo>
                  <a:lnTo>
                    <a:pt x="820445" y="1181100"/>
                  </a:lnTo>
                  <a:lnTo>
                    <a:pt x="867551" y="1198606"/>
                  </a:lnTo>
                  <a:lnTo>
                    <a:pt x="916422" y="1211086"/>
                  </a:lnTo>
                  <a:lnTo>
                    <a:pt x="966439" y="1220390"/>
                  </a:lnTo>
                  <a:lnTo>
                    <a:pt x="1016987" y="1228372"/>
                  </a:lnTo>
                  <a:lnTo>
                    <a:pt x="1067448" y="1236882"/>
                  </a:lnTo>
                  <a:lnTo>
                    <a:pt x="1117206" y="1247775"/>
                  </a:lnTo>
                  <a:lnTo>
                    <a:pt x="1131706" y="1294073"/>
                  </a:lnTo>
                  <a:lnTo>
                    <a:pt x="1139769" y="1322655"/>
                  </a:lnTo>
                  <a:lnTo>
                    <a:pt x="1143769" y="1337909"/>
                  </a:lnTo>
                  <a:lnTo>
                    <a:pt x="1146085" y="1344227"/>
                  </a:lnTo>
                  <a:lnTo>
                    <a:pt x="1149093" y="1345997"/>
                  </a:lnTo>
                  <a:lnTo>
                    <a:pt x="1155171" y="1347611"/>
                  </a:lnTo>
                  <a:lnTo>
                    <a:pt x="1166696" y="1353458"/>
                  </a:lnTo>
                  <a:lnTo>
                    <a:pt x="1186044" y="1367928"/>
                  </a:lnTo>
                  <a:lnTo>
                    <a:pt x="1215593" y="1395412"/>
                  </a:lnTo>
                  <a:lnTo>
                    <a:pt x="1224125" y="1408236"/>
                  </a:lnTo>
                  <a:lnTo>
                    <a:pt x="1230275" y="1422995"/>
                  </a:lnTo>
                  <a:lnTo>
                    <a:pt x="1237019" y="1436265"/>
                  </a:lnTo>
                  <a:lnTo>
                    <a:pt x="1323977" y="1468859"/>
                  </a:lnTo>
                  <a:lnTo>
                    <a:pt x="1410590" y="1489670"/>
                  </a:lnTo>
                  <a:lnTo>
                    <a:pt x="1481432" y="1504230"/>
                  </a:lnTo>
                  <a:lnTo>
                    <a:pt x="1510766" y="1509712"/>
                  </a:lnTo>
                  <a:lnTo>
                    <a:pt x="1539108" y="1526356"/>
                  </a:lnTo>
                  <a:lnTo>
                    <a:pt x="1597579" y="1557263"/>
                  </a:lnTo>
                  <a:lnTo>
                    <a:pt x="1640628" y="1587615"/>
                  </a:lnTo>
                  <a:lnTo>
                    <a:pt x="1667991" y="1616883"/>
                  </a:lnTo>
                  <a:lnTo>
                    <a:pt x="1680476" y="163269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358631" y="4032807"/>
              <a:ext cx="116839" cy="125095"/>
            </a:xfrm>
            <a:custGeom>
              <a:avLst/>
              <a:gdLst/>
              <a:ahLst/>
              <a:cxnLst/>
              <a:rect l="l" t="t" r="r" b="b"/>
              <a:pathLst>
                <a:path w="116840" h="125095">
                  <a:moveTo>
                    <a:pt x="88493" y="0"/>
                  </a:moveTo>
                  <a:lnTo>
                    <a:pt x="0" y="72339"/>
                  </a:lnTo>
                  <a:lnTo>
                    <a:pt x="116585" y="124663"/>
                  </a:lnTo>
                  <a:lnTo>
                    <a:pt x="884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5768340" y="1698752"/>
            <a:ext cx="330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470140" y="3908552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639304" y="4085335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2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774940" y="4441952"/>
            <a:ext cx="229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901940" y="3588511"/>
            <a:ext cx="398145" cy="9398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820"/>
              </a:spcBef>
            </a:pPr>
            <a:r>
              <a:rPr sz="2400" b="1" spc="-5" dirty="0">
                <a:latin typeface="Times New Roman"/>
                <a:cs typeface="Times New Roman"/>
              </a:rPr>
              <a:t>b</a:t>
            </a:r>
            <a:r>
              <a:rPr sz="2400" b="1" spc="-7" baseline="-20833" dirty="0">
                <a:latin typeface="Times New Roman"/>
                <a:cs typeface="Times New Roman"/>
              </a:rPr>
              <a:t>1</a:t>
            </a:r>
            <a:endParaRPr sz="2400" baseline="-20833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  <a:spcBef>
                <a:spcPts val="720"/>
              </a:spcBef>
            </a:pPr>
            <a:r>
              <a:rPr sz="2400" b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248904" y="4313935"/>
            <a:ext cx="12763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latin typeface="Times New Roman"/>
                <a:cs typeface="Times New Roman"/>
              </a:rPr>
              <a:t>3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74640" y="2232152"/>
            <a:ext cx="1042035" cy="772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735965" algn="l"/>
              </a:tabLst>
            </a:pPr>
            <a:r>
              <a:rPr sz="2400" b="1" dirty="0">
                <a:latin typeface="Times New Roman"/>
                <a:cs typeface="Times New Roman"/>
              </a:rPr>
              <a:t>a</a:t>
            </a:r>
            <a:r>
              <a:rPr sz="2400" b="1" baseline="-20833" dirty="0">
                <a:latin typeface="Times New Roman"/>
                <a:cs typeface="Times New Roman"/>
              </a:rPr>
              <a:t>2	</a:t>
            </a:r>
            <a:r>
              <a:rPr sz="2400" b="1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b="1" baseline="-20833" dirty="0">
                <a:solidFill>
                  <a:srgbClr val="C0504D"/>
                </a:solidFill>
                <a:latin typeface="Times New Roman"/>
                <a:cs typeface="Times New Roman"/>
              </a:rPr>
              <a:t>3</a:t>
            </a:r>
            <a:endParaRPr sz="2400" baseline="-20833">
              <a:latin typeface="Times New Roman"/>
              <a:cs typeface="Times New Roman"/>
            </a:endParaRPr>
          </a:p>
          <a:p>
            <a:pPr marL="584200">
              <a:lnSpc>
                <a:spcPct val="100000"/>
              </a:lnSpc>
              <a:spcBef>
                <a:spcPts val="12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860540" y="13939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403340" y="31465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165340" y="2079752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f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6307073" y="2504884"/>
            <a:ext cx="1341755" cy="1518285"/>
            <a:chOff x="6307073" y="2504884"/>
            <a:chExt cx="1341755" cy="1518285"/>
          </a:xfrm>
        </p:grpSpPr>
        <p:sp>
          <p:nvSpPr>
            <p:cNvPr id="44" name="object 44"/>
            <p:cNvSpPr/>
            <p:nvPr/>
          </p:nvSpPr>
          <p:spPr>
            <a:xfrm>
              <a:off x="6326123" y="2523934"/>
              <a:ext cx="1263650" cy="1403985"/>
            </a:xfrm>
            <a:custGeom>
              <a:avLst/>
              <a:gdLst/>
              <a:ahLst/>
              <a:cxnLst/>
              <a:rect l="l" t="t" r="r" b="b"/>
              <a:pathLst>
                <a:path w="1263650" h="1403985">
                  <a:moveTo>
                    <a:pt x="0" y="0"/>
                  </a:moveTo>
                  <a:lnTo>
                    <a:pt x="51953" y="1539"/>
                  </a:lnTo>
                  <a:lnTo>
                    <a:pt x="103091" y="2713"/>
                  </a:lnTo>
                  <a:lnTo>
                    <a:pt x="153489" y="3714"/>
                  </a:lnTo>
                  <a:lnTo>
                    <a:pt x="203224" y="4737"/>
                  </a:lnTo>
                  <a:lnTo>
                    <a:pt x="252374" y="5974"/>
                  </a:lnTo>
                  <a:lnTo>
                    <a:pt x="301014" y="7618"/>
                  </a:lnTo>
                  <a:lnTo>
                    <a:pt x="349221" y="9861"/>
                  </a:lnTo>
                  <a:lnTo>
                    <a:pt x="397073" y="12898"/>
                  </a:lnTo>
                  <a:lnTo>
                    <a:pt x="444646" y="16921"/>
                  </a:lnTo>
                  <a:lnTo>
                    <a:pt x="492016" y="22122"/>
                  </a:lnTo>
                  <a:lnTo>
                    <a:pt x="539261" y="28696"/>
                  </a:lnTo>
                  <a:lnTo>
                    <a:pt x="586457" y="36834"/>
                  </a:lnTo>
                  <a:lnTo>
                    <a:pt x="633681" y="46731"/>
                  </a:lnTo>
                  <a:lnTo>
                    <a:pt x="681009" y="58579"/>
                  </a:lnTo>
                  <a:lnTo>
                    <a:pt x="728519" y="72571"/>
                  </a:lnTo>
                  <a:lnTo>
                    <a:pt x="776287" y="88900"/>
                  </a:lnTo>
                  <a:lnTo>
                    <a:pt x="784646" y="102220"/>
                  </a:lnTo>
                  <a:lnTo>
                    <a:pt x="793154" y="115689"/>
                  </a:lnTo>
                  <a:lnTo>
                    <a:pt x="801960" y="128860"/>
                  </a:lnTo>
                  <a:lnTo>
                    <a:pt x="811212" y="141287"/>
                  </a:lnTo>
                  <a:lnTo>
                    <a:pt x="824086" y="154614"/>
                  </a:lnTo>
                  <a:lnTo>
                    <a:pt x="838001" y="166897"/>
                  </a:lnTo>
                  <a:lnTo>
                    <a:pt x="851619" y="179474"/>
                  </a:lnTo>
                  <a:lnTo>
                    <a:pt x="884605" y="237426"/>
                  </a:lnTo>
                  <a:lnTo>
                    <a:pt x="896772" y="287947"/>
                  </a:lnTo>
                  <a:lnTo>
                    <a:pt x="903833" y="341363"/>
                  </a:lnTo>
                  <a:lnTo>
                    <a:pt x="909523" y="393788"/>
                  </a:lnTo>
                  <a:lnTo>
                    <a:pt x="917575" y="441337"/>
                  </a:lnTo>
                  <a:lnTo>
                    <a:pt x="930649" y="487120"/>
                  </a:lnTo>
                  <a:lnTo>
                    <a:pt x="946557" y="531930"/>
                  </a:lnTo>
                  <a:lnTo>
                    <a:pt x="965019" y="575767"/>
                  </a:lnTo>
                  <a:lnTo>
                    <a:pt x="985758" y="618631"/>
                  </a:lnTo>
                  <a:lnTo>
                    <a:pt x="1008497" y="660522"/>
                  </a:lnTo>
                  <a:lnTo>
                    <a:pt x="1032958" y="701441"/>
                  </a:lnTo>
                  <a:lnTo>
                    <a:pt x="1058862" y="741387"/>
                  </a:lnTo>
                  <a:lnTo>
                    <a:pt x="1075443" y="788665"/>
                  </a:lnTo>
                  <a:lnTo>
                    <a:pt x="1093081" y="835412"/>
                  </a:lnTo>
                  <a:lnTo>
                    <a:pt x="1111250" y="881892"/>
                  </a:lnTo>
                  <a:lnTo>
                    <a:pt x="1129418" y="928372"/>
                  </a:lnTo>
                  <a:lnTo>
                    <a:pt x="1147056" y="975115"/>
                  </a:lnTo>
                  <a:lnTo>
                    <a:pt x="1163637" y="1022388"/>
                  </a:lnTo>
                  <a:lnTo>
                    <a:pt x="1172977" y="1074743"/>
                  </a:lnTo>
                  <a:lnTo>
                    <a:pt x="1183344" y="1125903"/>
                  </a:lnTo>
                  <a:lnTo>
                    <a:pt x="1194795" y="1176229"/>
                  </a:lnTo>
                  <a:lnTo>
                    <a:pt x="1207384" y="1226083"/>
                  </a:lnTo>
                  <a:lnTo>
                    <a:pt x="1221167" y="1275826"/>
                  </a:lnTo>
                  <a:lnTo>
                    <a:pt x="1236199" y="1325820"/>
                  </a:lnTo>
                  <a:lnTo>
                    <a:pt x="1252537" y="1376426"/>
                  </a:lnTo>
                  <a:lnTo>
                    <a:pt x="1260458" y="1397492"/>
                  </a:lnTo>
                  <a:lnTo>
                    <a:pt x="1263332" y="140395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534823" y="3902563"/>
              <a:ext cx="113664" cy="120650"/>
            </a:xfrm>
            <a:custGeom>
              <a:avLst/>
              <a:gdLst/>
              <a:ahLst/>
              <a:cxnLst/>
              <a:rect l="l" t="t" r="r" b="b"/>
              <a:pathLst>
                <a:path w="113665" h="120650">
                  <a:moveTo>
                    <a:pt x="0" y="0"/>
                  </a:moveTo>
                  <a:lnTo>
                    <a:pt x="43840" y="120040"/>
                  </a:lnTo>
                  <a:lnTo>
                    <a:pt x="113563" y="12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4955540" y="3908552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One-to-one?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7</a:t>
            </a:fld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58695" y="222154"/>
            <a:ext cx="4625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Let</a:t>
            </a:r>
            <a:r>
              <a:rPr sz="3600" spc="-25" dirty="0"/>
              <a:t> </a:t>
            </a:r>
            <a:r>
              <a:rPr sz="3600" spc="-5" dirty="0"/>
              <a:t>f:Z</a:t>
            </a:r>
            <a:r>
              <a:rPr sz="3600" i="0" spc="-5" dirty="0">
                <a:latin typeface="Symbol"/>
                <a:cs typeface="Symbol"/>
              </a:rPr>
              <a:t></a:t>
            </a:r>
            <a:r>
              <a:rPr sz="3600" spc="-5" dirty="0"/>
              <a:t>Z,</a:t>
            </a:r>
            <a:r>
              <a:rPr sz="3600" spc="-15" dirty="0"/>
              <a:t> </a:t>
            </a:r>
            <a:r>
              <a:rPr sz="3600" spc="-5" dirty="0"/>
              <a:t>where</a:t>
            </a:r>
            <a:r>
              <a:rPr sz="3600" spc="-15" dirty="0"/>
              <a:t> </a:t>
            </a:r>
            <a:r>
              <a:rPr sz="3600" dirty="0"/>
              <a:t>f(x)</a:t>
            </a:r>
            <a:r>
              <a:rPr sz="3600" spc="-25" dirty="0"/>
              <a:t> </a:t>
            </a:r>
            <a:r>
              <a:rPr sz="3600" dirty="0"/>
              <a:t>=</a:t>
            </a:r>
            <a:r>
              <a:rPr sz="3600" spc="-10" dirty="0"/>
              <a:t> </a:t>
            </a:r>
            <a:r>
              <a:rPr sz="3600" dirty="0"/>
              <a:t>2x</a:t>
            </a:r>
            <a:endParaRPr sz="36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2884" y="902004"/>
            <a:ext cx="8016875" cy="3637279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60"/>
              </a:spcBef>
            </a:pPr>
            <a:r>
              <a:rPr sz="2800" b="1" spc="-10" dirty="0">
                <a:latin typeface="Times New Roman"/>
                <a:cs typeface="Times New Roman"/>
              </a:rPr>
              <a:t>Prove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that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f</a:t>
            </a:r>
            <a:r>
              <a:rPr sz="2800" b="1" spc="-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is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Times New Roman"/>
                <a:cs typeface="Times New Roman"/>
              </a:rPr>
              <a:t>one-to-one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865"/>
              </a:spcBef>
            </a:pPr>
            <a:r>
              <a:rPr sz="2800" b="1" spc="-10" dirty="0">
                <a:latin typeface="Times New Roman"/>
                <a:cs typeface="Times New Roman"/>
              </a:rPr>
              <a:t>Proof:</a:t>
            </a:r>
            <a:r>
              <a:rPr sz="2800" b="1" spc="-55" dirty="0">
                <a:latin typeface="Times New Roman"/>
                <a:cs typeface="Times New Roman"/>
              </a:rPr>
              <a:t> </a:t>
            </a:r>
            <a:r>
              <a:rPr sz="2800" spc="-114" dirty="0">
                <a:solidFill>
                  <a:srgbClr val="C0504D"/>
                </a:solidFill>
                <a:latin typeface="Times New Roman"/>
                <a:cs typeface="Times New Roman"/>
              </a:rPr>
              <a:t>We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must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show</a:t>
            </a:r>
            <a:r>
              <a:rPr sz="28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that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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 x</a:t>
            </a:r>
            <a:r>
              <a:rPr sz="2775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0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,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775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1</a:t>
            </a:r>
            <a:r>
              <a:rPr sz="2775" spc="367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Z (f(x</a:t>
            </a:r>
            <a:r>
              <a:rPr sz="2775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0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) =</a:t>
            </a:r>
            <a:r>
              <a:rPr sz="2800" spc="-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f(x</a:t>
            </a:r>
            <a:r>
              <a:rPr sz="2775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1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))</a:t>
            </a:r>
            <a:r>
              <a:rPr sz="2800" spc="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</a:t>
            </a:r>
            <a:endParaRPr sz="2800">
              <a:latin typeface="Symbol"/>
              <a:cs typeface="Symbol"/>
            </a:endParaRPr>
          </a:p>
          <a:p>
            <a:pPr marL="368300">
              <a:lnSpc>
                <a:spcPct val="100000"/>
              </a:lnSpc>
              <a:spcBef>
                <a:spcPts val="505"/>
              </a:spcBef>
            </a:pP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(x</a:t>
            </a:r>
            <a:r>
              <a:rPr sz="2775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0</a:t>
            </a:r>
            <a:r>
              <a:rPr sz="2775" spc="330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=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775" baseline="-21021" dirty="0">
                <a:solidFill>
                  <a:srgbClr val="C0504D"/>
                </a:solidFill>
                <a:latin typeface="Times New Roman"/>
                <a:cs typeface="Times New Roman"/>
              </a:rPr>
              <a:t>1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)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175"/>
              </a:spcBef>
            </a:pPr>
            <a:r>
              <a:rPr sz="2800" spc="-5" dirty="0">
                <a:latin typeface="Times New Roman"/>
                <a:cs typeface="Times New Roman"/>
              </a:rPr>
              <a:t>Consider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arbitrary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5" dirty="0">
                <a:latin typeface="Times New Roman"/>
                <a:cs typeface="Times New Roman"/>
              </a:rPr>
              <a:t>x</a:t>
            </a:r>
            <a:r>
              <a:rPr sz="2775" spc="7" baseline="-21021" dirty="0">
                <a:latin typeface="Times New Roman"/>
                <a:cs typeface="Times New Roman"/>
              </a:rPr>
              <a:t>0</a:t>
            </a:r>
            <a:r>
              <a:rPr sz="2775" spc="359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dirty="0">
                <a:latin typeface="Times New Roman"/>
                <a:cs typeface="Times New Roman"/>
              </a:rPr>
              <a:t> x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775" spc="352" baseline="-21021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 satisfy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f(x</a:t>
            </a:r>
            <a:r>
              <a:rPr sz="2775" baseline="-21021" dirty="0">
                <a:latin typeface="Times New Roman"/>
                <a:cs typeface="Times New Roman"/>
              </a:rPr>
              <a:t>0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f(x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).</a:t>
            </a:r>
            <a:endParaRPr sz="2800">
              <a:latin typeface="Times New Roman"/>
              <a:cs typeface="Times New Roman"/>
            </a:endParaRPr>
          </a:p>
          <a:p>
            <a:pPr marL="368300" marR="102235">
              <a:lnSpc>
                <a:spcPct val="114999"/>
              </a:lnSpc>
              <a:tabLst>
                <a:tab pos="6297930" algn="l"/>
              </a:tabLst>
            </a:pPr>
            <a:r>
              <a:rPr sz="2800" spc="-5" dirty="0">
                <a:latin typeface="Times New Roman"/>
                <a:cs typeface="Times New Roman"/>
              </a:rPr>
              <a:t>By 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20" dirty="0">
                <a:latin typeface="Times New Roman"/>
                <a:cs typeface="Times New Roman"/>
              </a:rPr>
              <a:t>function’s </a:t>
            </a:r>
            <a:r>
              <a:rPr sz="2800" spc="-5" dirty="0">
                <a:latin typeface="Times New Roman"/>
                <a:cs typeface="Times New Roman"/>
              </a:rPr>
              <a:t>definition we </a:t>
            </a:r>
            <a:r>
              <a:rPr sz="2800" dirty="0">
                <a:latin typeface="Times New Roman"/>
                <a:cs typeface="Times New Roman"/>
              </a:rPr>
              <a:t>know </a:t>
            </a:r>
            <a:r>
              <a:rPr sz="2800" spc="-5" dirty="0">
                <a:latin typeface="Times New Roman"/>
                <a:cs typeface="Times New Roman"/>
              </a:rPr>
              <a:t>that </a:t>
            </a:r>
            <a:r>
              <a:rPr sz="2800" spc="5" dirty="0">
                <a:latin typeface="Times New Roman"/>
                <a:cs typeface="Times New Roman"/>
              </a:rPr>
              <a:t>2x</a:t>
            </a:r>
            <a:r>
              <a:rPr sz="2775" spc="7" baseline="-21021" dirty="0">
                <a:latin typeface="Times New Roman"/>
                <a:cs typeface="Times New Roman"/>
              </a:rPr>
              <a:t>0</a:t>
            </a:r>
            <a:r>
              <a:rPr sz="2775" spc="15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2x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.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Dividing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</a:t>
            </a:r>
            <a:r>
              <a:rPr sz="2800" spc="-5" dirty="0">
                <a:latin typeface="Times New Roman"/>
                <a:cs typeface="Times New Roman"/>
              </a:rPr>
              <a:t> sides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by 2,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get </a:t>
            </a:r>
            <a:r>
              <a:rPr sz="2800" spc="5" dirty="0">
                <a:latin typeface="Times New Roman"/>
                <a:cs typeface="Times New Roman"/>
              </a:rPr>
              <a:t>x</a:t>
            </a:r>
            <a:r>
              <a:rPr sz="2775" spc="7" baseline="-21021" dirty="0">
                <a:latin typeface="Times New Roman"/>
                <a:cs typeface="Times New Roman"/>
              </a:rPr>
              <a:t>0</a:t>
            </a:r>
            <a:r>
              <a:rPr sz="2775" spc="367" baseline="-21021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= x</a:t>
            </a:r>
            <a:r>
              <a:rPr sz="2775" baseline="-21021" dirty="0">
                <a:latin typeface="Times New Roman"/>
                <a:cs typeface="Times New Roman"/>
              </a:rPr>
              <a:t>1</a:t>
            </a:r>
            <a:r>
              <a:rPr sz="2800" dirty="0">
                <a:latin typeface="Times New Roman"/>
                <a:cs typeface="Times New Roman"/>
              </a:rPr>
              <a:t>.	</a:t>
            </a: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one-to-one.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666" y="222154"/>
            <a:ext cx="53320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Let</a:t>
            </a:r>
            <a:r>
              <a:rPr sz="3600" spc="-25" dirty="0"/>
              <a:t> </a:t>
            </a:r>
            <a:r>
              <a:rPr sz="3600" spc="-5" dirty="0"/>
              <a:t>g:Z</a:t>
            </a:r>
            <a:r>
              <a:rPr sz="3600" i="0" spc="-5" dirty="0">
                <a:latin typeface="Symbol"/>
                <a:cs typeface="Symbol"/>
              </a:rPr>
              <a:t></a:t>
            </a:r>
            <a:r>
              <a:rPr sz="3600" spc="-5" dirty="0"/>
              <a:t>Z,</a:t>
            </a:r>
            <a:r>
              <a:rPr sz="3600" spc="-10" dirty="0"/>
              <a:t> </a:t>
            </a:r>
            <a:r>
              <a:rPr sz="3600" spc="-5" dirty="0"/>
              <a:t>where</a:t>
            </a:r>
            <a:r>
              <a:rPr sz="3600" spc="-20" dirty="0"/>
              <a:t> </a:t>
            </a:r>
            <a:r>
              <a:rPr sz="3600" dirty="0"/>
              <a:t>g(x)</a:t>
            </a:r>
            <a:r>
              <a:rPr sz="3600" spc="-25" dirty="0"/>
              <a:t> </a:t>
            </a:r>
            <a:r>
              <a:rPr sz="3600" dirty="0"/>
              <a:t>=</a:t>
            </a:r>
            <a:r>
              <a:rPr sz="3600" spc="-10" dirty="0"/>
              <a:t> </a:t>
            </a:r>
            <a:r>
              <a:rPr sz="3600" dirty="0"/>
              <a:t>x</a:t>
            </a:r>
            <a:r>
              <a:rPr sz="3600" baseline="25462" dirty="0"/>
              <a:t>2</a:t>
            </a:r>
            <a:r>
              <a:rPr sz="3600" dirty="0"/>
              <a:t>-x-2</a:t>
            </a:r>
            <a:endParaRPr sz="36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34340" y="1930400"/>
            <a:ext cx="8207375" cy="251460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675"/>
              </a:spcBef>
            </a:pPr>
            <a:r>
              <a:rPr sz="2400" b="1" spc="-10" dirty="0">
                <a:latin typeface="Times New Roman"/>
                <a:cs typeface="Times New Roman"/>
              </a:rPr>
              <a:t>Prove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that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g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is one-to-one.</a:t>
            </a:r>
            <a:endParaRPr sz="2400">
              <a:latin typeface="Times New Roman"/>
              <a:cs typeface="Times New Roman"/>
            </a:endParaRPr>
          </a:p>
          <a:p>
            <a:pPr marL="380365" marR="481965" indent="-342900">
              <a:lnSpc>
                <a:spcPct val="100400"/>
              </a:lnSpc>
              <a:spcBef>
                <a:spcPts val="565"/>
              </a:spcBef>
              <a:tabLst>
                <a:tab pos="1377950" algn="l"/>
              </a:tabLst>
            </a:pPr>
            <a:r>
              <a:rPr sz="2400" spc="-5" dirty="0">
                <a:latin typeface="Times New Roman"/>
                <a:cs typeface="Times New Roman"/>
              </a:rPr>
              <a:t>Not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True!	</a:t>
            </a: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prove</a:t>
            </a:r>
            <a:r>
              <a:rPr sz="2400" dirty="0">
                <a:latin typeface="Times New Roman"/>
                <a:cs typeface="Times New Roman"/>
              </a:rPr>
              <a:t> a</a:t>
            </a:r>
            <a:r>
              <a:rPr sz="2400" spc="-5" dirty="0">
                <a:latin typeface="Times New Roman"/>
                <a:cs typeface="Times New Roman"/>
              </a:rPr>
              <a:t> function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not</a:t>
            </a:r>
            <a:r>
              <a:rPr sz="2400" spc="-5" dirty="0">
                <a:latin typeface="Times New Roman"/>
                <a:cs typeface="Times New Roman"/>
              </a:rPr>
              <a:t> one-to-one 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enough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give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counter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example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such</a:t>
            </a:r>
            <a:r>
              <a:rPr sz="2400" spc="-5" dirty="0">
                <a:latin typeface="Times New Roman"/>
                <a:cs typeface="Times New Roman"/>
              </a:rPr>
              <a:t> that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f(x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-5" dirty="0">
                <a:latin typeface="Times New Roman"/>
                <a:cs typeface="Times New Roman"/>
              </a:rPr>
              <a:t>)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f(x</a:t>
            </a:r>
            <a:r>
              <a:rPr sz="2400" spc="-7" baseline="-20833" dirty="0">
                <a:latin typeface="Times New Roman"/>
                <a:cs typeface="Times New Roman"/>
              </a:rPr>
              <a:t>2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baseline="-20833" dirty="0">
                <a:latin typeface="Times New Roman"/>
                <a:cs typeface="Times New Roman"/>
              </a:rPr>
              <a:t>1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65"/>
              </a:spcBef>
            </a:pPr>
            <a:r>
              <a:rPr sz="2400" b="1" spc="-5" dirty="0">
                <a:latin typeface="Times New Roman"/>
                <a:cs typeface="Times New Roman"/>
              </a:rPr>
              <a:t>Counter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Example: </a:t>
            </a:r>
            <a:r>
              <a:rPr sz="2400" spc="-5" dirty="0">
                <a:latin typeface="Times New Roman"/>
                <a:cs typeface="Times New Roman"/>
              </a:rPr>
              <a:t>Consider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7" baseline="-20833" dirty="0">
                <a:latin typeface="Times New Roman"/>
                <a:cs typeface="Times New Roman"/>
              </a:rPr>
              <a:t>1</a:t>
            </a:r>
            <a:r>
              <a:rPr sz="2400" spc="300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 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baseline="-20833" dirty="0">
                <a:latin typeface="Times New Roman"/>
                <a:cs typeface="Times New Roman"/>
              </a:rPr>
              <a:t>2</a:t>
            </a:r>
            <a:r>
              <a:rPr sz="2400" spc="292" baseline="-20833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-1.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75"/>
              </a:spcBef>
              <a:tabLst>
                <a:tab pos="5559425" algn="l"/>
              </a:tabLst>
            </a:pP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f(2)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2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dirty="0">
                <a:latin typeface="Times New Roman"/>
                <a:cs typeface="Times New Roman"/>
              </a:rPr>
              <a:t>-2-2 = 0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 </a:t>
            </a:r>
            <a:r>
              <a:rPr sz="2400" spc="-5" dirty="0">
                <a:latin typeface="Times New Roman"/>
                <a:cs typeface="Times New Roman"/>
              </a:rPr>
              <a:t>f(-1)</a:t>
            </a:r>
            <a:r>
              <a:rPr sz="2400" dirty="0">
                <a:latin typeface="Times New Roman"/>
                <a:cs typeface="Times New Roman"/>
              </a:rPr>
              <a:t> = </a:t>
            </a:r>
            <a:r>
              <a:rPr sz="2400" spc="-5" dirty="0">
                <a:latin typeface="Times New Roman"/>
                <a:cs typeface="Times New Roman"/>
              </a:rPr>
              <a:t>(-1)</a:t>
            </a:r>
            <a:r>
              <a:rPr sz="2400" spc="-7" baseline="24305" dirty="0">
                <a:latin typeface="Times New Roman"/>
                <a:cs typeface="Times New Roman"/>
              </a:rPr>
              <a:t>2</a:t>
            </a:r>
            <a:r>
              <a:rPr sz="2400" spc="315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+ 1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-2.	</a:t>
            </a: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f(2)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f(-1) </a:t>
            </a:r>
            <a:r>
              <a:rPr sz="2400" dirty="0">
                <a:latin typeface="Times New Roman"/>
                <a:cs typeface="Times New Roman"/>
              </a:rPr>
              <a:t>and</a:t>
            </a:r>
            <a:endParaRPr sz="2400">
              <a:latin typeface="Times New Roman"/>
              <a:cs typeface="Times New Roman"/>
            </a:endParaRPr>
          </a:p>
          <a:p>
            <a:pPr marL="381000">
              <a:lnSpc>
                <a:spcPct val="100000"/>
              </a:lnSpc>
              <a:spcBef>
                <a:spcPts val="10"/>
              </a:spcBef>
            </a:pP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-1,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g</a:t>
            </a:r>
            <a:r>
              <a:rPr sz="2400" spc="-5" dirty="0">
                <a:latin typeface="Times New Roman"/>
                <a:cs typeface="Times New Roman"/>
              </a:rPr>
              <a:t> is </a:t>
            </a:r>
            <a:r>
              <a:rPr sz="2400" dirty="0">
                <a:latin typeface="Times New Roman"/>
                <a:cs typeface="Times New Roman"/>
              </a:rPr>
              <a:t>not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one-to-one.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3875</Words>
  <Application>Microsoft Macintosh PowerPoint</Application>
  <PresentationFormat>On-screen Show (4:3)</PresentationFormat>
  <Paragraphs>416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Cambria Math</vt:lpstr>
      <vt:lpstr>Monotype Corsiva</vt:lpstr>
      <vt:lpstr>Symbol</vt:lpstr>
      <vt:lpstr>Times New Roman</vt:lpstr>
      <vt:lpstr>Office Theme</vt:lpstr>
      <vt:lpstr>PowerPoint Presentation</vt:lpstr>
      <vt:lpstr>Definition of Function</vt:lpstr>
      <vt:lpstr>Domain, Codomain and Range</vt:lpstr>
      <vt:lpstr>Addition and Multiplication</vt:lpstr>
      <vt:lpstr>Are f1+f2 and f1f2 Commutative?</vt:lpstr>
      <vt:lpstr>Image</vt:lpstr>
      <vt:lpstr>One-to-one function</vt:lpstr>
      <vt:lpstr>Let f:ZZ, where f(x) = 2x</vt:lpstr>
      <vt:lpstr>Let g:ZZ, where g(x) = x2-x-2</vt:lpstr>
      <vt:lpstr>Define g(a,b) = (a-b, a+b)</vt:lpstr>
      <vt:lpstr>PowerPoint Presentation</vt:lpstr>
      <vt:lpstr>Onto Function</vt:lpstr>
      <vt:lpstr>Let g:RR, where g(x) = 3x-5</vt:lpstr>
      <vt:lpstr>Let f:RR, where f(x) = x2+1</vt:lpstr>
      <vt:lpstr>Define g(a,b) = (a-b, a+b) for real numbers</vt:lpstr>
      <vt:lpstr>One-to-one Correspondence</vt:lpstr>
      <vt:lpstr>Inverse Function, f--1</vt:lpstr>
      <vt:lpstr>PowerPoint Presentation</vt:lpstr>
      <vt:lpstr>Examples</vt:lpstr>
      <vt:lpstr>Composition of Functions</vt:lpstr>
      <vt:lpstr>Quick Review</vt:lpstr>
      <vt:lpstr>Composition of Functions</vt:lpstr>
      <vt:lpstr>Examples of Composition</vt:lpstr>
      <vt:lpstr>Suppose that g:AB and f:BC are both onto. Is</vt:lpstr>
      <vt:lpstr>Suppose that g:AB and f:BC , and</vt:lpstr>
      <vt:lpstr>Let f be a function from set A to set B. Let S and T be  subsets of A. Show that f(S T)  f(S) f(T).</vt:lpstr>
      <vt:lpstr>Let f be a function from set A to set B. Let S and T be  subsets of A. Show that f(ST)  f(S) f(T).</vt:lpstr>
      <vt:lpstr>Other interesting questions</vt:lpstr>
      <vt:lpstr>PowerPoint Presentation</vt:lpstr>
      <vt:lpstr>Is (f g) = (g f)?</vt:lpstr>
      <vt:lpstr>Suppose that g:AB and f:BC and</vt:lpstr>
      <vt:lpstr>Inverse Image</vt:lpstr>
      <vt:lpstr>Let f be a function from A to B. Let S be a subset of B.</vt:lpstr>
      <vt:lpstr>Let f be a function from A to B. Let S be a subset of B.  Show that f--1(S) = f--1(S)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Pradip Srimani</dc:creator>
  <cp:lastModifiedBy>Microsoft Office User</cp:lastModifiedBy>
  <cp:revision>3</cp:revision>
  <dcterms:created xsi:type="dcterms:W3CDTF">2022-03-07T03:45:43Z</dcterms:created>
  <dcterms:modified xsi:type="dcterms:W3CDTF">2022-03-07T04:33:22Z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2021-05-28T00:00:00Z</vt:filetime>
  </property>
  <property fmtid="{D5CDD505-2E9C-101B-9397-08002B2CF9AE}" pid="3" name="Creator">
    <vt:lpwstr>Acrobat PDFMaker 21 for PowerPoint</vt:lpwstr>
  </property>
  <property fmtid="{D5CDD505-2E9C-101B-9397-08002B2CF9AE}" pid="4" name="LastSaved">
    <vt:filetime>2022-03-07T00:00:00Z</vt:filetime>
  </property>
</Properties>
</file>