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64"/>
  </p:normalViewPr>
  <p:slideViewPr>
    <p:cSldViewPr>
      <p:cViewPr varScale="1">
        <p:scale>
          <a:sx n="94" d="100"/>
          <a:sy n="94" d="100"/>
        </p:scale>
        <p:origin x="1864" y="19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913729" y="2190726"/>
            <a:ext cx="3316541" cy="11576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0" i="1">
                <a:solidFill>
                  <a:schemeClr val="tx1"/>
                </a:solidFill>
                <a:latin typeface="Monotype Corsiva"/>
                <a:cs typeface="Monotype Corsiv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46453" y="3905503"/>
            <a:ext cx="5451093" cy="14884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3/18/22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1">
                <a:solidFill>
                  <a:schemeClr val="tx1"/>
                </a:solidFill>
                <a:latin typeface="Monotype Corsiva"/>
                <a:cs typeface="Monotype Corsiv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25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3/18/22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1">
                <a:solidFill>
                  <a:schemeClr val="tx1"/>
                </a:solidFill>
                <a:latin typeface="Monotype Corsiva"/>
                <a:cs typeface="Monotype Corsiv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3/18/22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1">
                <a:solidFill>
                  <a:schemeClr val="tx1"/>
                </a:solidFill>
                <a:latin typeface="Monotype Corsiva"/>
                <a:cs typeface="Monotype Corsiv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3/18/22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3/18/22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64260" y="246538"/>
            <a:ext cx="1415478" cy="5130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1">
                <a:solidFill>
                  <a:schemeClr val="tx1"/>
                </a:solidFill>
                <a:latin typeface="Monotype Corsiva"/>
                <a:cs typeface="Monotype Corsiv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45452" y="2906748"/>
            <a:ext cx="4260215" cy="16802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5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3/18/22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6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9.e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8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0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1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2.em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en.wikipedia.org/wiki/Harmonic_series_(mathematics)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044604" y="2435606"/>
            <a:ext cx="505587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i="1" dirty="0">
                <a:latin typeface="Monotype Corsiva"/>
                <a:cs typeface="Monotype Corsiva"/>
              </a:rPr>
              <a:t>Sequences</a:t>
            </a:r>
            <a:r>
              <a:rPr sz="4400" i="1" spc="-5" dirty="0">
                <a:latin typeface="Monotype Corsiva"/>
                <a:cs typeface="Monotype Corsiva"/>
              </a:rPr>
              <a:t> &amp;</a:t>
            </a:r>
            <a:r>
              <a:rPr sz="4400" i="1" spc="-45" dirty="0">
                <a:latin typeface="Monotype Corsiva"/>
                <a:cs typeface="Monotype Corsiva"/>
              </a:rPr>
              <a:t> </a:t>
            </a:r>
            <a:r>
              <a:rPr sz="4400" i="1" spc="-5" dirty="0">
                <a:latin typeface="Monotype Corsiva"/>
                <a:cs typeface="Monotype Corsiva"/>
              </a:rPr>
              <a:t>Summations</a:t>
            </a:r>
            <a:endParaRPr sz="4400">
              <a:latin typeface="Monotype Corsiva"/>
              <a:cs typeface="Monotype Corsiv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679064" y="3905503"/>
            <a:ext cx="378523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Rosen </a:t>
            </a:r>
            <a:r>
              <a:rPr sz="3200" spc="5" dirty="0">
                <a:solidFill>
                  <a:srgbClr val="888888"/>
                </a:solidFill>
                <a:latin typeface="Times New Roman"/>
                <a:cs typeface="Times New Roman"/>
              </a:rPr>
              <a:t>(6</a:t>
            </a:r>
            <a:r>
              <a:rPr sz="3150" spc="7" baseline="25132" dirty="0">
                <a:solidFill>
                  <a:srgbClr val="888888"/>
                </a:solidFill>
                <a:latin typeface="Times New Roman"/>
                <a:cs typeface="Times New Roman"/>
              </a:rPr>
              <a:t>th</a:t>
            </a:r>
            <a:r>
              <a:rPr sz="3150" spc="375" baseline="25132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Edition)</a:t>
            </a:r>
            <a:r>
              <a:rPr sz="3200" spc="-35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2.4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770758" y="2435606"/>
            <a:ext cx="360362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i="1" spc="-5" dirty="0">
                <a:latin typeface="Monotype Corsiva"/>
                <a:cs typeface="Monotype Corsiva"/>
              </a:rPr>
              <a:t>More</a:t>
            </a:r>
            <a:r>
              <a:rPr sz="4400" i="1" spc="-10" dirty="0">
                <a:latin typeface="Monotype Corsiva"/>
                <a:cs typeface="Monotype Corsiva"/>
              </a:rPr>
              <a:t> </a:t>
            </a:r>
            <a:r>
              <a:rPr sz="4400" i="1" spc="-5" dirty="0">
                <a:latin typeface="Monotype Corsiva"/>
                <a:cs typeface="Monotype Corsiva"/>
              </a:rPr>
              <a:t>About</a:t>
            </a:r>
            <a:r>
              <a:rPr sz="4400" i="1" spc="-25" dirty="0">
                <a:latin typeface="Monotype Corsiva"/>
                <a:cs typeface="Monotype Corsiva"/>
              </a:rPr>
              <a:t> </a:t>
            </a:r>
            <a:r>
              <a:rPr sz="4400" i="1" spc="-5" dirty="0">
                <a:latin typeface="Monotype Corsiva"/>
                <a:cs typeface="Monotype Corsiva"/>
              </a:rPr>
              <a:t>Sums</a:t>
            </a:r>
            <a:endParaRPr sz="4400">
              <a:latin typeface="Monotype Corsiva"/>
              <a:cs typeface="Monotype Corsiv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679064" y="3905503"/>
            <a:ext cx="378523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Rosen </a:t>
            </a:r>
            <a:r>
              <a:rPr sz="3200" spc="5" dirty="0">
                <a:solidFill>
                  <a:srgbClr val="888888"/>
                </a:solidFill>
                <a:latin typeface="Times New Roman"/>
                <a:cs typeface="Times New Roman"/>
              </a:rPr>
              <a:t>(6</a:t>
            </a:r>
            <a:r>
              <a:rPr sz="3150" spc="7" baseline="25132" dirty="0">
                <a:solidFill>
                  <a:srgbClr val="888888"/>
                </a:solidFill>
                <a:latin typeface="Times New Roman"/>
                <a:cs typeface="Times New Roman"/>
              </a:rPr>
              <a:t>th</a:t>
            </a:r>
            <a:r>
              <a:rPr sz="3150" spc="375" baseline="25132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Edition)</a:t>
            </a:r>
            <a:r>
              <a:rPr sz="3200" spc="-35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2.4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04492" y="414019"/>
            <a:ext cx="633539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i="1" spc="-5" dirty="0">
                <a:latin typeface="Monotype Corsiva"/>
                <a:cs typeface="Monotype Corsiva"/>
              </a:rPr>
              <a:t>Summations</a:t>
            </a:r>
            <a:r>
              <a:rPr sz="3200" i="1" spc="20" dirty="0">
                <a:latin typeface="Monotype Corsiva"/>
                <a:cs typeface="Monotype Corsiva"/>
              </a:rPr>
              <a:t> </a:t>
            </a:r>
            <a:r>
              <a:rPr sz="3200" i="1" spc="-5" dirty="0">
                <a:latin typeface="Monotype Corsiva"/>
                <a:cs typeface="Monotype Corsiva"/>
              </a:rPr>
              <a:t>follow</a:t>
            </a:r>
            <a:r>
              <a:rPr sz="3200" i="1" spc="-15" dirty="0">
                <a:latin typeface="Monotype Corsiva"/>
                <a:cs typeface="Monotype Corsiva"/>
              </a:rPr>
              <a:t> </a:t>
            </a:r>
            <a:r>
              <a:rPr sz="3200" i="1" spc="-5" dirty="0">
                <a:latin typeface="Monotype Corsiva"/>
                <a:cs typeface="Monotype Corsiva"/>
              </a:rPr>
              <a:t>all the</a:t>
            </a:r>
            <a:r>
              <a:rPr sz="3200" i="1" spc="10" dirty="0">
                <a:latin typeface="Monotype Corsiva"/>
                <a:cs typeface="Monotype Corsiva"/>
              </a:rPr>
              <a:t> </a:t>
            </a:r>
            <a:r>
              <a:rPr sz="3200" i="1" spc="-5" dirty="0">
                <a:latin typeface="Monotype Corsiva"/>
                <a:cs typeface="Monotype Corsiva"/>
              </a:rPr>
              <a:t>rules</a:t>
            </a:r>
            <a:r>
              <a:rPr sz="3200" i="1" spc="5" dirty="0">
                <a:latin typeface="Monotype Corsiva"/>
                <a:cs typeface="Monotype Corsiva"/>
              </a:rPr>
              <a:t> </a:t>
            </a:r>
            <a:r>
              <a:rPr sz="3200" i="1" spc="-5" dirty="0">
                <a:latin typeface="Monotype Corsiva"/>
                <a:cs typeface="Monotype Corsiva"/>
              </a:rPr>
              <a:t>of</a:t>
            </a:r>
            <a:r>
              <a:rPr sz="3200" i="1" dirty="0">
                <a:latin typeface="Monotype Corsiva"/>
                <a:cs typeface="Monotype Corsiva"/>
              </a:rPr>
              <a:t> </a:t>
            </a:r>
            <a:r>
              <a:rPr sz="3200" i="1" spc="-5" dirty="0">
                <a:latin typeface="Monotype Corsiva"/>
                <a:cs typeface="Monotype Corsiva"/>
              </a:rPr>
              <a:t>addition!</a:t>
            </a:r>
            <a:endParaRPr sz="3200">
              <a:latin typeface="Monotype Corsiva"/>
              <a:cs typeface="Monotype Corsiv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87985" y="5562353"/>
            <a:ext cx="5627370" cy="448309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125"/>
              </a:spcBef>
            </a:pPr>
            <a:r>
              <a:rPr sz="2750" spc="10" dirty="0">
                <a:latin typeface="Symbol"/>
                <a:cs typeface="Symbol"/>
              </a:rPr>
              <a:t></a:t>
            </a:r>
            <a:r>
              <a:rPr sz="2750" spc="-50" dirty="0">
                <a:latin typeface="Times New Roman"/>
                <a:cs typeface="Times New Roman"/>
              </a:rPr>
              <a:t> </a:t>
            </a:r>
            <a:r>
              <a:rPr sz="2750" i="1" spc="10" dirty="0">
                <a:latin typeface="Times New Roman"/>
                <a:cs typeface="Times New Roman"/>
              </a:rPr>
              <a:t>ar</a:t>
            </a:r>
            <a:r>
              <a:rPr sz="2750" i="1" spc="-405" dirty="0">
                <a:latin typeface="Times New Roman"/>
                <a:cs typeface="Times New Roman"/>
              </a:rPr>
              <a:t> </a:t>
            </a:r>
            <a:r>
              <a:rPr sz="2400" i="1" spc="157" baseline="43402" dirty="0">
                <a:latin typeface="Times New Roman"/>
                <a:cs typeface="Times New Roman"/>
              </a:rPr>
              <a:t>n</a:t>
            </a:r>
            <a:r>
              <a:rPr sz="2400" spc="-75" baseline="43402" dirty="0">
                <a:latin typeface="Symbol"/>
                <a:cs typeface="Symbol"/>
              </a:rPr>
              <a:t></a:t>
            </a:r>
            <a:r>
              <a:rPr sz="2400" spc="7" baseline="43402" dirty="0">
                <a:latin typeface="Times New Roman"/>
                <a:cs typeface="Times New Roman"/>
              </a:rPr>
              <a:t>1</a:t>
            </a:r>
            <a:r>
              <a:rPr sz="2400" baseline="43402" dirty="0">
                <a:latin typeface="Times New Roman"/>
                <a:cs typeface="Times New Roman"/>
              </a:rPr>
              <a:t> </a:t>
            </a:r>
            <a:r>
              <a:rPr sz="2400" spc="-262" baseline="43402" dirty="0">
                <a:latin typeface="Times New Roman"/>
                <a:cs typeface="Times New Roman"/>
              </a:rPr>
              <a:t> </a:t>
            </a:r>
            <a:r>
              <a:rPr sz="2750" spc="10" dirty="0">
                <a:latin typeface="Symbol"/>
                <a:cs typeface="Symbol"/>
              </a:rPr>
              <a:t></a:t>
            </a:r>
            <a:r>
              <a:rPr sz="2750" spc="-225" dirty="0">
                <a:latin typeface="Times New Roman"/>
                <a:cs typeface="Times New Roman"/>
              </a:rPr>
              <a:t> </a:t>
            </a:r>
            <a:r>
              <a:rPr sz="2750" i="1" spc="10" dirty="0">
                <a:latin typeface="Times New Roman"/>
                <a:cs typeface="Times New Roman"/>
              </a:rPr>
              <a:t>a</a:t>
            </a:r>
            <a:r>
              <a:rPr sz="2750" i="1" spc="-165" dirty="0">
                <a:latin typeface="Times New Roman"/>
                <a:cs typeface="Times New Roman"/>
              </a:rPr>
              <a:t> </a:t>
            </a:r>
            <a:r>
              <a:rPr sz="2750" spc="10" dirty="0">
                <a:latin typeface="Symbol"/>
                <a:cs typeface="Symbol"/>
              </a:rPr>
              <a:t></a:t>
            </a:r>
            <a:r>
              <a:rPr sz="2750" spc="-180" dirty="0">
                <a:latin typeface="Times New Roman"/>
                <a:cs typeface="Times New Roman"/>
              </a:rPr>
              <a:t> </a:t>
            </a:r>
            <a:r>
              <a:rPr sz="2750" i="1" spc="10" dirty="0">
                <a:latin typeface="Times New Roman"/>
                <a:cs typeface="Times New Roman"/>
              </a:rPr>
              <a:t>a</a:t>
            </a:r>
            <a:r>
              <a:rPr sz="2750" i="1" spc="-165" dirty="0">
                <a:latin typeface="Times New Roman"/>
                <a:cs typeface="Times New Roman"/>
              </a:rPr>
              <a:t> </a:t>
            </a:r>
            <a:r>
              <a:rPr sz="2750" spc="10" dirty="0">
                <a:latin typeface="Symbol"/>
                <a:cs typeface="Symbol"/>
              </a:rPr>
              <a:t></a:t>
            </a:r>
            <a:r>
              <a:rPr sz="2750" spc="-180" dirty="0">
                <a:latin typeface="Times New Roman"/>
                <a:cs typeface="Times New Roman"/>
              </a:rPr>
              <a:t> </a:t>
            </a:r>
            <a:r>
              <a:rPr sz="2750" i="1" spc="10" dirty="0">
                <a:latin typeface="Times New Roman"/>
                <a:cs typeface="Times New Roman"/>
              </a:rPr>
              <a:t>ar</a:t>
            </a:r>
            <a:r>
              <a:rPr sz="2750" i="1" spc="-75" dirty="0">
                <a:latin typeface="Times New Roman"/>
                <a:cs typeface="Times New Roman"/>
              </a:rPr>
              <a:t> </a:t>
            </a:r>
            <a:r>
              <a:rPr sz="2750" spc="10" dirty="0">
                <a:latin typeface="Symbol"/>
                <a:cs typeface="Symbol"/>
              </a:rPr>
              <a:t></a:t>
            </a:r>
            <a:r>
              <a:rPr sz="2750" spc="-180" dirty="0">
                <a:latin typeface="Times New Roman"/>
                <a:cs typeface="Times New Roman"/>
              </a:rPr>
              <a:t> </a:t>
            </a:r>
            <a:r>
              <a:rPr sz="2750" i="1" spc="10" dirty="0">
                <a:latin typeface="Times New Roman"/>
                <a:cs typeface="Times New Roman"/>
              </a:rPr>
              <a:t>ar</a:t>
            </a:r>
            <a:r>
              <a:rPr sz="2750" i="1" spc="-405" dirty="0">
                <a:latin typeface="Times New Roman"/>
                <a:cs typeface="Times New Roman"/>
              </a:rPr>
              <a:t> </a:t>
            </a:r>
            <a:r>
              <a:rPr sz="2400" spc="7" baseline="43402" dirty="0">
                <a:latin typeface="Times New Roman"/>
                <a:cs typeface="Times New Roman"/>
              </a:rPr>
              <a:t>2</a:t>
            </a:r>
            <a:r>
              <a:rPr sz="2400" baseline="43402" dirty="0">
                <a:latin typeface="Times New Roman"/>
                <a:cs typeface="Times New Roman"/>
              </a:rPr>
              <a:t> </a:t>
            </a:r>
            <a:r>
              <a:rPr sz="2400" spc="-82" baseline="43402" dirty="0">
                <a:latin typeface="Times New Roman"/>
                <a:cs typeface="Times New Roman"/>
              </a:rPr>
              <a:t> </a:t>
            </a:r>
            <a:r>
              <a:rPr sz="2750" spc="10" dirty="0">
                <a:latin typeface="Symbol"/>
                <a:cs typeface="Symbol"/>
              </a:rPr>
              <a:t></a:t>
            </a:r>
            <a:r>
              <a:rPr sz="2750" spc="-180" dirty="0">
                <a:latin typeface="Times New Roman"/>
                <a:cs typeface="Times New Roman"/>
              </a:rPr>
              <a:t> </a:t>
            </a:r>
            <a:r>
              <a:rPr sz="2750" i="1" spc="10" dirty="0">
                <a:latin typeface="Times New Roman"/>
                <a:cs typeface="Times New Roman"/>
              </a:rPr>
              <a:t>a</a:t>
            </a:r>
            <a:r>
              <a:rPr sz="2750" i="1" spc="240" dirty="0">
                <a:latin typeface="Times New Roman"/>
                <a:cs typeface="Times New Roman"/>
              </a:rPr>
              <a:t>r</a:t>
            </a:r>
            <a:r>
              <a:rPr sz="2400" spc="7" baseline="43402" dirty="0">
                <a:latin typeface="Times New Roman"/>
                <a:cs typeface="Times New Roman"/>
              </a:rPr>
              <a:t>3</a:t>
            </a:r>
            <a:r>
              <a:rPr sz="2400" baseline="43402" dirty="0">
                <a:latin typeface="Times New Roman"/>
                <a:cs typeface="Times New Roman"/>
              </a:rPr>
              <a:t> </a:t>
            </a:r>
            <a:r>
              <a:rPr sz="2400" spc="-157" baseline="43402" dirty="0">
                <a:latin typeface="Times New Roman"/>
                <a:cs typeface="Times New Roman"/>
              </a:rPr>
              <a:t> </a:t>
            </a:r>
            <a:r>
              <a:rPr sz="2750" spc="10" dirty="0">
                <a:latin typeface="Symbol"/>
                <a:cs typeface="Symbol"/>
              </a:rPr>
              <a:t></a:t>
            </a:r>
            <a:r>
              <a:rPr sz="2750" spc="-355" dirty="0">
                <a:latin typeface="Times New Roman"/>
                <a:cs typeface="Times New Roman"/>
              </a:rPr>
              <a:t> </a:t>
            </a:r>
            <a:r>
              <a:rPr sz="2750" spc="5" dirty="0">
                <a:latin typeface="Times New Roman"/>
                <a:cs typeface="Times New Roman"/>
              </a:rPr>
              <a:t>...</a:t>
            </a:r>
            <a:r>
              <a:rPr sz="2750" spc="-380" dirty="0">
                <a:latin typeface="Times New Roman"/>
                <a:cs typeface="Times New Roman"/>
              </a:rPr>
              <a:t> </a:t>
            </a:r>
            <a:r>
              <a:rPr sz="2750" spc="10" dirty="0">
                <a:latin typeface="Symbol"/>
                <a:cs typeface="Symbol"/>
              </a:rPr>
              <a:t></a:t>
            </a:r>
            <a:r>
              <a:rPr sz="2750" spc="-180" dirty="0">
                <a:latin typeface="Times New Roman"/>
                <a:cs typeface="Times New Roman"/>
              </a:rPr>
              <a:t> </a:t>
            </a:r>
            <a:r>
              <a:rPr sz="2750" i="1" spc="10" dirty="0">
                <a:latin typeface="Times New Roman"/>
                <a:cs typeface="Times New Roman"/>
              </a:rPr>
              <a:t>ar</a:t>
            </a:r>
            <a:r>
              <a:rPr sz="2750" i="1" spc="-405" dirty="0">
                <a:latin typeface="Times New Roman"/>
                <a:cs typeface="Times New Roman"/>
              </a:rPr>
              <a:t> </a:t>
            </a:r>
            <a:r>
              <a:rPr sz="2400" i="1" spc="7" baseline="43402" dirty="0">
                <a:latin typeface="Times New Roman"/>
                <a:cs typeface="Times New Roman"/>
              </a:rPr>
              <a:t>n</a:t>
            </a:r>
            <a:endParaRPr sz="2400" baseline="43402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765971" y="4320165"/>
            <a:ext cx="128270" cy="2724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600" i="1" spc="5" dirty="0">
                <a:latin typeface="Times New Roman"/>
                <a:cs typeface="Times New Roman"/>
              </a:rPr>
              <a:t>n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20330" y="5322549"/>
            <a:ext cx="2721610" cy="995044"/>
          </a:xfrm>
          <a:prstGeom prst="rect">
            <a:avLst/>
          </a:prstGeom>
        </p:spPr>
        <p:txBody>
          <a:bodyPr vert="horz" wrap="square" lIns="0" tIns="774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610"/>
              </a:spcBef>
            </a:pPr>
            <a:r>
              <a:rPr sz="2750" spc="10" dirty="0">
                <a:latin typeface="Symbol"/>
                <a:cs typeface="Symbol"/>
              </a:rPr>
              <a:t></a:t>
            </a:r>
            <a:r>
              <a:rPr sz="2750" spc="-45" dirty="0">
                <a:latin typeface="Times New Roman"/>
                <a:cs typeface="Times New Roman"/>
              </a:rPr>
              <a:t> </a:t>
            </a:r>
            <a:r>
              <a:rPr sz="2750" i="1" spc="10" dirty="0">
                <a:latin typeface="Times New Roman"/>
                <a:cs typeface="Times New Roman"/>
              </a:rPr>
              <a:t>ar</a:t>
            </a:r>
            <a:r>
              <a:rPr sz="2750" i="1" spc="-405" dirty="0">
                <a:latin typeface="Times New Roman"/>
                <a:cs typeface="Times New Roman"/>
              </a:rPr>
              <a:t> </a:t>
            </a:r>
            <a:r>
              <a:rPr sz="2400" i="1" spc="150" baseline="43402" dirty="0">
                <a:latin typeface="Times New Roman"/>
                <a:cs typeface="Times New Roman"/>
              </a:rPr>
              <a:t>n</a:t>
            </a:r>
            <a:r>
              <a:rPr sz="2400" spc="-75" baseline="43402" dirty="0">
                <a:latin typeface="Symbol"/>
                <a:cs typeface="Symbol"/>
              </a:rPr>
              <a:t></a:t>
            </a:r>
            <a:r>
              <a:rPr sz="2400" spc="7" baseline="43402" dirty="0">
                <a:latin typeface="Times New Roman"/>
                <a:cs typeface="Times New Roman"/>
              </a:rPr>
              <a:t>1</a:t>
            </a:r>
            <a:r>
              <a:rPr sz="2400" baseline="43402" dirty="0">
                <a:latin typeface="Times New Roman"/>
                <a:cs typeface="Times New Roman"/>
              </a:rPr>
              <a:t> </a:t>
            </a:r>
            <a:r>
              <a:rPr sz="2400" spc="-262" baseline="43402" dirty="0">
                <a:latin typeface="Times New Roman"/>
                <a:cs typeface="Times New Roman"/>
              </a:rPr>
              <a:t> </a:t>
            </a:r>
            <a:r>
              <a:rPr sz="2750" spc="10" dirty="0">
                <a:latin typeface="Symbol"/>
                <a:cs typeface="Symbol"/>
              </a:rPr>
              <a:t></a:t>
            </a:r>
            <a:r>
              <a:rPr sz="2750" spc="-220" dirty="0">
                <a:latin typeface="Times New Roman"/>
                <a:cs typeface="Times New Roman"/>
              </a:rPr>
              <a:t> </a:t>
            </a:r>
            <a:r>
              <a:rPr sz="2750" i="1" spc="10" dirty="0">
                <a:latin typeface="Times New Roman"/>
                <a:cs typeface="Times New Roman"/>
              </a:rPr>
              <a:t>a</a:t>
            </a:r>
            <a:r>
              <a:rPr sz="2750" i="1" spc="-170" dirty="0">
                <a:latin typeface="Times New Roman"/>
                <a:cs typeface="Times New Roman"/>
              </a:rPr>
              <a:t> </a:t>
            </a:r>
            <a:r>
              <a:rPr sz="2750" spc="10" dirty="0">
                <a:latin typeface="Symbol"/>
                <a:cs typeface="Symbol"/>
              </a:rPr>
              <a:t></a:t>
            </a:r>
            <a:r>
              <a:rPr sz="2750" spc="-200" dirty="0">
                <a:latin typeface="Times New Roman"/>
                <a:cs typeface="Times New Roman"/>
              </a:rPr>
              <a:t> </a:t>
            </a:r>
            <a:r>
              <a:rPr sz="6225" spc="15" baseline="-8701" dirty="0">
                <a:latin typeface="Symbol"/>
                <a:cs typeface="Symbol"/>
              </a:rPr>
              <a:t></a:t>
            </a:r>
            <a:r>
              <a:rPr sz="6225" spc="-997" baseline="-8701" dirty="0">
                <a:latin typeface="Times New Roman"/>
                <a:cs typeface="Times New Roman"/>
              </a:rPr>
              <a:t> </a:t>
            </a:r>
            <a:r>
              <a:rPr sz="2750" i="1" spc="10" dirty="0">
                <a:latin typeface="Times New Roman"/>
                <a:cs typeface="Times New Roman"/>
              </a:rPr>
              <a:t>ar</a:t>
            </a:r>
            <a:r>
              <a:rPr sz="2750" i="1" spc="-405" dirty="0">
                <a:latin typeface="Times New Roman"/>
                <a:cs typeface="Times New Roman"/>
              </a:rPr>
              <a:t> </a:t>
            </a:r>
            <a:r>
              <a:rPr sz="2400" i="1" spc="7" baseline="43402" dirty="0">
                <a:latin typeface="Times New Roman"/>
                <a:cs typeface="Times New Roman"/>
              </a:rPr>
              <a:t>k</a:t>
            </a:r>
            <a:endParaRPr sz="2400" baseline="43402">
              <a:latin typeface="Times New Roman"/>
              <a:cs typeface="Times New Roman"/>
            </a:endParaRPr>
          </a:p>
          <a:p>
            <a:pPr marR="534670" algn="r">
              <a:lnSpc>
                <a:spcPct val="100000"/>
              </a:lnSpc>
              <a:spcBef>
                <a:spcPts val="215"/>
              </a:spcBef>
            </a:pPr>
            <a:r>
              <a:rPr sz="1600" i="1" spc="5" dirty="0">
                <a:latin typeface="Times New Roman"/>
                <a:cs typeface="Times New Roman"/>
              </a:rPr>
              <a:t>k</a:t>
            </a:r>
            <a:r>
              <a:rPr sz="1600" i="1" spc="-190" dirty="0">
                <a:latin typeface="Times New Roman"/>
                <a:cs typeface="Times New Roman"/>
              </a:rPr>
              <a:t> </a:t>
            </a:r>
            <a:r>
              <a:rPr sz="1600" spc="75" dirty="0">
                <a:latin typeface="Symbol"/>
                <a:cs typeface="Symbol"/>
              </a:rPr>
              <a:t></a:t>
            </a:r>
            <a:r>
              <a:rPr sz="1600" spc="5" dirty="0">
                <a:latin typeface="Times New Roman"/>
                <a:cs typeface="Times New Roman"/>
              </a:rPr>
              <a:t>0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065781" y="3501936"/>
            <a:ext cx="2341880" cy="448309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25"/>
              </a:spcBef>
            </a:pPr>
            <a:r>
              <a:rPr sz="2750" spc="10" dirty="0">
                <a:latin typeface="Symbol"/>
                <a:cs typeface="Symbol"/>
              </a:rPr>
              <a:t></a:t>
            </a:r>
            <a:r>
              <a:rPr sz="2750" spc="-175" dirty="0">
                <a:latin typeface="Times New Roman"/>
                <a:cs typeface="Times New Roman"/>
              </a:rPr>
              <a:t> </a:t>
            </a:r>
            <a:r>
              <a:rPr sz="2750" i="1" spc="10" dirty="0">
                <a:latin typeface="Times New Roman"/>
                <a:cs typeface="Times New Roman"/>
              </a:rPr>
              <a:t>a</a:t>
            </a:r>
            <a:r>
              <a:rPr sz="2750" i="1" spc="240" dirty="0">
                <a:latin typeface="Times New Roman"/>
                <a:cs typeface="Times New Roman"/>
              </a:rPr>
              <a:t>r</a:t>
            </a:r>
            <a:r>
              <a:rPr sz="2400" spc="7" baseline="43402" dirty="0">
                <a:latin typeface="Times New Roman"/>
                <a:cs typeface="Times New Roman"/>
              </a:rPr>
              <a:t>3</a:t>
            </a:r>
            <a:r>
              <a:rPr sz="2400" baseline="43402" dirty="0">
                <a:latin typeface="Times New Roman"/>
                <a:cs typeface="Times New Roman"/>
              </a:rPr>
              <a:t> </a:t>
            </a:r>
            <a:r>
              <a:rPr sz="2400" spc="-157" baseline="43402" dirty="0">
                <a:latin typeface="Times New Roman"/>
                <a:cs typeface="Times New Roman"/>
              </a:rPr>
              <a:t> </a:t>
            </a:r>
            <a:r>
              <a:rPr sz="2750" spc="10" dirty="0">
                <a:latin typeface="Symbol"/>
                <a:cs typeface="Symbol"/>
              </a:rPr>
              <a:t></a:t>
            </a:r>
            <a:r>
              <a:rPr sz="2750" spc="-355" dirty="0">
                <a:latin typeface="Times New Roman"/>
                <a:cs typeface="Times New Roman"/>
              </a:rPr>
              <a:t> </a:t>
            </a:r>
            <a:r>
              <a:rPr sz="2750" spc="5" dirty="0">
                <a:latin typeface="Times New Roman"/>
                <a:cs typeface="Times New Roman"/>
              </a:rPr>
              <a:t>...</a:t>
            </a:r>
            <a:r>
              <a:rPr sz="2750" spc="-380" dirty="0">
                <a:latin typeface="Times New Roman"/>
                <a:cs typeface="Times New Roman"/>
              </a:rPr>
              <a:t> </a:t>
            </a:r>
            <a:r>
              <a:rPr sz="2750" spc="10" dirty="0">
                <a:latin typeface="Symbol"/>
                <a:cs typeface="Symbol"/>
              </a:rPr>
              <a:t></a:t>
            </a:r>
            <a:r>
              <a:rPr sz="2750" spc="-175" dirty="0">
                <a:latin typeface="Times New Roman"/>
                <a:cs typeface="Times New Roman"/>
              </a:rPr>
              <a:t> </a:t>
            </a:r>
            <a:r>
              <a:rPr sz="2750" i="1" spc="10" dirty="0">
                <a:latin typeface="Times New Roman"/>
                <a:cs typeface="Times New Roman"/>
              </a:rPr>
              <a:t>ar</a:t>
            </a:r>
            <a:r>
              <a:rPr sz="2750" i="1" spc="-405" dirty="0">
                <a:latin typeface="Times New Roman"/>
                <a:cs typeface="Times New Roman"/>
              </a:rPr>
              <a:t> </a:t>
            </a:r>
            <a:r>
              <a:rPr sz="2400" i="1" spc="157" baseline="43402" dirty="0">
                <a:latin typeface="Times New Roman"/>
                <a:cs typeface="Times New Roman"/>
              </a:rPr>
              <a:t>n</a:t>
            </a:r>
            <a:r>
              <a:rPr sz="2400" spc="-75" baseline="43402" dirty="0">
                <a:latin typeface="Symbol"/>
                <a:cs typeface="Symbol"/>
              </a:rPr>
              <a:t></a:t>
            </a:r>
            <a:r>
              <a:rPr sz="2400" spc="7" baseline="43402" dirty="0">
                <a:latin typeface="Times New Roman"/>
                <a:cs typeface="Times New Roman"/>
              </a:rPr>
              <a:t>1</a:t>
            </a:r>
            <a:endParaRPr sz="2400" baseline="43402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52912" y="3290087"/>
            <a:ext cx="349885" cy="2724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600" i="1" spc="105" dirty="0">
                <a:latin typeface="Times New Roman"/>
                <a:cs typeface="Times New Roman"/>
              </a:rPr>
              <a:t>n</a:t>
            </a:r>
            <a:r>
              <a:rPr sz="1600" spc="-50" dirty="0">
                <a:latin typeface="Symbol"/>
                <a:cs typeface="Symbol"/>
              </a:rPr>
              <a:t></a:t>
            </a:r>
            <a:r>
              <a:rPr sz="1600" spc="5" dirty="0">
                <a:latin typeface="Times New Roman"/>
                <a:cs typeface="Times New Roman"/>
              </a:rPr>
              <a:t>1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20330" y="3262541"/>
            <a:ext cx="2726690" cy="2360295"/>
          </a:xfrm>
          <a:prstGeom prst="rect">
            <a:avLst/>
          </a:prstGeom>
        </p:spPr>
        <p:txBody>
          <a:bodyPr vert="horz" wrap="square" lIns="0" tIns="774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610"/>
              </a:spcBef>
              <a:tabLst>
                <a:tab pos="1310640" algn="l"/>
              </a:tabLst>
            </a:pPr>
            <a:r>
              <a:rPr sz="2750" spc="10" dirty="0">
                <a:latin typeface="Symbol"/>
                <a:cs typeface="Symbol"/>
              </a:rPr>
              <a:t></a:t>
            </a:r>
            <a:r>
              <a:rPr sz="2750" spc="-70" dirty="0">
                <a:latin typeface="Times New Roman"/>
                <a:cs typeface="Times New Roman"/>
              </a:rPr>
              <a:t> </a:t>
            </a:r>
            <a:r>
              <a:rPr sz="6225" spc="15" baseline="-8701" dirty="0">
                <a:latin typeface="Symbol"/>
                <a:cs typeface="Symbol"/>
              </a:rPr>
              <a:t></a:t>
            </a:r>
            <a:r>
              <a:rPr sz="6225" spc="-997" baseline="-8701" dirty="0">
                <a:latin typeface="Times New Roman"/>
                <a:cs typeface="Times New Roman"/>
              </a:rPr>
              <a:t> </a:t>
            </a:r>
            <a:r>
              <a:rPr sz="2750" i="1" spc="10" dirty="0">
                <a:latin typeface="Times New Roman"/>
                <a:cs typeface="Times New Roman"/>
              </a:rPr>
              <a:t>ar</a:t>
            </a:r>
            <a:r>
              <a:rPr sz="2750" i="1" spc="-409" dirty="0">
                <a:latin typeface="Times New Roman"/>
                <a:cs typeface="Times New Roman"/>
              </a:rPr>
              <a:t> </a:t>
            </a:r>
            <a:r>
              <a:rPr sz="2400" i="1" spc="7" baseline="43402" dirty="0">
                <a:latin typeface="Times New Roman"/>
                <a:cs typeface="Times New Roman"/>
              </a:rPr>
              <a:t>k</a:t>
            </a:r>
            <a:r>
              <a:rPr sz="2400" i="1" baseline="43402" dirty="0">
                <a:latin typeface="Times New Roman"/>
                <a:cs typeface="Times New Roman"/>
              </a:rPr>
              <a:t>	</a:t>
            </a:r>
            <a:r>
              <a:rPr sz="2750" spc="10" dirty="0">
                <a:latin typeface="Symbol"/>
                <a:cs typeface="Symbol"/>
              </a:rPr>
              <a:t></a:t>
            </a:r>
            <a:r>
              <a:rPr sz="2750" spc="-45" dirty="0">
                <a:latin typeface="Times New Roman"/>
                <a:cs typeface="Times New Roman"/>
              </a:rPr>
              <a:t> </a:t>
            </a:r>
            <a:r>
              <a:rPr sz="2750" i="1" spc="10" dirty="0">
                <a:latin typeface="Times New Roman"/>
                <a:cs typeface="Times New Roman"/>
              </a:rPr>
              <a:t>ar</a:t>
            </a:r>
            <a:r>
              <a:rPr sz="2750" i="1" spc="-75" dirty="0">
                <a:latin typeface="Times New Roman"/>
                <a:cs typeface="Times New Roman"/>
              </a:rPr>
              <a:t> </a:t>
            </a:r>
            <a:r>
              <a:rPr sz="2750" spc="10" dirty="0">
                <a:latin typeface="Symbol"/>
                <a:cs typeface="Symbol"/>
              </a:rPr>
              <a:t></a:t>
            </a:r>
            <a:r>
              <a:rPr sz="2750" spc="-175" dirty="0">
                <a:latin typeface="Times New Roman"/>
                <a:cs typeface="Times New Roman"/>
              </a:rPr>
              <a:t> </a:t>
            </a:r>
            <a:r>
              <a:rPr sz="2750" i="1" spc="10" dirty="0">
                <a:latin typeface="Times New Roman"/>
                <a:cs typeface="Times New Roman"/>
              </a:rPr>
              <a:t>ar</a:t>
            </a:r>
            <a:r>
              <a:rPr sz="2750" i="1" spc="-409" dirty="0">
                <a:latin typeface="Times New Roman"/>
                <a:cs typeface="Times New Roman"/>
              </a:rPr>
              <a:t> </a:t>
            </a:r>
            <a:r>
              <a:rPr sz="2400" spc="7" baseline="43402" dirty="0">
                <a:latin typeface="Times New Roman"/>
                <a:cs typeface="Times New Roman"/>
              </a:rPr>
              <a:t>2</a:t>
            </a:r>
            <a:endParaRPr sz="2400" baseline="43402">
              <a:latin typeface="Times New Roman"/>
              <a:cs typeface="Times New Roman"/>
            </a:endParaRPr>
          </a:p>
          <a:p>
            <a:pPr marL="346075">
              <a:lnSpc>
                <a:spcPct val="100000"/>
              </a:lnSpc>
              <a:spcBef>
                <a:spcPts val="210"/>
              </a:spcBef>
            </a:pPr>
            <a:r>
              <a:rPr sz="1600" i="1" spc="5" dirty="0">
                <a:latin typeface="Times New Roman"/>
                <a:cs typeface="Times New Roman"/>
              </a:rPr>
              <a:t>k</a:t>
            </a:r>
            <a:r>
              <a:rPr sz="1600" i="1" spc="-190" dirty="0">
                <a:latin typeface="Times New Roman"/>
                <a:cs typeface="Times New Roman"/>
              </a:rPr>
              <a:t> </a:t>
            </a:r>
            <a:r>
              <a:rPr sz="1600" spc="-75" dirty="0">
                <a:latin typeface="Symbol"/>
                <a:cs typeface="Symbol"/>
              </a:rPr>
              <a:t></a:t>
            </a:r>
            <a:r>
              <a:rPr sz="1600" spc="5" dirty="0">
                <a:latin typeface="Times New Roman"/>
                <a:cs typeface="Times New Roman"/>
              </a:rPr>
              <a:t>1</a:t>
            </a:r>
            <a:endParaRPr sz="16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1000"/>
              </a:spcBef>
            </a:pPr>
            <a:r>
              <a:rPr sz="2750" spc="10" dirty="0">
                <a:latin typeface="Symbol"/>
                <a:cs typeface="Symbol"/>
              </a:rPr>
              <a:t></a:t>
            </a:r>
            <a:r>
              <a:rPr sz="2750" spc="-45" dirty="0">
                <a:latin typeface="Times New Roman"/>
                <a:cs typeface="Times New Roman"/>
              </a:rPr>
              <a:t> </a:t>
            </a:r>
            <a:r>
              <a:rPr sz="2750" i="1" spc="10" dirty="0">
                <a:latin typeface="Times New Roman"/>
                <a:cs typeface="Times New Roman"/>
              </a:rPr>
              <a:t>ar</a:t>
            </a:r>
            <a:r>
              <a:rPr sz="2750" i="1" spc="-405" dirty="0">
                <a:latin typeface="Times New Roman"/>
                <a:cs typeface="Times New Roman"/>
              </a:rPr>
              <a:t> </a:t>
            </a:r>
            <a:r>
              <a:rPr sz="2400" i="1" spc="157" baseline="43402" dirty="0">
                <a:latin typeface="Times New Roman"/>
                <a:cs typeface="Times New Roman"/>
              </a:rPr>
              <a:t>n</a:t>
            </a:r>
            <a:r>
              <a:rPr sz="2400" spc="-75" baseline="43402" dirty="0">
                <a:latin typeface="Symbol"/>
                <a:cs typeface="Symbol"/>
              </a:rPr>
              <a:t></a:t>
            </a:r>
            <a:r>
              <a:rPr sz="2400" spc="7" baseline="43402" dirty="0">
                <a:latin typeface="Times New Roman"/>
                <a:cs typeface="Times New Roman"/>
              </a:rPr>
              <a:t>1</a:t>
            </a:r>
            <a:r>
              <a:rPr sz="2400" baseline="43402" dirty="0">
                <a:latin typeface="Times New Roman"/>
                <a:cs typeface="Times New Roman"/>
              </a:rPr>
              <a:t> </a:t>
            </a:r>
            <a:r>
              <a:rPr sz="2400" spc="-262" baseline="43402" dirty="0">
                <a:latin typeface="Times New Roman"/>
                <a:cs typeface="Times New Roman"/>
              </a:rPr>
              <a:t> </a:t>
            </a:r>
            <a:r>
              <a:rPr sz="2750" spc="10" dirty="0">
                <a:latin typeface="Symbol"/>
                <a:cs typeface="Symbol"/>
              </a:rPr>
              <a:t></a:t>
            </a:r>
            <a:r>
              <a:rPr sz="2750" spc="-200" dirty="0">
                <a:latin typeface="Times New Roman"/>
                <a:cs typeface="Times New Roman"/>
              </a:rPr>
              <a:t> </a:t>
            </a:r>
            <a:r>
              <a:rPr sz="6225" spc="15" baseline="-8701" dirty="0">
                <a:latin typeface="Symbol"/>
                <a:cs typeface="Symbol"/>
              </a:rPr>
              <a:t></a:t>
            </a:r>
            <a:r>
              <a:rPr sz="6225" spc="-1005" baseline="-8701" dirty="0">
                <a:latin typeface="Times New Roman"/>
                <a:cs typeface="Times New Roman"/>
              </a:rPr>
              <a:t> </a:t>
            </a:r>
            <a:r>
              <a:rPr sz="2750" i="1" spc="10" dirty="0">
                <a:latin typeface="Times New Roman"/>
                <a:cs typeface="Times New Roman"/>
              </a:rPr>
              <a:t>ar</a:t>
            </a:r>
            <a:r>
              <a:rPr sz="2750" i="1" spc="-405" dirty="0">
                <a:latin typeface="Times New Roman"/>
                <a:cs typeface="Times New Roman"/>
              </a:rPr>
              <a:t> </a:t>
            </a:r>
            <a:r>
              <a:rPr sz="2400" i="1" spc="7" baseline="43402" dirty="0">
                <a:latin typeface="Times New Roman"/>
                <a:cs typeface="Times New Roman"/>
              </a:rPr>
              <a:t>k</a:t>
            </a:r>
            <a:endParaRPr sz="2400" baseline="43402">
              <a:latin typeface="Times New Roman"/>
              <a:cs typeface="Times New Roman"/>
            </a:endParaRPr>
          </a:p>
          <a:p>
            <a:pPr marL="312420" algn="ctr">
              <a:lnSpc>
                <a:spcPct val="100000"/>
              </a:lnSpc>
              <a:spcBef>
                <a:spcPts val="215"/>
              </a:spcBef>
            </a:pPr>
            <a:r>
              <a:rPr sz="1600" i="1" spc="5" dirty="0">
                <a:latin typeface="Times New Roman"/>
                <a:cs typeface="Times New Roman"/>
              </a:rPr>
              <a:t>k</a:t>
            </a:r>
            <a:r>
              <a:rPr sz="1600" i="1" spc="-190" dirty="0">
                <a:latin typeface="Times New Roman"/>
                <a:cs typeface="Times New Roman"/>
              </a:rPr>
              <a:t> </a:t>
            </a:r>
            <a:r>
              <a:rPr sz="1600" spc="-80" dirty="0">
                <a:latin typeface="Symbol"/>
                <a:cs typeface="Symbol"/>
              </a:rPr>
              <a:t></a:t>
            </a:r>
            <a:r>
              <a:rPr sz="1600" spc="5" dirty="0">
                <a:latin typeface="Times New Roman"/>
                <a:cs typeface="Times New Roman"/>
              </a:rPr>
              <a:t>1</a:t>
            </a:r>
            <a:endParaRPr sz="1600">
              <a:latin typeface="Times New Roman"/>
              <a:cs typeface="Times New Roman"/>
            </a:endParaRPr>
          </a:p>
          <a:p>
            <a:pPr marL="1283970" algn="ctr">
              <a:lnSpc>
                <a:spcPct val="100000"/>
              </a:lnSpc>
              <a:spcBef>
                <a:spcPts val="725"/>
              </a:spcBef>
            </a:pPr>
            <a:r>
              <a:rPr sz="1600" i="1" spc="5" dirty="0">
                <a:latin typeface="Times New Roman"/>
                <a:cs typeface="Times New Roman"/>
              </a:rPr>
              <a:t>n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53688" y="2133600"/>
            <a:ext cx="128270" cy="2724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600" i="1" spc="5" dirty="0">
                <a:latin typeface="Times New Roman"/>
                <a:cs typeface="Times New Roman"/>
              </a:rPr>
              <a:t>n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20682" y="2190420"/>
            <a:ext cx="5285740" cy="993775"/>
          </a:xfrm>
          <a:prstGeom prst="rect">
            <a:avLst/>
          </a:prstGeom>
        </p:spPr>
        <p:txBody>
          <a:bodyPr vert="horz" wrap="square" lIns="0" tIns="49530" rIns="0" bIns="0" rtlCol="0">
            <a:spAutoFit/>
          </a:bodyPr>
          <a:lstStyle/>
          <a:p>
            <a:pPr marL="367665" marR="30480" indent="-330200">
              <a:lnSpc>
                <a:spcPct val="104299"/>
              </a:lnSpc>
              <a:spcBef>
                <a:spcPts val="390"/>
              </a:spcBef>
            </a:pPr>
            <a:r>
              <a:rPr sz="2750" spc="10" dirty="0">
                <a:latin typeface="Symbol"/>
                <a:cs typeface="Symbol"/>
              </a:rPr>
              <a:t></a:t>
            </a:r>
            <a:r>
              <a:rPr sz="2750" spc="-70" dirty="0">
                <a:latin typeface="Times New Roman"/>
                <a:cs typeface="Times New Roman"/>
              </a:rPr>
              <a:t> </a:t>
            </a:r>
            <a:r>
              <a:rPr sz="6225" spc="15" baseline="-8701" dirty="0">
                <a:latin typeface="Symbol"/>
                <a:cs typeface="Symbol"/>
              </a:rPr>
              <a:t></a:t>
            </a:r>
            <a:r>
              <a:rPr sz="6225" spc="-997" baseline="-8701" dirty="0">
                <a:latin typeface="Times New Roman"/>
                <a:cs typeface="Times New Roman"/>
              </a:rPr>
              <a:t> </a:t>
            </a:r>
            <a:r>
              <a:rPr sz="2750" i="1" spc="10" dirty="0">
                <a:latin typeface="Times New Roman"/>
                <a:cs typeface="Times New Roman"/>
              </a:rPr>
              <a:t>ar</a:t>
            </a:r>
            <a:r>
              <a:rPr sz="2750" i="1" spc="-114" dirty="0">
                <a:latin typeface="Times New Roman"/>
                <a:cs typeface="Times New Roman"/>
              </a:rPr>
              <a:t> </a:t>
            </a:r>
            <a:r>
              <a:rPr sz="2400" i="1" spc="7" baseline="43402" dirty="0">
                <a:latin typeface="Times New Roman"/>
                <a:cs typeface="Times New Roman"/>
              </a:rPr>
              <a:t>j</a:t>
            </a:r>
            <a:r>
              <a:rPr sz="2400" i="1" spc="-367" baseline="43402" dirty="0">
                <a:latin typeface="Times New Roman"/>
                <a:cs typeface="Times New Roman"/>
              </a:rPr>
              <a:t> </a:t>
            </a:r>
            <a:r>
              <a:rPr sz="2400" spc="-67" baseline="43402" dirty="0">
                <a:latin typeface="Symbol"/>
                <a:cs typeface="Symbol"/>
              </a:rPr>
              <a:t></a:t>
            </a:r>
            <a:r>
              <a:rPr sz="2400" spc="7" baseline="43402" dirty="0">
                <a:latin typeface="Times New Roman"/>
                <a:cs typeface="Times New Roman"/>
              </a:rPr>
              <a:t>1</a:t>
            </a:r>
            <a:r>
              <a:rPr sz="2400" baseline="43402" dirty="0">
                <a:latin typeface="Times New Roman"/>
                <a:cs typeface="Times New Roman"/>
              </a:rPr>
              <a:t> </a:t>
            </a:r>
            <a:r>
              <a:rPr sz="2400" spc="-7" baseline="43402" dirty="0">
                <a:latin typeface="Times New Roman"/>
                <a:cs typeface="Times New Roman"/>
              </a:rPr>
              <a:t> </a:t>
            </a:r>
            <a:r>
              <a:rPr sz="2750" spc="10" dirty="0">
                <a:latin typeface="Symbol"/>
                <a:cs typeface="Symbol"/>
              </a:rPr>
              <a:t></a:t>
            </a:r>
            <a:r>
              <a:rPr sz="2750" spc="-45" dirty="0">
                <a:latin typeface="Times New Roman"/>
                <a:cs typeface="Times New Roman"/>
              </a:rPr>
              <a:t> </a:t>
            </a:r>
            <a:r>
              <a:rPr sz="2750" i="1" spc="10" dirty="0">
                <a:latin typeface="Times New Roman"/>
                <a:cs typeface="Times New Roman"/>
              </a:rPr>
              <a:t>ar</a:t>
            </a:r>
            <a:r>
              <a:rPr sz="2750" i="1" spc="-75" dirty="0">
                <a:latin typeface="Times New Roman"/>
                <a:cs typeface="Times New Roman"/>
              </a:rPr>
              <a:t> </a:t>
            </a:r>
            <a:r>
              <a:rPr sz="2750" spc="10" dirty="0">
                <a:latin typeface="Symbol"/>
                <a:cs typeface="Symbol"/>
              </a:rPr>
              <a:t></a:t>
            </a:r>
            <a:r>
              <a:rPr sz="2750" spc="-175" dirty="0">
                <a:latin typeface="Times New Roman"/>
                <a:cs typeface="Times New Roman"/>
              </a:rPr>
              <a:t> </a:t>
            </a:r>
            <a:r>
              <a:rPr sz="2750" i="1" spc="10" dirty="0">
                <a:latin typeface="Times New Roman"/>
                <a:cs typeface="Times New Roman"/>
              </a:rPr>
              <a:t>ar</a:t>
            </a:r>
            <a:r>
              <a:rPr sz="2750" i="1" spc="-409" dirty="0">
                <a:latin typeface="Times New Roman"/>
                <a:cs typeface="Times New Roman"/>
              </a:rPr>
              <a:t> </a:t>
            </a:r>
            <a:r>
              <a:rPr sz="2400" spc="7" baseline="43402" dirty="0">
                <a:latin typeface="Times New Roman"/>
                <a:cs typeface="Times New Roman"/>
              </a:rPr>
              <a:t>2</a:t>
            </a:r>
            <a:r>
              <a:rPr sz="2400" baseline="43402" dirty="0">
                <a:latin typeface="Times New Roman"/>
                <a:cs typeface="Times New Roman"/>
              </a:rPr>
              <a:t> </a:t>
            </a:r>
            <a:r>
              <a:rPr sz="2400" spc="-82" baseline="43402" dirty="0">
                <a:latin typeface="Times New Roman"/>
                <a:cs typeface="Times New Roman"/>
              </a:rPr>
              <a:t> </a:t>
            </a:r>
            <a:r>
              <a:rPr sz="2750" spc="10" dirty="0">
                <a:latin typeface="Symbol"/>
                <a:cs typeface="Symbol"/>
              </a:rPr>
              <a:t></a:t>
            </a:r>
            <a:r>
              <a:rPr sz="2750" spc="-175" dirty="0">
                <a:latin typeface="Times New Roman"/>
                <a:cs typeface="Times New Roman"/>
              </a:rPr>
              <a:t> </a:t>
            </a:r>
            <a:r>
              <a:rPr sz="2750" i="1" spc="10" dirty="0">
                <a:latin typeface="Times New Roman"/>
                <a:cs typeface="Times New Roman"/>
              </a:rPr>
              <a:t>a</a:t>
            </a:r>
            <a:r>
              <a:rPr sz="2750" i="1" spc="240" dirty="0">
                <a:latin typeface="Times New Roman"/>
                <a:cs typeface="Times New Roman"/>
              </a:rPr>
              <a:t>r</a:t>
            </a:r>
            <a:r>
              <a:rPr sz="2400" spc="7" baseline="43402" dirty="0">
                <a:latin typeface="Times New Roman"/>
                <a:cs typeface="Times New Roman"/>
              </a:rPr>
              <a:t>3</a:t>
            </a:r>
            <a:r>
              <a:rPr sz="2400" baseline="43402" dirty="0">
                <a:latin typeface="Times New Roman"/>
                <a:cs typeface="Times New Roman"/>
              </a:rPr>
              <a:t> </a:t>
            </a:r>
            <a:r>
              <a:rPr sz="2400" spc="-157" baseline="43402" dirty="0">
                <a:latin typeface="Times New Roman"/>
                <a:cs typeface="Times New Roman"/>
              </a:rPr>
              <a:t> </a:t>
            </a:r>
            <a:r>
              <a:rPr sz="2750" spc="10" dirty="0">
                <a:latin typeface="Symbol"/>
                <a:cs typeface="Symbol"/>
              </a:rPr>
              <a:t></a:t>
            </a:r>
            <a:r>
              <a:rPr sz="2750" spc="-355" dirty="0">
                <a:latin typeface="Times New Roman"/>
                <a:cs typeface="Times New Roman"/>
              </a:rPr>
              <a:t> </a:t>
            </a:r>
            <a:r>
              <a:rPr sz="2750" spc="5" dirty="0">
                <a:latin typeface="Times New Roman"/>
                <a:cs typeface="Times New Roman"/>
              </a:rPr>
              <a:t>...</a:t>
            </a:r>
            <a:r>
              <a:rPr sz="2750" spc="-380" dirty="0">
                <a:latin typeface="Times New Roman"/>
                <a:cs typeface="Times New Roman"/>
              </a:rPr>
              <a:t> </a:t>
            </a:r>
            <a:r>
              <a:rPr sz="2750" spc="10" dirty="0">
                <a:latin typeface="Symbol"/>
                <a:cs typeface="Symbol"/>
              </a:rPr>
              <a:t></a:t>
            </a:r>
            <a:r>
              <a:rPr sz="2750" spc="-175" dirty="0">
                <a:latin typeface="Times New Roman"/>
                <a:cs typeface="Times New Roman"/>
              </a:rPr>
              <a:t> </a:t>
            </a:r>
            <a:r>
              <a:rPr sz="2750" i="1" spc="10" dirty="0">
                <a:latin typeface="Times New Roman"/>
                <a:cs typeface="Times New Roman"/>
              </a:rPr>
              <a:t>ar</a:t>
            </a:r>
            <a:r>
              <a:rPr sz="2750" i="1" spc="-409" dirty="0">
                <a:latin typeface="Times New Roman"/>
                <a:cs typeface="Times New Roman"/>
              </a:rPr>
              <a:t> </a:t>
            </a:r>
            <a:r>
              <a:rPr sz="2400" i="1" spc="157" baseline="43402" dirty="0">
                <a:latin typeface="Times New Roman"/>
                <a:cs typeface="Times New Roman"/>
              </a:rPr>
              <a:t>n</a:t>
            </a:r>
            <a:r>
              <a:rPr sz="2400" spc="-75" baseline="43402" dirty="0">
                <a:latin typeface="Symbol"/>
                <a:cs typeface="Symbol"/>
              </a:rPr>
              <a:t></a:t>
            </a:r>
            <a:r>
              <a:rPr sz="2400" spc="7" baseline="43402" dirty="0">
                <a:latin typeface="Times New Roman"/>
                <a:cs typeface="Times New Roman"/>
              </a:rPr>
              <a:t>1  </a:t>
            </a:r>
            <a:r>
              <a:rPr sz="1600" i="1" spc="5" dirty="0">
                <a:latin typeface="Times New Roman"/>
                <a:cs typeface="Times New Roman"/>
              </a:rPr>
              <a:t>j</a:t>
            </a:r>
            <a:r>
              <a:rPr sz="1600" i="1" spc="-250" dirty="0">
                <a:latin typeface="Times New Roman"/>
                <a:cs typeface="Times New Roman"/>
              </a:rPr>
              <a:t> </a:t>
            </a:r>
            <a:r>
              <a:rPr sz="1600" spc="40" dirty="0">
                <a:latin typeface="Symbol"/>
                <a:cs typeface="Symbol"/>
              </a:rPr>
              <a:t></a:t>
            </a:r>
            <a:r>
              <a:rPr sz="1600" spc="40" dirty="0">
                <a:latin typeface="Times New Roman"/>
                <a:cs typeface="Times New Roman"/>
              </a:rPr>
              <a:t>0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08399" y="1144611"/>
            <a:ext cx="389890" cy="77533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8255" algn="ctr">
              <a:lnSpc>
                <a:spcPts val="1410"/>
              </a:lnSpc>
              <a:spcBef>
                <a:spcPts val="114"/>
              </a:spcBef>
            </a:pPr>
            <a:r>
              <a:rPr sz="1600" i="1" spc="5" dirty="0">
                <a:latin typeface="Times New Roman"/>
                <a:cs typeface="Times New Roman"/>
              </a:rPr>
              <a:t>n</a:t>
            </a:r>
            <a:endParaRPr sz="1600">
              <a:latin typeface="Times New Roman"/>
              <a:cs typeface="Times New Roman"/>
            </a:endParaRPr>
          </a:p>
          <a:p>
            <a:pPr marL="12700">
              <a:lnSpc>
                <a:spcPts val="4470"/>
              </a:lnSpc>
            </a:pPr>
            <a:r>
              <a:rPr sz="4150" spc="-1900" dirty="0">
                <a:latin typeface="Symbol"/>
                <a:cs typeface="Symbol"/>
              </a:rPr>
              <a:t></a:t>
            </a:r>
            <a:endParaRPr sz="4150">
              <a:latin typeface="Symbol"/>
              <a:cs typeface="Symbo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65504" y="1839292"/>
            <a:ext cx="327660" cy="2724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600" i="1" spc="5" dirty="0">
                <a:latin typeface="Times New Roman"/>
                <a:cs typeface="Times New Roman"/>
              </a:rPr>
              <a:t>j</a:t>
            </a:r>
            <a:r>
              <a:rPr sz="1600" i="1" spc="-245" dirty="0">
                <a:latin typeface="Times New Roman"/>
                <a:cs typeface="Times New Roman"/>
              </a:rPr>
              <a:t> </a:t>
            </a:r>
            <a:r>
              <a:rPr sz="1600" spc="80" dirty="0">
                <a:latin typeface="Symbol"/>
                <a:cs typeface="Symbol"/>
              </a:rPr>
              <a:t></a:t>
            </a:r>
            <a:r>
              <a:rPr sz="1600" spc="5" dirty="0">
                <a:latin typeface="Times New Roman"/>
                <a:cs typeface="Times New Roman"/>
              </a:rPr>
              <a:t>0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319267" y="1344587"/>
            <a:ext cx="82550" cy="2724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600" i="1" spc="5" dirty="0">
                <a:latin typeface="Times New Roman"/>
                <a:cs typeface="Times New Roman"/>
              </a:rPr>
              <a:t>j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32404" y="1356960"/>
            <a:ext cx="1304925" cy="448309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584835" algn="l"/>
              </a:tabLst>
            </a:pPr>
            <a:r>
              <a:rPr sz="2750" i="1" spc="10" dirty="0">
                <a:latin typeface="Times New Roman"/>
                <a:cs typeface="Times New Roman"/>
              </a:rPr>
              <a:t>ar	</a:t>
            </a:r>
            <a:r>
              <a:rPr sz="2750" spc="10" dirty="0">
                <a:latin typeface="Symbol"/>
                <a:cs typeface="Symbol"/>
              </a:rPr>
              <a:t></a:t>
            </a:r>
            <a:r>
              <a:rPr sz="2750" spc="-90" dirty="0">
                <a:latin typeface="Times New Roman"/>
                <a:cs typeface="Times New Roman"/>
              </a:rPr>
              <a:t> </a:t>
            </a:r>
            <a:r>
              <a:rPr sz="2750" i="1" spc="10" dirty="0">
                <a:latin typeface="Times New Roman"/>
                <a:cs typeface="Times New Roman"/>
              </a:rPr>
              <a:t>r</a:t>
            </a:r>
            <a:r>
              <a:rPr sz="2750" i="1" spc="190" dirty="0">
                <a:latin typeface="Times New Roman"/>
                <a:cs typeface="Times New Roman"/>
              </a:rPr>
              <a:t> </a:t>
            </a:r>
            <a:r>
              <a:rPr sz="2750" i="1" spc="10" dirty="0">
                <a:latin typeface="Times New Roman"/>
                <a:cs typeface="Times New Roman"/>
              </a:rPr>
              <a:t>a</a:t>
            </a:r>
            <a:endParaRPr sz="275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1914777" y="1145014"/>
            <a:ext cx="3537585" cy="7029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  <a:tabLst>
                <a:tab pos="1283970" algn="l"/>
                <a:tab pos="1831975" algn="l"/>
              </a:tabLst>
            </a:pPr>
            <a:r>
              <a:rPr sz="4450" i="0" spc="-570" dirty="0">
                <a:latin typeface="Symbol"/>
                <a:cs typeface="Symbol"/>
              </a:rPr>
              <a:t></a:t>
            </a:r>
            <a:r>
              <a:rPr sz="4450" i="0" spc="-570" dirty="0">
                <a:latin typeface="Times New Roman"/>
                <a:cs typeface="Times New Roman"/>
              </a:rPr>
              <a:t>	</a:t>
            </a:r>
            <a:r>
              <a:rPr sz="2750" i="1" spc="10" dirty="0">
                <a:latin typeface="Times New Roman"/>
                <a:cs typeface="Times New Roman"/>
              </a:rPr>
              <a:t>ar	</a:t>
            </a:r>
            <a:r>
              <a:rPr sz="2750" i="0" spc="10" dirty="0">
                <a:latin typeface="Symbol"/>
                <a:cs typeface="Symbol"/>
              </a:rPr>
              <a:t></a:t>
            </a:r>
            <a:r>
              <a:rPr sz="2750" i="0" spc="-355" dirty="0">
                <a:latin typeface="Times New Roman"/>
                <a:cs typeface="Times New Roman"/>
              </a:rPr>
              <a:t> </a:t>
            </a:r>
            <a:r>
              <a:rPr sz="2750" i="0" spc="5" dirty="0">
                <a:latin typeface="Times New Roman"/>
                <a:cs typeface="Times New Roman"/>
              </a:rPr>
              <a:t>...</a:t>
            </a:r>
            <a:r>
              <a:rPr sz="2750" i="0" spc="-380" dirty="0">
                <a:latin typeface="Times New Roman"/>
                <a:cs typeface="Times New Roman"/>
              </a:rPr>
              <a:t> </a:t>
            </a:r>
            <a:r>
              <a:rPr sz="2750" i="0" spc="10" dirty="0">
                <a:latin typeface="Symbol"/>
                <a:cs typeface="Symbol"/>
              </a:rPr>
              <a:t></a:t>
            </a:r>
            <a:r>
              <a:rPr sz="2750" i="0" spc="-175" dirty="0">
                <a:latin typeface="Times New Roman"/>
                <a:cs typeface="Times New Roman"/>
              </a:rPr>
              <a:t> </a:t>
            </a:r>
            <a:r>
              <a:rPr sz="2750" i="1" spc="10" dirty="0">
                <a:latin typeface="Times New Roman"/>
                <a:cs typeface="Times New Roman"/>
              </a:rPr>
              <a:t>ar</a:t>
            </a:r>
            <a:r>
              <a:rPr sz="2750" i="1" spc="-409" dirty="0">
                <a:latin typeface="Times New Roman"/>
                <a:cs typeface="Times New Roman"/>
              </a:rPr>
              <a:t> </a:t>
            </a:r>
            <a:r>
              <a:rPr sz="2400" i="1" spc="7" baseline="43402" dirty="0">
                <a:latin typeface="Times New Roman"/>
                <a:cs typeface="Times New Roman"/>
              </a:rPr>
              <a:t>n</a:t>
            </a:r>
            <a:r>
              <a:rPr sz="2400" i="1" spc="37" baseline="43402" dirty="0">
                <a:latin typeface="Times New Roman"/>
                <a:cs typeface="Times New Roman"/>
              </a:rPr>
              <a:t> </a:t>
            </a:r>
            <a:r>
              <a:rPr sz="4450" i="0" spc="-254" dirty="0">
                <a:latin typeface="Symbol"/>
                <a:cs typeface="Symbol"/>
              </a:rPr>
              <a:t></a:t>
            </a:r>
            <a:r>
              <a:rPr sz="2750" i="0" spc="10" dirty="0">
                <a:latin typeface="Symbol"/>
                <a:cs typeface="Symbol"/>
              </a:rPr>
              <a:t></a:t>
            </a:r>
            <a:endParaRPr sz="2750">
              <a:latin typeface="Symbol"/>
              <a:cs typeface="Symbo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8608448" y="1344801"/>
            <a:ext cx="350520" cy="2724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600" i="1" spc="105" dirty="0">
                <a:latin typeface="Times New Roman"/>
                <a:cs typeface="Times New Roman"/>
              </a:rPr>
              <a:t>n</a:t>
            </a:r>
            <a:r>
              <a:rPr sz="1600" spc="-45" dirty="0">
                <a:latin typeface="Symbol"/>
                <a:cs typeface="Symbol"/>
              </a:rPr>
              <a:t></a:t>
            </a:r>
            <a:r>
              <a:rPr sz="1600" spc="5" dirty="0">
                <a:latin typeface="Times New Roman"/>
                <a:cs typeface="Times New Roman"/>
              </a:rPr>
              <a:t>1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240057" y="1356960"/>
            <a:ext cx="6384290" cy="448309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125"/>
              </a:spcBef>
              <a:tabLst>
                <a:tab pos="3242310" algn="l"/>
                <a:tab pos="4439920" algn="l"/>
              </a:tabLst>
            </a:pPr>
            <a:r>
              <a:rPr sz="2750" spc="10" dirty="0">
                <a:latin typeface="Symbol"/>
                <a:cs typeface="Symbol"/>
              </a:rPr>
              <a:t></a:t>
            </a:r>
            <a:r>
              <a:rPr sz="2750" spc="-180" dirty="0">
                <a:latin typeface="Times New Roman"/>
                <a:cs typeface="Times New Roman"/>
              </a:rPr>
              <a:t> </a:t>
            </a:r>
            <a:r>
              <a:rPr sz="2750" i="1" spc="10" dirty="0">
                <a:latin typeface="Times New Roman"/>
                <a:cs typeface="Times New Roman"/>
              </a:rPr>
              <a:t>ar</a:t>
            </a:r>
            <a:r>
              <a:rPr sz="2750" i="1" spc="-75" dirty="0">
                <a:latin typeface="Times New Roman"/>
                <a:cs typeface="Times New Roman"/>
              </a:rPr>
              <a:t> </a:t>
            </a:r>
            <a:r>
              <a:rPr sz="2750" spc="10" dirty="0">
                <a:latin typeface="Symbol"/>
                <a:cs typeface="Symbol"/>
              </a:rPr>
              <a:t>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i="1" spc="10" dirty="0">
                <a:latin typeface="Times New Roman"/>
                <a:cs typeface="Times New Roman"/>
              </a:rPr>
              <a:t>ar</a:t>
            </a:r>
            <a:r>
              <a:rPr sz="2750" i="1" spc="-75" dirty="0">
                <a:latin typeface="Times New Roman"/>
                <a:cs typeface="Times New Roman"/>
              </a:rPr>
              <a:t> </a:t>
            </a:r>
            <a:r>
              <a:rPr sz="2750" spc="10" dirty="0">
                <a:latin typeface="Symbol"/>
                <a:cs typeface="Symbol"/>
              </a:rPr>
              <a:t></a:t>
            </a:r>
            <a:r>
              <a:rPr sz="2750" spc="-175" dirty="0">
                <a:latin typeface="Times New Roman"/>
                <a:cs typeface="Times New Roman"/>
              </a:rPr>
              <a:t> </a:t>
            </a:r>
            <a:r>
              <a:rPr sz="2750" i="1" spc="10" dirty="0">
                <a:latin typeface="Times New Roman"/>
                <a:cs typeface="Times New Roman"/>
              </a:rPr>
              <a:t>ar</a:t>
            </a:r>
            <a:r>
              <a:rPr sz="2750" i="1" dirty="0">
                <a:latin typeface="Times New Roman"/>
                <a:cs typeface="Times New Roman"/>
              </a:rPr>
              <a:t>	</a:t>
            </a:r>
            <a:r>
              <a:rPr sz="2750" spc="10" dirty="0">
                <a:latin typeface="Symbol"/>
                <a:cs typeface="Symbol"/>
              </a:rPr>
              <a:t></a:t>
            </a:r>
            <a:r>
              <a:rPr sz="2750" spc="-175" dirty="0">
                <a:latin typeface="Times New Roman"/>
                <a:cs typeface="Times New Roman"/>
              </a:rPr>
              <a:t> </a:t>
            </a:r>
            <a:r>
              <a:rPr sz="2750" i="1" spc="10" dirty="0">
                <a:latin typeface="Times New Roman"/>
                <a:cs typeface="Times New Roman"/>
              </a:rPr>
              <a:t>a</a:t>
            </a:r>
            <a:r>
              <a:rPr sz="2750" i="1" spc="240" dirty="0">
                <a:latin typeface="Times New Roman"/>
                <a:cs typeface="Times New Roman"/>
              </a:rPr>
              <a:t>r</a:t>
            </a:r>
            <a:r>
              <a:rPr sz="2400" spc="7" baseline="43402" dirty="0">
                <a:latin typeface="Times New Roman"/>
                <a:cs typeface="Times New Roman"/>
              </a:rPr>
              <a:t>3</a:t>
            </a:r>
            <a:r>
              <a:rPr sz="2400" baseline="43402" dirty="0">
                <a:latin typeface="Times New Roman"/>
                <a:cs typeface="Times New Roman"/>
              </a:rPr>
              <a:t> </a:t>
            </a:r>
            <a:r>
              <a:rPr sz="2400" spc="-157" baseline="43402" dirty="0">
                <a:latin typeface="Times New Roman"/>
                <a:cs typeface="Times New Roman"/>
              </a:rPr>
              <a:t> </a:t>
            </a:r>
            <a:r>
              <a:rPr sz="2750" spc="10" dirty="0">
                <a:latin typeface="Symbol"/>
                <a:cs typeface="Symbol"/>
              </a:rPr>
              <a:t></a:t>
            </a:r>
            <a:r>
              <a:rPr sz="2750" spc="-355" dirty="0">
                <a:latin typeface="Times New Roman"/>
                <a:cs typeface="Times New Roman"/>
              </a:rPr>
              <a:t> </a:t>
            </a:r>
            <a:r>
              <a:rPr sz="2750" spc="5" dirty="0">
                <a:latin typeface="Times New Roman"/>
                <a:cs typeface="Times New Roman"/>
              </a:rPr>
              <a:t>...</a:t>
            </a:r>
            <a:r>
              <a:rPr sz="2750" spc="-380" dirty="0">
                <a:latin typeface="Times New Roman"/>
                <a:cs typeface="Times New Roman"/>
              </a:rPr>
              <a:t> </a:t>
            </a:r>
            <a:r>
              <a:rPr sz="2750" spc="10" dirty="0">
                <a:latin typeface="Symbol"/>
                <a:cs typeface="Symbol"/>
              </a:rPr>
              <a:t></a:t>
            </a:r>
            <a:r>
              <a:rPr sz="2750" spc="-175" dirty="0">
                <a:latin typeface="Times New Roman"/>
                <a:cs typeface="Times New Roman"/>
              </a:rPr>
              <a:t> </a:t>
            </a:r>
            <a:r>
              <a:rPr sz="2750" i="1" spc="10" dirty="0">
                <a:latin typeface="Times New Roman"/>
                <a:cs typeface="Times New Roman"/>
              </a:rPr>
              <a:t>ar</a:t>
            </a:r>
            <a:endParaRPr sz="275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45730" y="1356255"/>
            <a:ext cx="163195" cy="448309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750" i="1" spc="10" dirty="0">
                <a:latin typeface="Times New Roman"/>
                <a:cs typeface="Times New Roman"/>
              </a:rPr>
              <a:t>r</a:t>
            </a:r>
            <a:endParaRPr sz="275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536450" y="1344802"/>
            <a:ext cx="3061970" cy="2724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2945765" algn="l"/>
              </a:tabLst>
            </a:pPr>
            <a:r>
              <a:rPr sz="1600" spc="5" dirty="0">
                <a:latin typeface="Times New Roman"/>
                <a:cs typeface="Times New Roman"/>
              </a:rPr>
              <a:t>2	2</a:t>
            </a:r>
            <a:endParaRPr sz="16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320954" y="566419"/>
            <a:ext cx="250317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Telescoping</a:t>
            </a:r>
            <a:r>
              <a:rPr spc="-50" dirty="0"/>
              <a:t> </a:t>
            </a:r>
            <a:r>
              <a:rPr spc="-5" dirty="0"/>
              <a:t>Sums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32737" y="1193067"/>
            <a:ext cx="137160" cy="2933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750" i="1" dirty="0">
                <a:latin typeface="Times New Roman"/>
                <a:cs typeface="Times New Roman"/>
              </a:rPr>
              <a:t>n</a:t>
            </a:r>
            <a:endParaRPr sz="175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51313" y="1321918"/>
            <a:ext cx="6014720" cy="146939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90805">
              <a:lnSpc>
                <a:spcPts val="4140"/>
              </a:lnSpc>
              <a:spcBef>
                <a:spcPts val="110"/>
              </a:spcBef>
              <a:tabLst>
                <a:tab pos="925830" algn="l"/>
                <a:tab pos="1958339" algn="l"/>
              </a:tabLst>
            </a:pPr>
            <a:r>
              <a:rPr sz="5250" spc="7" baseline="-3968" dirty="0">
                <a:latin typeface="Symbol"/>
                <a:cs typeface="Symbol"/>
              </a:rPr>
              <a:t></a:t>
            </a:r>
            <a:r>
              <a:rPr sz="5250" spc="-682" baseline="-3968" dirty="0">
                <a:latin typeface="Times New Roman"/>
                <a:cs typeface="Times New Roman"/>
              </a:rPr>
              <a:t> </a:t>
            </a:r>
            <a:r>
              <a:rPr sz="3500" i="1" spc="330" dirty="0">
                <a:latin typeface="Times New Roman"/>
                <a:cs typeface="Times New Roman"/>
              </a:rPr>
              <a:t>a</a:t>
            </a:r>
            <a:r>
              <a:rPr sz="2625" i="1" baseline="-28571" dirty="0">
                <a:latin typeface="Times New Roman"/>
                <a:cs typeface="Times New Roman"/>
              </a:rPr>
              <a:t>j	</a:t>
            </a:r>
            <a:r>
              <a:rPr sz="3500" spc="5" dirty="0">
                <a:latin typeface="Symbol"/>
                <a:cs typeface="Symbol"/>
              </a:rPr>
              <a:t></a:t>
            </a:r>
            <a:r>
              <a:rPr sz="3500" spc="-204" dirty="0">
                <a:latin typeface="Times New Roman"/>
                <a:cs typeface="Times New Roman"/>
              </a:rPr>
              <a:t> </a:t>
            </a:r>
            <a:r>
              <a:rPr sz="3500" i="1" spc="330" dirty="0">
                <a:latin typeface="Times New Roman"/>
                <a:cs typeface="Times New Roman"/>
              </a:rPr>
              <a:t>a</a:t>
            </a:r>
            <a:r>
              <a:rPr sz="2625" i="1" baseline="-28571" dirty="0">
                <a:latin typeface="Times New Roman"/>
                <a:cs typeface="Times New Roman"/>
              </a:rPr>
              <a:t>j</a:t>
            </a:r>
            <a:r>
              <a:rPr sz="2625" i="1" spc="-412" baseline="-28571" dirty="0">
                <a:latin typeface="Times New Roman"/>
                <a:cs typeface="Times New Roman"/>
              </a:rPr>
              <a:t> </a:t>
            </a:r>
            <a:r>
              <a:rPr sz="2625" spc="-135" baseline="-28571" dirty="0">
                <a:latin typeface="Symbol"/>
                <a:cs typeface="Symbol"/>
              </a:rPr>
              <a:t></a:t>
            </a:r>
            <a:r>
              <a:rPr sz="2625" baseline="-28571" dirty="0">
                <a:latin typeface="Times New Roman"/>
                <a:cs typeface="Times New Roman"/>
              </a:rPr>
              <a:t>1	</a:t>
            </a:r>
            <a:r>
              <a:rPr sz="3500" spc="5" dirty="0">
                <a:latin typeface="Symbol"/>
                <a:cs typeface="Symbol"/>
              </a:rPr>
              <a:t></a:t>
            </a:r>
            <a:r>
              <a:rPr sz="3500" spc="-70" dirty="0">
                <a:latin typeface="Times New Roman"/>
                <a:cs typeface="Times New Roman"/>
              </a:rPr>
              <a:t> </a:t>
            </a:r>
            <a:r>
              <a:rPr sz="3500" spc="95" dirty="0">
                <a:latin typeface="Times New Roman"/>
                <a:cs typeface="Times New Roman"/>
              </a:rPr>
              <a:t>(</a:t>
            </a:r>
            <a:r>
              <a:rPr sz="3500" i="1" spc="-190" dirty="0">
                <a:latin typeface="Times New Roman"/>
                <a:cs typeface="Times New Roman"/>
              </a:rPr>
              <a:t>a</a:t>
            </a:r>
            <a:r>
              <a:rPr sz="2625" baseline="-28571" dirty="0">
                <a:latin typeface="Times New Roman"/>
                <a:cs typeface="Times New Roman"/>
              </a:rPr>
              <a:t>1 </a:t>
            </a:r>
            <a:r>
              <a:rPr sz="2625" spc="-37" baseline="-28571" dirty="0">
                <a:latin typeface="Times New Roman"/>
                <a:cs typeface="Times New Roman"/>
              </a:rPr>
              <a:t> </a:t>
            </a:r>
            <a:r>
              <a:rPr sz="3500" spc="5" dirty="0">
                <a:latin typeface="Symbol"/>
                <a:cs typeface="Symbol"/>
              </a:rPr>
              <a:t></a:t>
            </a:r>
            <a:r>
              <a:rPr sz="3500" spc="-204" dirty="0">
                <a:latin typeface="Times New Roman"/>
                <a:cs typeface="Times New Roman"/>
              </a:rPr>
              <a:t> </a:t>
            </a:r>
            <a:r>
              <a:rPr sz="3500" i="1" spc="-25" dirty="0">
                <a:latin typeface="Times New Roman"/>
                <a:cs typeface="Times New Roman"/>
              </a:rPr>
              <a:t>a</a:t>
            </a:r>
            <a:r>
              <a:rPr sz="2625" baseline="-28571" dirty="0">
                <a:latin typeface="Times New Roman"/>
                <a:cs typeface="Times New Roman"/>
              </a:rPr>
              <a:t>0</a:t>
            </a:r>
            <a:r>
              <a:rPr sz="2625" spc="-104" baseline="-28571" dirty="0">
                <a:latin typeface="Times New Roman"/>
                <a:cs typeface="Times New Roman"/>
              </a:rPr>
              <a:t> </a:t>
            </a:r>
            <a:r>
              <a:rPr sz="3500" dirty="0">
                <a:latin typeface="Times New Roman"/>
                <a:cs typeface="Times New Roman"/>
              </a:rPr>
              <a:t>)</a:t>
            </a:r>
            <a:r>
              <a:rPr sz="3500" spc="-215" dirty="0">
                <a:latin typeface="Times New Roman"/>
                <a:cs typeface="Times New Roman"/>
              </a:rPr>
              <a:t> </a:t>
            </a:r>
            <a:r>
              <a:rPr sz="3500" spc="5" dirty="0">
                <a:latin typeface="Symbol"/>
                <a:cs typeface="Symbol"/>
              </a:rPr>
              <a:t></a:t>
            </a:r>
            <a:r>
              <a:rPr sz="3500" spc="-204" dirty="0">
                <a:latin typeface="Times New Roman"/>
                <a:cs typeface="Times New Roman"/>
              </a:rPr>
              <a:t> </a:t>
            </a:r>
            <a:r>
              <a:rPr sz="3500" spc="95" dirty="0">
                <a:latin typeface="Times New Roman"/>
                <a:cs typeface="Times New Roman"/>
              </a:rPr>
              <a:t>(</a:t>
            </a:r>
            <a:r>
              <a:rPr sz="3500" i="1" spc="5" dirty="0">
                <a:latin typeface="Times New Roman"/>
                <a:cs typeface="Times New Roman"/>
              </a:rPr>
              <a:t>a</a:t>
            </a:r>
            <a:r>
              <a:rPr sz="2625" baseline="-28571" dirty="0">
                <a:latin typeface="Times New Roman"/>
                <a:cs typeface="Times New Roman"/>
              </a:rPr>
              <a:t>2 </a:t>
            </a:r>
            <a:r>
              <a:rPr sz="2625" spc="172" baseline="-28571" dirty="0">
                <a:latin typeface="Times New Roman"/>
                <a:cs typeface="Times New Roman"/>
              </a:rPr>
              <a:t> </a:t>
            </a:r>
            <a:r>
              <a:rPr sz="3500" spc="5" dirty="0">
                <a:latin typeface="Symbol"/>
                <a:cs typeface="Symbol"/>
              </a:rPr>
              <a:t></a:t>
            </a:r>
            <a:r>
              <a:rPr sz="3500" spc="-204" dirty="0">
                <a:latin typeface="Times New Roman"/>
                <a:cs typeface="Times New Roman"/>
              </a:rPr>
              <a:t> </a:t>
            </a:r>
            <a:r>
              <a:rPr sz="3500" i="1" spc="-190" dirty="0">
                <a:latin typeface="Times New Roman"/>
                <a:cs typeface="Times New Roman"/>
              </a:rPr>
              <a:t>a</a:t>
            </a:r>
            <a:r>
              <a:rPr sz="2625" baseline="-28571" dirty="0">
                <a:latin typeface="Times New Roman"/>
                <a:cs typeface="Times New Roman"/>
              </a:rPr>
              <a:t>1</a:t>
            </a:r>
            <a:r>
              <a:rPr sz="2625" spc="-315" baseline="-28571" dirty="0">
                <a:latin typeface="Times New Roman"/>
                <a:cs typeface="Times New Roman"/>
              </a:rPr>
              <a:t> </a:t>
            </a:r>
            <a:r>
              <a:rPr sz="3500" dirty="0">
                <a:latin typeface="Times New Roman"/>
                <a:cs typeface="Times New Roman"/>
              </a:rPr>
              <a:t>)</a:t>
            </a:r>
            <a:r>
              <a:rPr sz="3500" spc="-215" dirty="0">
                <a:latin typeface="Times New Roman"/>
                <a:cs typeface="Times New Roman"/>
              </a:rPr>
              <a:t> </a:t>
            </a:r>
            <a:r>
              <a:rPr sz="3500" spc="5" dirty="0">
                <a:latin typeface="Symbol"/>
                <a:cs typeface="Symbol"/>
              </a:rPr>
              <a:t></a:t>
            </a:r>
            <a:endParaRPr sz="3500">
              <a:latin typeface="Symbol"/>
              <a:cs typeface="Symbol"/>
            </a:endParaRPr>
          </a:p>
          <a:p>
            <a:pPr marL="128270">
              <a:lnSpc>
                <a:spcPts val="2039"/>
              </a:lnSpc>
            </a:pPr>
            <a:r>
              <a:rPr sz="1750" i="1" dirty="0">
                <a:latin typeface="Times New Roman"/>
                <a:cs typeface="Times New Roman"/>
              </a:rPr>
              <a:t>j</a:t>
            </a:r>
            <a:r>
              <a:rPr sz="1750" i="1" spc="-275" dirty="0">
                <a:latin typeface="Times New Roman"/>
                <a:cs typeface="Times New Roman"/>
              </a:rPr>
              <a:t> </a:t>
            </a:r>
            <a:r>
              <a:rPr sz="1750" spc="-90" dirty="0">
                <a:latin typeface="Symbol"/>
                <a:cs typeface="Symbol"/>
              </a:rPr>
              <a:t></a:t>
            </a:r>
            <a:r>
              <a:rPr sz="1750" dirty="0">
                <a:latin typeface="Times New Roman"/>
                <a:cs typeface="Times New Roman"/>
              </a:rPr>
              <a:t>1</a:t>
            </a:r>
            <a:endParaRPr sz="1750">
              <a:latin typeface="Times New Roman"/>
              <a:cs typeface="Times New Roman"/>
            </a:endParaRPr>
          </a:p>
          <a:p>
            <a:pPr marL="76200">
              <a:lnSpc>
                <a:spcPct val="100000"/>
              </a:lnSpc>
              <a:spcBef>
                <a:spcPts val="975"/>
              </a:spcBef>
              <a:tabLst>
                <a:tab pos="3284854" algn="l"/>
                <a:tab pos="5289550" algn="l"/>
              </a:tabLst>
            </a:pPr>
            <a:r>
              <a:rPr sz="3500" spc="95" dirty="0">
                <a:latin typeface="Times New Roman"/>
                <a:cs typeface="Times New Roman"/>
              </a:rPr>
              <a:t>(</a:t>
            </a:r>
            <a:r>
              <a:rPr sz="3500" i="1" spc="-50" dirty="0">
                <a:latin typeface="Times New Roman"/>
                <a:cs typeface="Times New Roman"/>
              </a:rPr>
              <a:t>a</a:t>
            </a:r>
            <a:r>
              <a:rPr sz="2625" baseline="-28571" dirty="0">
                <a:latin typeface="Times New Roman"/>
                <a:cs typeface="Times New Roman"/>
              </a:rPr>
              <a:t>3 </a:t>
            </a:r>
            <a:r>
              <a:rPr sz="2625" spc="89" baseline="-28571" dirty="0">
                <a:latin typeface="Times New Roman"/>
                <a:cs typeface="Times New Roman"/>
              </a:rPr>
              <a:t> </a:t>
            </a:r>
            <a:r>
              <a:rPr sz="3500" spc="5" dirty="0">
                <a:latin typeface="Symbol"/>
                <a:cs typeface="Symbol"/>
              </a:rPr>
              <a:t></a:t>
            </a:r>
            <a:r>
              <a:rPr sz="3500" spc="-204" dirty="0">
                <a:latin typeface="Times New Roman"/>
                <a:cs typeface="Times New Roman"/>
              </a:rPr>
              <a:t> </a:t>
            </a:r>
            <a:r>
              <a:rPr sz="3500" i="1" spc="5" dirty="0">
                <a:latin typeface="Times New Roman"/>
                <a:cs typeface="Times New Roman"/>
              </a:rPr>
              <a:t>a</a:t>
            </a:r>
            <a:r>
              <a:rPr sz="2625" baseline="-28571" dirty="0">
                <a:latin typeface="Times New Roman"/>
                <a:cs typeface="Times New Roman"/>
              </a:rPr>
              <a:t>2</a:t>
            </a:r>
            <a:r>
              <a:rPr sz="2625" spc="-104" baseline="-28571" dirty="0">
                <a:latin typeface="Times New Roman"/>
                <a:cs typeface="Times New Roman"/>
              </a:rPr>
              <a:t> </a:t>
            </a:r>
            <a:r>
              <a:rPr sz="3500" dirty="0">
                <a:latin typeface="Times New Roman"/>
                <a:cs typeface="Times New Roman"/>
              </a:rPr>
              <a:t>)</a:t>
            </a:r>
            <a:r>
              <a:rPr sz="3500" spc="-215" dirty="0">
                <a:latin typeface="Times New Roman"/>
                <a:cs typeface="Times New Roman"/>
              </a:rPr>
              <a:t> </a:t>
            </a:r>
            <a:r>
              <a:rPr sz="3500" spc="5" dirty="0">
                <a:latin typeface="Symbol"/>
                <a:cs typeface="Symbol"/>
              </a:rPr>
              <a:t></a:t>
            </a:r>
            <a:r>
              <a:rPr sz="3500" spc="-365" dirty="0">
                <a:latin typeface="Times New Roman"/>
                <a:cs typeface="Times New Roman"/>
              </a:rPr>
              <a:t> </a:t>
            </a:r>
            <a:r>
              <a:rPr sz="3500" dirty="0">
                <a:latin typeface="Times New Roman"/>
                <a:cs typeface="Times New Roman"/>
              </a:rPr>
              <a:t>...</a:t>
            </a:r>
            <a:r>
              <a:rPr sz="3500" spc="-415" dirty="0">
                <a:latin typeface="Times New Roman"/>
                <a:cs typeface="Times New Roman"/>
              </a:rPr>
              <a:t> </a:t>
            </a:r>
            <a:r>
              <a:rPr sz="3500" spc="5" dirty="0">
                <a:latin typeface="Symbol"/>
                <a:cs typeface="Symbol"/>
              </a:rPr>
              <a:t></a:t>
            </a:r>
            <a:r>
              <a:rPr sz="3500" spc="-204" dirty="0">
                <a:latin typeface="Times New Roman"/>
                <a:cs typeface="Times New Roman"/>
              </a:rPr>
              <a:t> </a:t>
            </a:r>
            <a:r>
              <a:rPr sz="3500" spc="95" dirty="0">
                <a:latin typeface="Times New Roman"/>
                <a:cs typeface="Times New Roman"/>
              </a:rPr>
              <a:t>(</a:t>
            </a:r>
            <a:r>
              <a:rPr sz="3500" i="1" spc="5" dirty="0">
                <a:latin typeface="Times New Roman"/>
                <a:cs typeface="Times New Roman"/>
              </a:rPr>
              <a:t>a</a:t>
            </a:r>
            <a:r>
              <a:rPr sz="2625" i="1" baseline="-28571" dirty="0">
                <a:latin typeface="Times New Roman"/>
                <a:cs typeface="Times New Roman"/>
              </a:rPr>
              <a:t>n	</a:t>
            </a:r>
            <a:r>
              <a:rPr sz="3500" spc="5" dirty="0">
                <a:latin typeface="Symbol"/>
                <a:cs typeface="Symbol"/>
              </a:rPr>
              <a:t></a:t>
            </a:r>
            <a:r>
              <a:rPr sz="3500" spc="-204" dirty="0">
                <a:latin typeface="Times New Roman"/>
                <a:cs typeface="Times New Roman"/>
              </a:rPr>
              <a:t> </a:t>
            </a:r>
            <a:r>
              <a:rPr sz="3500" i="1" spc="5" dirty="0">
                <a:latin typeface="Times New Roman"/>
                <a:cs typeface="Times New Roman"/>
              </a:rPr>
              <a:t>a</a:t>
            </a:r>
            <a:r>
              <a:rPr sz="2625" i="1" spc="157" baseline="-28571" dirty="0">
                <a:latin typeface="Times New Roman"/>
                <a:cs typeface="Times New Roman"/>
              </a:rPr>
              <a:t>n</a:t>
            </a:r>
            <a:r>
              <a:rPr sz="2625" spc="-135" baseline="-28571" dirty="0">
                <a:latin typeface="Symbol"/>
                <a:cs typeface="Symbol"/>
              </a:rPr>
              <a:t></a:t>
            </a:r>
            <a:r>
              <a:rPr sz="2625" baseline="-28571" dirty="0">
                <a:latin typeface="Times New Roman"/>
                <a:cs typeface="Times New Roman"/>
              </a:rPr>
              <a:t>1</a:t>
            </a:r>
            <a:r>
              <a:rPr sz="2625" spc="-315" baseline="-28571" dirty="0">
                <a:latin typeface="Times New Roman"/>
                <a:cs typeface="Times New Roman"/>
              </a:rPr>
              <a:t> </a:t>
            </a:r>
            <a:r>
              <a:rPr sz="3500" dirty="0">
                <a:latin typeface="Times New Roman"/>
                <a:cs typeface="Times New Roman"/>
              </a:rPr>
              <a:t>)</a:t>
            </a:r>
            <a:r>
              <a:rPr sz="3500" spc="-25" dirty="0">
                <a:latin typeface="Times New Roman"/>
                <a:cs typeface="Times New Roman"/>
              </a:rPr>
              <a:t> </a:t>
            </a:r>
            <a:r>
              <a:rPr sz="3500" spc="5" dirty="0">
                <a:latin typeface="Symbol"/>
                <a:cs typeface="Symbol"/>
              </a:rPr>
              <a:t></a:t>
            </a:r>
            <a:r>
              <a:rPr sz="3500" spc="-15" dirty="0">
                <a:latin typeface="Times New Roman"/>
                <a:cs typeface="Times New Roman"/>
              </a:rPr>
              <a:t> </a:t>
            </a:r>
            <a:r>
              <a:rPr sz="3500" i="1" spc="5" dirty="0">
                <a:latin typeface="Times New Roman"/>
                <a:cs typeface="Times New Roman"/>
              </a:rPr>
              <a:t>a</a:t>
            </a:r>
            <a:r>
              <a:rPr sz="2625" i="1" baseline="-28571" dirty="0">
                <a:latin typeface="Times New Roman"/>
                <a:cs typeface="Times New Roman"/>
              </a:rPr>
              <a:t>n	</a:t>
            </a:r>
            <a:r>
              <a:rPr sz="3500" spc="5" dirty="0">
                <a:latin typeface="Symbol"/>
                <a:cs typeface="Symbol"/>
              </a:rPr>
              <a:t></a:t>
            </a:r>
            <a:r>
              <a:rPr sz="3500" spc="-204" dirty="0">
                <a:latin typeface="Times New Roman"/>
                <a:cs typeface="Times New Roman"/>
              </a:rPr>
              <a:t> </a:t>
            </a:r>
            <a:r>
              <a:rPr sz="3500" i="1" spc="-25" dirty="0">
                <a:latin typeface="Times New Roman"/>
                <a:cs typeface="Times New Roman"/>
              </a:rPr>
              <a:t>a</a:t>
            </a:r>
            <a:r>
              <a:rPr sz="2625" baseline="-28571" dirty="0">
                <a:latin typeface="Times New Roman"/>
                <a:cs typeface="Times New Roman"/>
              </a:rPr>
              <a:t>0</a:t>
            </a:r>
            <a:endParaRPr sz="2625" baseline="-28571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117520" y="5727260"/>
            <a:ext cx="2259965" cy="5607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500" spc="5" dirty="0">
                <a:latin typeface="Symbol"/>
                <a:cs typeface="Symbol"/>
              </a:rPr>
              <a:t></a:t>
            </a:r>
            <a:r>
              <a:rPr sz="3500" spc="-395" dirty="0">
                <a:latin typeface="Times New Roman"/>
                <a:cs typeface="Times New Roman"/>
              </a:rPr>
              <a:t> </a:t>
            </a:r>
            <a:r>
              <a:rPr sz="3500" spc="5" dirty="0">
                <a:latin typeface="Times New Roman"/>
                <a:cs typeface="Times New Roman"/>
              </a:rPr>
              <a:t>16</a:t>
            </a:r>
            <a:r>
              <a:rPr sz="3500" spc="-254" dirty="0">
                <a:latin typeface="Times New Roman"/>
                <a:cs typeface="Times New Roman"/>
              </a:rPr>
              <a:t> </a:t>
            </a:r>
            <a:r>
              <a:rPr sz="3500" spc="5" dirty="0">
                <a:latin typeface="Symbol"/>
                <a:cs typeface="Symbol"/>
              </a:rPr>
              <a:t></a:t>
            </a:r>
            <a:r>
              <a:rPr sz="3500" spc="-254" dirty="0">
                <a:latin typeface="Times New Roman"/>
                <a:cs typeface="Times New Roman"/>
              </a:rPr>
              <a:t> </a:t>
            </a:r>
            <a:r>
              <a:rPr sz="3500" spc="5" dirty="0">
                <a:latin typeface="Times New Roman"/>
                <a:cs typeface="Times New Roman"/>
              </a:rPr>
              <a:t>0</a:t>
            </a:r>
            <a:r>
              <a:rPr sz="3500" spc="-65" dirty="0">
                <a:latin typeface="Times New Roman"/>
                <a:cs typeface="Times New Roman"/>
              </a:rPr>
              <a:t> </a:t>
            </a:r>
            <a:r>
              <a:rPr sz="3500" spc="5" dirty="0">
                <a:latin typeface="Symbol"/>
                <a:cs typeface="Symbol"/>
              </a:rPr>
              <a:t></a:t>
            </a:r>
            <a:r>
              <a:rPr sz="3500" spc="-400" dirty="0">
                <a:latin typeface="Times New Roman"/>
                <a:cs typeface="Times New Roman"/>
              </a:rPr>
              <a:t> </a:t>
            </a:r>
            <a:r>
              <a:rPr sz="3500" spc="5" dirty="0">
                <a:latin typeface="Times New Roman"/>
                <a:cs typeface="Times New Roman"/>
              </a:rPr>
              <a:t>16</a:t>
            </a:r>
            <a:endParaRPr sz="35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96536" y="5526778"/>
            <a:ext cx="422275" cy="5607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sz="5250" spc="67" baseline="-25396" dirty="0">
                <a:latin typeface="Times New Roman"/>
                <a:cs typeface="Times New Roman"/>
              </a:rPr>
              <a:t>4</a:t>
            </a:r>
            <a:r>
              <a:rPr sz="1750" spc="45" dirty="0">
                <a:latin typeface="Times New Roman"/>
                <a:cs typeface="Times New Roman"/>
              </a:rPr>
              <a:t>2</a:t>
            </a:r>
            <a:endParaRPr sz="17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780488" y="5028791"/>
            <a:ext cx="921385" cy="5607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sz="3500" spc="5" dirty="0">
                <a:latin typeface="Symbol"/>
                <a:cs typeface="Symbol"/>
              </a:rPr>
              <a:t></a:t>
            </a:r>
            <a:r>
              <a:rPr sz="3500" spc="-305" dirty="0">
                <a:latin typeface="Times New Roman"/>
                <a:cs typeface="Times New Roman"/>
              </a:rPr>
              <a:t> </a:t>
            </a:r>
            <a:r>
              <a:rPr sz="3500" spc="-20" dirty="0">
                <a:latin typeface="Times New Roman"/>
                <a:cs typeface="Times New Roman"/>
              </a:rPr>
              <a:t>3</a:t>
            </a:r>
            <a:r>
              <a:rPr sz="2625" baseline="50793" dirty="0">
                <a:latin typeface="Times New Roman"/>
                <a:cs typeface="Times New Roman"/>
              </a:rPr>
              <a:t>2</a:t>
            </a:r>
            <a:r>
              <a:rPr sz="2625" spc="-104" baseline="50793" dirty="0">
                <a:latin typeface="Times New Roman"/>
                <a:cs typeface="Times New Roman"/>
              </a:rPr>
              <a:t> </a:t>
            </a:r>
            <a:r>
              <a:rPr sz="3500" dirty="0">
                <a:latin typeface="Times New Roman"/>
                <a:cs typeface="Times New Roman"/>
              </a:rPr>
              <a:t>)</a:t>
            </a:r>
            <a:endParaRPr sz="35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78036" y="5028792"/>
            <a:ext cx="6165850" cy="5607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110"/>
              </a:spcBef>
            </a:pPr>
            <a:r>
              <a:rPr sz="3500" spc="-290" dirty="0">
                <a:latin typeface="Times New Roman"/>
                <a:cs typeface="Times New Roman"/>
              </a:rPr>
              <a:t>(</a:t>
            </a:r>
            <a:r>
              <a:rPr sz="3500" spc="-190" dirty="0">
                <a:latin typeface="Times New Roman"/>
                <a:cs typeface="Times New Roman"/>
              </a:rPr>
              <a:t>1</a:t>
            </a:r>
            <a:r>
              <a:rPr sz="2625" baseline="50793" dirty="0">
                <a:latin typeface="Times New Roman"/>
                <a:cs typeface="Times New Roman"/>
              </a:rPr>
              <a:t>2 </a:t>
            </a:r>
            <a:r>
              <a:rPr sz="2625" spc="172" baseline="50793" dirty="0">
                <a:latin typeface="Times New Roman"/>
                <a:cs typeface="Times New Roman"/>
              </a:rPr>
              <a:t> </a:t>
            </a:r>
            <a:r>
              <a:rPr sz="3500" spc="5" dirty="0">
                <a:latin typeface="Symbol"/>
                <a:cs typeface="Symbol"/>
              </a:rPr>
              <a:t></a:t>
            </a:r>
            <a:r>
              <a:rPr sz="3500" spc="-245" dirty="0">
                <a:latin typeface="Times New Roman"/>
                <a:cs typeface="Times New Roman"/>
              </a:rPr>
              <a:t> </a:t>
            </a:r>
            <a:r>
              <a:rPr sz="3500" spc="85" dirty="0">
                <a:latin typeface="Times New Roman"/>
                <a:cs typeface="Times New Roman"/>
              </a:rPr>
              <a:t>0</a:t>
            </a:r>
            <a:r>
              <a:rPr sz="2625" baseline="50793" dirty="0">
                <a:latin typeface="Times New Roman"/>
                <a:cs typeface="Times New Roman"/>
              </a:rPr>
              <a:t>2</a:t>
            </a:r>
            <a:r>
              <a:rPr sz="2625" spc="-89" baseline="50793" dirty="0">
                <a:latin typeface="Times New Roman"/>
                <a:cs typeface="Times New Roman"/>
              </a:rPr>
              <a:t> </a:t>
            </a:r>
            <a:r>
              <a:rPr sz="3500" dirty="0">
                <a:latin typeface="Times New Roman"/>
                <a:cs typeface="Times New Roman"/>
              </a:rPr>
              <a:t>)</a:t>
            </a:r>
            <a:r>
              <a:rPr sz="3500" spc="-225" dirty="0">
                <a:latin typeface="Times New Roman"/>
                <a:cs typeface="Times New Roman"/>
              </a:rPr>
              <a:t> </a:t>
            </a:r>
            <a:r>
              <a:rPr sz="3500" spc="5" dirty="0">
                <a:latin typeface="Symbol"/>
                <a:cs typeface="Symbol"/>
              </a:rPr>
              <a:t></a:t>
            </a:r>
            <a:r>
              <a:rPr sz="3500" spc="-190" dirty="0">
                <a:latin typeface="Times New Roman"/>
                <a:cs typeface="Times New Roman"/>
              </a:rPr>
              <a:t> </a:t>
            </a:r>
            <a:r>
              <a:rPr sz="3500" spc="90" dirty="0">
                <a:latin typeface="Times New Roman"/>
                <a:cs typeface="Times New Roman"/>
              </a:rPr>
              <a:t>(</a:t>
            </a:r>
            <a:r>
              <a:rPr sz="3500" spc="85" dirty="0">
                <a:latin typeface="Times New Roman"/>
                <a:cs typeface="Times New Roman"/>
              </a:rPr>
              <a:t>2</a:t>
            </a:r>
            <a:r>
              <a:rPr sz="2625" baseline="50793" dirty="0">
                <a:latin typeface="Times New Roman"/>
                <a:cs typeface="Times New Roman"/>
              </a:rPr>
              <a:t>2 </a:t>
            </a:r>
            <a:r>
              <a:rPr sz="2625" spc="172" baseline="50793" dirty="0">
                <a:latin typeface="Times New Roman"/>
                <a:cs typeface="Times New Roman"/>
              </a:rPr>
              <a:t> </a:t>
            </a:r>
            <a:r>
              <a:rPr sz="3500" spc="305" dirty="0">
                <a:latin typeface="Symbol"/>
                <a:cs typeface="Symbol"/>
              </a:rPr>
              <a:t></a:t>
            </a:r>
            <a:r>
              <a:rPr sz="3500" spc="-190" dirty="0">
                <a:latin typeface="Times New Roman"/>
                <a:cs typeface="Times New Roman"/>
              </a:rPr>
              <a:t>1</a:t>
            </a:r>
            <a:r>
              <a:rPr sz="2625" baseline="50793" dirty="0">
                <a:latin typeface="Times New Roman"/>
                <a:cs typeface="Times New Roman"/>
              </a:rPr>
              <a:t>2</a:t>
            </a:r>
            <a:r>
              <a:rPr sz="2625" spc="-97" baseline="50793" dirty="0">
                <a:latin typeface="Times New Roman"/>
                <a:cs typeface="Times New Roman"/>
              </a:rPr>
              <a:t> </a:t>
            </a:r>
            <a:r>
              <a:rPr sz="3500" dirty="0">
                <a:latin typeface="Times New Roman"/>
                <a:cs typeface="Times New Roman"/>
              </a:rPr>
              <a:t>)</a:t>
            </a:r>
            <a:r>
              <a:rPr sz="3500" spc="-220" dirty="0">
                <a:latin typeface="Times New Roman"/>
                <a:cs typeface="Times New Roman"/>
              </a:rPr>
              <a:t> </a:t>
            </a:r>
            <a:r>
              <a:rPr sz="3500" spc="5" dirty="0">
                <a:latin typeface="Symbol"/>
                <a:cs typeface="Symbol"/>
              </a:rPr>
              <a:t></a:t>
            </a:r>
            <a:r>
              <a:rPr sz="3500" spc="-195" dirty="0">
                <a:latin typeface="Times New Roman"/>
                <a:cs typeface="Times New Roman"/>
              </a:rPr>
              <a:t> </a:t>
            </a:r>
            <a:r>
              <a:rPr sz="3500" spc="-15" dirty="0">
                <a:latin typeface="Times New Roman"/>
                <a:cs typeface="Times New Roman"/>
              </a:rPr>
              <a:t>(</a:t>
            </a:r>
            <a:r>
              <a:rPr sz="3500" spc="-20" dirty="0">
                <a:latin typeface="Times New Roman"/>
                <a:cs typeface="Times New Roman"/>
              </a:rPr>
              <a:t>3</a:t>
            </a:r>
            <a:r>
              <a:rPr sz="2625" baseline="50793" dirty="0">
                <a:latin typeface="Times New Roman"/>
                <a:cs typeface="Times New Roman"/>
              </a:rPr>
              <a:t>2 </a:t>
            </a:r>
            <a:r>
              <a:rPr sz="2625" spc="165" baseline="50793" dirty="0">
                <a:latin typeface="Times New Roman"/>
                <a:cs typeface="Times New Roman"/>
              </a:rPr>
              <a:t> </a:t>
            </a:r>
            <a:r>
              <a:rPr sz="3500" spc="5" dirty="0">
                <a:latin typeface="Symbol"/>
                <a:cs typeface="Symbol"/>
              </a:rPr>
              <a:t></a:t>
            </a:r>
            <a:r>
              <a:rPr sz="3500" spc="-195" dirty="0">
                <a:latin typeface="Times New Roman"/>
                <a:cs typeface="Times New Roman"/>
              </a:rPr>
              <a:t> </a:t>
            </a:r>
            <a:r>
              <a:rPr sz="3500" spc="90" dirty="0">
                <a:latin typeface="Times New Roman"/>
                <a:cs typeface="Times New Roman"/>
              </a:rPr>
              <a:t>2</a:t>
            </a:r>
            <a:r>
              <a:rPr sz="2625" baseline="50793" dirty="0">
                <a:latin typeface="Times New Roman"/>
                <a:cs typeface="Times New Roman"/>
              </a:rPr>
              <a:t>2</a:t>
            </a:r>
            <a:r>
              <a:rPr sz="2625" spc="-97" baseline="50793" dirty="0">
                <a:latin typeface="Times New Roman"/>
                <a:cs typeface="Times New Roman"/>
              </a:rPr>
              <a:t> </a:t>
            </a:r>
            <a:r>
              <a:rPr sz="3500" dirty="0">
                <a:latin typeface="Times New Roman"/>
                <a:cs typeface="Times New Roman"/>
              </a:rPr>
              <a:t>)</a:t>
            </a:r>
            <a:r>
              <a:rPr sz="3500" spc="-220" dirty="0">
                <a:latin typeface="Times New Roman"/>
                <a:cs typeface="Times New Roman"/>
              </a:rPr>
              <a:t> </a:t>
            </a:r>
            <a:r>
              <a:rPr sz="3500" spc="5" dirty="0">
                <a:latin typeface="Symbol"/>
                <a:cs typeface="Symbol"/>
              </a:rPr>
              <a:t></a:t>
            </a:r>
            <a:r>
              <a:rPr sz="3500" spc="-195" dirty="0">
                <a:latin typeface="Times New Roman"/>
                <a:cs typeface="Times New Roman"/>
              </a:rPr>
              <a:t> </a:t>
            </a:r>
            <a:r>
              <a:rPr sz="3500" spc="90" dirty="0">
                <a:latin typeface="Times New Roman"/>
                <a:cs typeface="Times New Roman"/>
              </a:rPr>
              <a:t>(4</a:t>
            </a:r>
            <a:r>
              <a:rPr sz="2625" baseline="50793" dirty="0">
                <a:latin typeface="Times New Roman"/>
                <a:cs typeface="Times New Roman"/>
              </a:rPr>
              <a:t>2</a:t>
            </a:r>
            <a:endParaRPr sz="2625" baseline="50793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36543" y="4006369"/>
            <a:ext cx="137160" cy="2933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750" dirty="0">
                <a:latin typeface="Times New Roman"/>
                <a:cs typeface="Times New Roman"/>
              </a:rPr>
              <a:t>4</a:t>
            </a:r>
            <a:endParaRPr sz="17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377929" y="4157474"/>
            <a:ext cx="137160" cy="2933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750" dirty="0">
                <a:latin typeface="Times New Roman"/>
                <a:cs typeface="Times New Roman"/>
              </a:rPr>
              <a:t>2</a:t>
            </a:r>
            <a:endParaRPr sz="17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31629" y="4166735"/>
            <a:ext cx="343535" cy="5607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500" spc="5" dirty="0">
                <a:latin typeface="Symbol"/>
                <a:cs typeface="Symbol"/>
              </a:rPr>
              <a:t></a:t>
            </a:r>
            <a:endParaRPr sz="3500">
              <a:latin typeface="Symbol"/>
              <a:cs typeface="Symbo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44558" y="4135535"/>
            <a:ext cx="2797810" cy="5607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  <a:tabLst>
                <a:tab pos="682625" algn="l"/>
              </a:tabLst>
            </a:pPr>
            <a:r>
              <a:rPr sz="3500" spc="80" dirty="0">
                <a:latin typeface="Times New Roman"/>
                <a:cs typeface="Times New Roman"/>
              </a:rPr>
              <a:t>[</a:t>
            </a:r>
            <a:r>
              <a:rPr sz="3500" i="1" spc="5" dirty="0">
                <a:latin typeface="Times New Roman"/>
                <a:cs typeface="Times New Roman"/>
              </a:rPr>
              <a:t>k</a:t>
            </a:r>
            <a:r>
              <a:rPr sz="3500" i="1" dirty="0">
                <a:latin typeface="Times New Roman"/>
                <a:cs typeface="Times New Roman"/>
              </a:rPr>
              <a:t>	</a:t>
            </a:r>
            <a:r>
              <a:rPr sz="3500" spc="5" dirty="0">
                <a:latin typeface="Symbol"/>
                <a:cs typeface="Symbol"/>
              </a:rPr>
              <a:t></a:t>
            </a:r>
            <a:r>
              <a:rPr sz="3500" spc="-245" dirty="0">
                <a:latin typeface="Times New Roman"/>
                <a:cs typeface="Times New Roman"/>
              </a:rPr>
              <a:t> </a:t>
            </a:r>
            <a:r>
              <a:rPr sz="3500" spc="80" dirty="0">
                <a:latin typeface="Times New Roman"/>
                <a:cs typeface="Times New Roman"/>
              </a:rPr>
              <a:t>(</a:t>
            </a:r>
            <a:r>
              <a:rPr sz="3500" i="1" spc="5" dirty="0">
                <a:latin typeface="Times New Roman"/>
                <a:cs typeface="Times New Roman"/>
              </a:rPr>
              <a:t>k</a:t>
            </a:r>
            <a:r>
              <a:rPr sz="3500" i="1" spc="55" dirty="0">
                <a:latin typeface="Times New Roman"/>
                <a:cs typeface="Times New Roman"/>
              </a:rPr>
              <a:t> </a:t>
            </a:r>
            <a:r>
              <a:rPr sz="3500" spc="305" dirty="0">
                <a:latin typeface="Symbol"/>
                <a:cs typeface="Symbol"/>
              </a:rPr>
              <a:t></a:t>
            </a:r>
            <a:r>
              <a:rPr sz="3500" spc="-270" dirty="0">
                <a:latin typeface="Times New Roman"/>
                <a:cs typeface="Times New Roman"/>
              </a:rPr>
              <a:t>1</a:t>
            </a:r>
            <a:r>
              <a:rPr sz="3500" spc="114" dirty="0">
                <a:latin typeface="Times New Roman"/>
                <a:cs typeface="Times New Roman"/>
              </a:rPr>
              <a:t>)</a:t>
            </a:r>
            <a:r>
              <a:rPr sz="2625" baseline="50793" dirty="0">
                <a:latin typeface="Times New Roman"/>
                <a:cs typeface="Times New Roman"/>
              </a:rPr>
              <a:t>2</a:t>
            </a:r>
            <a:r>
              <a:rPr sz="2625" spc="-89" baseline="50793" dirty="0">
                <a:latin typeface="Times New Roman"/>
                <a:cs typeface="Times New Roman"/>
              </a:rPr>
              <a:t> </a:t>
            </a:r>
            <a:r>
              <a:rPr sz="3500" dirty="0">
                <a:latin typeface="Times New Roman"/>
                <a:cs typeface="Times New Roman"/>
              </a:rPr>
              <a:t>]</a:t>
            </a:r>
            <a:r>
              <a:rPr sz="3500" spc="-200" dirty="0">
                <a:latin typeface="Times New Roman"/>
                <a:cs typeface="Times New Roman"/>
              </a:rPr>
              <a:t> </a:t>
            </a:r>
            <a:r>
              <a:rPr sz="3500" spc="5" dirty="0">
                <a:latin typeface="Symbol"/>
                <a:cs typeface="Symbol"/>
              </a:rPr>
              <a:t></a:t>
            </a:r>
            <a:endParaRPr sz="3500">
              <a:latin typeface="Symbol"/>
              <a:cs typeface="Symbo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25279" y="4654208"/>
            <a:ext cx="377190" cy="2933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750" i="1" dirty="0">
                <a:latin typeface="Times New Roman"/>
                <a:cs typeface="Times New Roman"/>
              </a:rPr>
              <a:t>k</a:t>
            </a:r>
            <a:r>
              <a:rPr sz="1750" i="1" spc="-210" dirty="0">
                <a:latin typeface="Times New Roman"/>
                <a:cs typeface="Times New Roman"/>
              </a:rPr>
              <a:t> </a:t>
            </a:r>
            <a:r>
              <a:rPr sz="1750" spc="-90" dirty="0">
                <a:latin typeface="Symbol"/>
                <a:cs typeface="Symbol"/>
              </a:rPr>
              <a:t></a:t>
            </a:r>
            <a:r>
              <a:rPr sz="1750" dirty="0">
                <a:latin typeface="Times New Roman"/>
                <a:cs typeface="Times New Roman"/>
              </a:rPr>
              <a:t>1</a:t>
            </a:r>
            <a:endParaRPr sz="175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64540" y="3375152"/>
            <a:ext cx="11087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E</a:t>
            </a:r>
            <a:r>
              <a:rPr sz="2400" dirty="0">
                <a:latin typeface="Times New Roman"/>
                <a:cs typeface="Times New Roman"/>
              </a:rPr>
              <a:t>xa</a:t>
            </a:r>
            <a:r>
              <a:rPr sz="2400" spc="-5" dirty="0">
                <a:latin typeface="Times New Roman"/>
                <a:cs typeface="Times New Roman"/>
              </a:rPr>
              <a:t>m</a:t>
            </a:r>
            <a:r>
              <a:rPr sz="2400" dirty="0">
                <a:latin typeface="Times New Roman"/>
                <a:cs typeface="Times New Roman"/>
              </a:rPr>
              <a:t>p</a:t>
            </a:r>
            <a:r>
              <a:rPr sz="2400" spc="-5" dirty="0">
                <a:latin typeface="Times New Roman"/>
                <a:cs typeface="Times New Roman"/>
              </a:rPr>
              <a:t>l</a:t>
            </a:r>
            <a:r>
              <a:rPr sz="2400" dirty="0">
                <a:latin typeface="Times New Roman"/>
                <a:cs typeface="Times New Roman"/>
              </a:rPr>
              <a:t>e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54757" y="171100"/>
            <a:ext cx="36360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Closed</a:t>
            </a:r>
            <a:r>
              <a:rPr sz="3600" spc="-35" dirty="0"/>
              <a:t> </a:t>
            </a:r>
            <a:r>
              <a:rPr sz="3600" dirty="0"/>
              <a:t>Form</a:t>
            </a:r>
            <a:r>
              <a:rPr sz="3600" spc="-35" dirty="0"/>
              <a:t> </a:t>
            </a:r>
            <a:r>
              <a:rPr sz="3600" spc="-5" dirty="0"/>
              <a:t>Solutions</a:t>
            </a:r>
            <a:endParaRPr sz="3600"/>
          </a:p>
        </p:txBody>
      </p:sp>
      <p:sp>
        <p:nvSpPr>
          <p:cNvPr id="3" name="object 3"/>
          <p:cNvSpPr/>
          <p:nvPr/>
        </p:nvSpPr>
        <p:spPr>
          <a:xfrm>
            <a:off x="3302290" y="3387713"/>
            <a:ext cx="1592580" cy="0"/>
          </a:xfrm>
          <a:custGeom>
            <a:avLst/>
            <a:gdLst/>
            <a:ahLst/>
            <a:cxnLst/>
            <a:rect l="l" t="t" r="r" b="b"/>
            <a:pathLst>
              <a:path w="1592579">
                <a:moveTo>
                  <a:pt x="0" y="0"/>
                </a:moveTo>
                <a:lnTo>
                  <a:pt x="1592310" y="0"/>
                </a:lnTo>
              </a:path>
            </a:pathLst>
          </a:custGeom>
          <a:ln w="947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300394" y="2651714"/>
            <a:ext cx="1607820" cy="6629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150" i="1" spc="85" dirty="0">
                <a:latin typeface="Times New Roman"/>
                <a:cs typeface="Times New Roman"/>
              </a:rPr>
              <a:t>n</a:t>
            </a:r>
            <a:r>
              <a:rPr sz="4150" spc="120" dirty="0">
                <a:latin typeface="Times New Roman"/>
                <a:cs typeface="Times New Roman"/>
              </a:rPr>
              <a:t>(</a:t>
            </a:r>
            <a:r>
              <a:rPr sz="4150" i="1" spc="15" dirty="0">
                <a:latin typeface="Times New Roman"/>
                <a:cs typeface="Times New Roman"/>
              </a:rPr>
              <a:t>n</a:t>
            </a:r>
            <a:r>
              <a:rPr sz="4150" i="1" spc="-225" dirty="0">
                <a:latin typeface="Times New Roman"/>
                <a:cs typeface="Times New Roman"/>
              </a:rPr>
              <a:t> </a:t>
            </a:r>
            <a:r>
              <a:rPr sz="4150" spc="20" dirty="0">
                <a:latin typeface="Symbol"/>
                <a:cs typeface="Symbol"/>
              </a:rPr>
              <a:t></a:t>
            </a:r>
            <a:r>
              <a:rPr sz="4150" spc="-625" dirty="0">
                <a:latin typeface="Times New Roman"/>
                <a:cs typeface="Times New Roman"/>
              </a:rPr>
              <a:t> </a:t>
            </a:r>
            <a:r>
              <a:rPr sz="4150" spc="-310" dirty="0">
                <a:latin typeface="Times New Roman"/>
                <a:cs typeface="Times New Roman"/>
              </a:rPr>
              <a:t>1</a:t>
            </a:r>
            <a:r>
              <a:rPr sz="4150" spc="10" dirty="0">
                <a:latin typeface="Times New Roman"/>
                <a:cs typeface="Times New Roman"/>
              </a:rPr>
              <a:t>)</a:t>
            </a:r>
            <a:endParaRPr sz="41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132846" y="2823571"/>
            <a:ext cx="158750" cy="34417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2050" i="1" spc="20" dirty="0">
                <a:latin typeface="Times New Roman"/>
                <a:cs typeface="Times New Roman"/>
              </a:rPr>
              <a:t>n</a:t>
            </a:r>
            <a:endParaRPr sz="20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002299" y="2977078"/>
            <a:ext cx="1174115" cy="96202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20320">
              <a:lnSpc>
                <a:spcPts val="4925"/>
              </a:lnSpc>
              <a:spcBef>
                <a:spcPts val="130"/>
              </a:spcBef>
            </a:pPr>
            <a:r>
              <a:rPr sz="6225" spc="37" baseline="-4016" dirty="0">
                <a:latin typeface="Symbol"/>
                <a:cs typeface="Symbol"/>
              </a:rPr>
              <a:t></a:t>
            </a:r>
            <a:r>
              <a:rPr sz="6225" spc="-810" baseline="-4016" dirty="0">
                <a:latin typeface="Times New Roman"/>
                <a:cs typeface="Times New Roman"/>
              </a:rPr>
              <a:t> </a:t>
            </a:r>
            <a:r>
              <a:rPr sz="4150" i="1" spc="15" dirty="0">
                <a:latin typeface="Times New Roman"/>
                <a:cs typeface="Times New Roman"/>
              </a:rPr>
              <a:t>k</a:t>
            </a:r>
            <a:r>
              <a:rPr sz="4150" i="1" spc="295" dirty="0">
                <a:latin typeface="Times New Roman"/>
                <a:cs typeface="Times New Roman"/>
              </a:rPr>
              <a:t> </a:t>
            </a:r>
            <a:r>
              <a:rPr sz="4150" spc="20" dirty="0">
                <a:latin typeface="Symbol"/>
                <a:cs typeface="Symbol"/>
              </a:rPr>
              <a:t></a:t>
            </a:r>
            <a:endParaRPr sz="4150">
              <a:latin typeface="Symbol"/>
              <a:cs typeface="Symbol"/>
            </a:endParaRPr>
          </a:p>
          <a:p>
            <a:pPr marL="12700">
              <a:lnSpc>
                <a:spcPts val="2405"/>
              </a:lnSpc>
            </a:pPr>
            <a:r>
              <a:rPr sz="2050" i="1" spc="15" dirty="0">
                <a:latin typeface="Times New Roman"/>
                <a:cs typeface="Times New Roman"/>
              </a:rPr>
              <a:t>k</a:t>
            </a:r>
            <a:r>
              <a:rPr sz="2050" i="1" spc="-240" dirty="0">
                <a:latin typeface="Times New Roman"/>
                <a:cs typeface="Times New Roman"/>
              </a:rPr>
              <a:t> </a:t>
            </a:r>
            <a:r>
              <a:rPr sz="2050" spc="-90" dirty="0">
                <a:latin typeface="Symbol"/>
                <a:cs typeface="Symbol"/>
              </a:rPr>
              <a:t></a:t>
            </a:r>
            <a:r>
              <a:rPr sz="2050" spc="20" dirty="0">
                <a:latin typeface="Times New Roman"/>
                <a:cs typeface="Times New Roman"/>
              </a:rPr>
              <a:t>1</a:t>
            </a:r>
            <a:endParaRPr sz="20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960815" y="3382121"/>
            <a:ext cx="291465" cy="6629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150" spc="15" dirty="0">
                <a:latin typeface="Times New Roman"/>
                <a:cs typeface="Times New Roman"/>
              </a:rPr>
              <a:t>2</a:t>
            </a:r>
            <a:endParaRPr sz="41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59740" y="1698752"/>
            <a:ext cx="745617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13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simple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formula that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can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be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used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to calculate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sum</a:t>
            </a:r>
            <a:r>
              <a:rPr sz="2400" spc="-5" dirty="0">
                <a:latin typeface="Times New Roman"/>
                <a:cs typeface="Times New Roman"/>
              </a:rPr>
              <a:t> without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doing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all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 additions.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59740" y="2613152"/>
            <a:ext cx="1193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Example: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97840" y="4213352"/>
            <a:ext cx="7728584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800" marR="43180">
              <a:lnSpc>
                <a:spcPct val="100000"/>
              </a:lnSpc>
              <a:spcBef>
                <a:spcPts val="100"/>
              </a:spcBef>
              <a:tabLst>
                <a:tab pos="1025525" algn="l"/>
              </a:tabLst>
            </a:pPr>
            <a:r>
              <a:rPr sz="2400" b="1" spc="-10" dirty="0">
                <a:latin typeface="Times New Roman"/>
                <a:cs typeface="Times New Roman"/>
              </a:rPr>
              <a:t>Proof:	</a:t>
            </a:r>
            <a:r>
              <a:rPr sz="2400" spc="-5" dirty="0">
                <a:latin typeface="Times New Roman"/>
                <a:cs typeface="Times New Roman"/>
              </a:rPr>
              <a:t>First we note that </a:t>
            </a:r>
            <a:r>
              <a:rPr sz="2400" dirty="0">
                <a:latin typeface="Times New Roman"/>
                <a:cs typeface="Times New Roman"/>
              </a:rPr>
              <a:t>k</a:t>
            </a:r>
            <a:r>
              <a:rPr sz="2400" baseline="24305" dirty="0">
                <a:latin typeface="Times New Roman"/>
                <a:cs typeface="Times New Roman"/>
              </a:rPr>
              <a:t>2</a:t>
            </a:r>
            <a:r>
              <a:rPr sz="2400" spc="7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- </a:t>
            </a:r>
            <a:r>
              <a:rPr sz="2400" spc="-5" dirty="0">
                <a:latin typeface="Times New Roman"/>
                <a:cs typeface="Times New Roman"/>
              </a:rPr>
              <a:t>(k-1)</a:t>
            </a:r>
            <a:r>
              <a:rPr sz="2400" spc="-7" baseline="24305" dirty="0">
                <a:latin typeface="Times New Roman"/>
                <a:cs typeface="Times New Roman"/>
              </a:rPr>
              <a:t>2</a:t>
            </a:r>
            <a:r>
              <a:rPr sz="2400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 k</a:t>
            </a:r>
            <a:r>
              <a:rPr sz="2400" baseline="24305" dirty="0">
                <a:latin typeface="Times New Roman"/>
                <a:cs typeface="Times New Roman"/>
              </a:rPr>
              <a:t>2</a:t>
            </a:r>
            <a:r>
              <a:rPr sz="2400" spc="7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- </a:t>
            </a:r>
            <a:r>
              <a:rPr sz="2400" spc="-5" dirty="0">
                <a:latin typeface="Times New Roman"/>
                <a:cs typeface="Times New Roman"/>
              </a:rPr>
              <a:t>(k</a:t>
            </a:r>
            <a:r>
              <a:rPr sz="2400" spc="-7" baseline="24305" dirty="0">
                <a:latin typeface="Times New Roman"/>
                <a:cs typeface="Times New Roman"/>
              </a:rPr>
              <a:t>2</a:t>
            </a:r>
            <a:r>
              <a:rPr sz="2400" spc="-5" dirty="0">
                <a:latin typeface="Times New Roman"/>
                <a:cs typeface="Times New Roman"/>
              </a:rPr>
              <a:t>-2k+1) </a:t>
            </a:r>
            <a:r>
              <a:rPr sz="2400" dirty="0">
                <a:latin typeface="Times New Roman"/>
                <a:cs typeface="Times New Roman"/>
              </a:rPr>
              <a:t>= 2k-1. 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Since k</a:t>
            </a:r>
            <a:r>
              <a:rPr sz="2400" spc="-7" baseline="24305" dirty="0">
                <a:latin typeface="Times New Roman"/>
                <a:cs typeface="Times New Roman"/>
              </a:rPr>
              <a:t>2</a:t>
            </a:r>
            <a:r>
              <a:rPr sz="2400" spc="-5" dirty="0">
                <a:latin typeface="Times New Roman"/>
                <a:cs typeface="Times New Roman"/>
              </a:rPr>
              <a:t>-(k-1)</a:t>
            </a:r>
            <a:r>
              <a:rPr sz="2400" spc="-7" baseline="24305" dirty="0">
                <a:latin typeface="Times New Roman"/>
                <a:cs typeface="Times New Roman"/>
              </a:rPr>
              <a:t>2</a:t>
            </a:r>
            <a:r>
              <a:rPr sz="2400" spc="300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5" dirty="0">
                <a:latin typeface="Times New Roman"/>
                <a:cs typeface="Times New Roman"/>
              </a:rPr>
              <a:t> 2k-1,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then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we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can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sum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each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side from</a:t>
            </a:r>
            <a:r>
              <a:rPr sz="2400" dirty="0">
                <a:latin typeface="Times New Roman"/>
                <a:cs typeface="Times New Roman"/>
              </a:rPr>
              <a:t> k=1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to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k=n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844122" y="5359206"/>
            <a:ext cx="280670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800" spc="10" dirty="0">
                <a:latin typeface="Symbol"/>
                <a:cs typeface="Symbol"/>
              </a:rPr>
              <a:t></a:t>
            </a:r>
            <a:endParaRPr sz="2800">
              <a:latin typeface="Symbol"/>
              <a:cs typeface="Symbo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926807" y="5231230"/>
            <a:ext cx="264287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540000" algn="l"/>
              </a:tabLst>
            </a:pPr>
            <a:r>
              <a:rPr sz="1400" i="1" dirty="0">
                <a:latin typeface="Times New Roman"/>
                <a:cs typeface="Times New Roman"/>
              </a:rPr>
              <a:t>n	n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366318" y="5359206"/>
            <a:ext cx="307340" cy="62928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7780">
              <a:lnSpc>
                <a:spcPts val="3215"/>
              </a:lnSpc>
              <a:spcBef>
                <a:spcPts val="105"/>
              </a:spcBef>
            </a:pPr>
            <a:r>
              <a:rPr sz="2800" spc="10" dirty="0">
                <a:latin typeface="Symbol"/>
                <a:cs typeface="Symbol"/>
              </a:rPr>
              <a:t></a:t>
            </a:r>
            <a:endParaRPr sz="2800">
              <a:latin typeface="Symbol"/>
              <a:cs typeface="Symbol"/>
            </a:endParaRPr>
          </a:p>
          <a:p>
            <a:pPr marL="12700">
              <a:lnSpc>
                <a:spcPts val="1535"/>
              </a:lnSpc>
            </a:pPr>
            <a:r>
              <a:rPr sz="1400" i="1" dirty="0">
                <a:latin typeface="Times New Roman"/>
                <a:cs typeface="Times New Roman"/>
              </a:rPr>
              <a:t>k</a:t>
            </a:r>
            <a:r>
              <a:rPr sz="1400" i="1" spc="-165" dirty="0">
                <a:latin typeface="Times New Roman"/>
                <a:cs typeface="Times New Roman"/>
              </a:rPr>
              <a:t> </a:t>
            </a:r>
            <a:r>
              <a:rPr sz="1400" spc="-70" dirty="0">
                <a:latin typeface="Symbol"/>
                <a:cs typeface="Symbol"/>
              </a:rPr>
              <a:t></a:t>
            </a:r>
            <a:r>
              <a:rPr sz="1400" dirty="0">
                <a:latin typeface="Times New Roman"/>
                <a:cs typeface="Times New Roman"/>
              </a:rPr>
              <a:t>1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838907" y="5748839"/>
            <a:ext cx="30734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i="1" dirty="0">
                <a:latin typeface="Times New Roman"/>
                <a:cs typeface="Times New Roman"/>
              </a:rPr>
              <a:t>k</a:t>
            </a:r>
            <a:r>
              <a:rPr sz="1400" i="1" spc="-165" dirty="0">
                <a:latin typeface="Times New Roman"/>
                <a:cs typeface="Times New Roman"/>
              </a:rPr>
              <a:t> </a:t>
            </a:r>
            <a:r>
              <a:rPr sz="1400" spc="-70" dirty="0">
                <a:latin typeface="Symbol"/>
                <a:cs typeface="Symbol"/>
              </a:rPr>
              <a:t></a:t>
            </a:r>
            <a:r>
              <a:rPr sz="1400" dirty="0">
                <a:latin typeface="Times New Roman"/>
                <a:cs typeface="Times New Roman"/>
              </a:rPr>
              <a:t>1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442701" y="5351993"/>
            <a:ext cx="11493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latin typeface="Times New Roman"/>
                <a:cs typeface="Times New Roman"/>
              </a:rPr>
              <a:t>2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076107" y="5257029"/>
            <a:ext cx="3706495" cy="545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110"/>
              </a:spcBef>
              <a:tabLst>
                <a:tab pos="569595" algn="l"/>
                <a:tab pos="2597785" algn="l"/>
              </a:tabLst>
            </a:pPr>
            <a:r>
              <a:rPr sz="2800" spc="80" dirty="0">
                <a:latin typeface="Times New Roman"/>
                <a:cs typeface="Times New Roman"/>
              </a:rPr>
              <a:t>[</a:t>
            </a:r>
            <a:r>
              <a:rPr sz="2800" i="1" spc="5" dirty="0">
                <a:latin typeface="Times New Roman"/>
                <a:cs typeface="Times New Roman"/>
              </a:rPr>
              <a:t>k</a:t>
            </a:r>
            <a:r>
              <a:rPr sz="2800" i="1" dirty="0">
                <a:latin typeface="Times New Roman"/>
                <a:cs typeface="Times New Roman"/>
              </a:rPr>
              <a:t>	</a:t>
            </a:r>
            <a:r>
              <a:rPr sz="2800" spc="10" dirty="0">
                <a:latin typeface="Symbol"/>
                <a:cs typeface="Symbol"/>
              </a:rPr>
              <a:t></a:t>
            </a:r>
            <a:r>
              <a:rPr sz="2800" spc="-225" dirty="0">
                <a:latin typeface="Times New Roman"/>
                <a:cs typeface="Times New Roman"/>
              </a:rPr>
              <a:t> </a:t>
            </a:r>
            <a:r>
              <a:rPr sz="3400" spc="-190" dirty="0">
                <a:latin typeface="Symbol"/>
                <a:cs typeface="Symbol"/>
              </a:rPr>
              <a:t></a:t>
            </a:r>
            <a:r>
              <a:rPr sz="2800" i="1" spc="5" dirty="0">
                <a:latin typeface="Times New Roman"/>
                <a:cs typeface="Times New Roman"/>
              </a:rPr>
              <a:t>k</a:t>
            </a:r>
            <a:r>
              <a:rPr sz="2800" i="1" spc="45" dirty="0">
                <a:latin typeface="Times New Roman"/>
                <a:cs typeface="Times New Roman"/>
              </a:rPr>
              <a:t> </a:t>
            </a:r>
            <a:r>
              <a:rPr sz="2800" spc="245" dirty="0">
                <a:latin typeface="Symbol"/>
                <a:cs typeface="Symbol"/>
              </a:rPr>
              <a:t></a:t>
            </a:r>
            <a:r>
              <a:rPr sz="2800" spc="-95" dirty="0">
                <a:latin typeface="Times New Roman"/>
                <a:cs typeface="Times New Roman"/>
              </a:rPr>
              <a:t>1</a:t>
            </a:r>
            <a:r>
              <a:rPr sz="3400" spc="-310" dirty="0">
                <a:latin typeface="Symbol"/>
                <a:cs typeface="Symbol"/>
              </a:rPr>
              <a:t></a:t>
            </a:r>
            <a:r>
              <a:rPr sz="2100" baseline="59523" dirty="0">
                <a:latin typeface="Times New Roman"/>
                <a:cs typeface="Times New Roman"/>
              </a:rPr>
              <a:t>2</a:t>
            </a:r>
            <a:r>
              <a:rPr sz="2100" spc="-82" baseline="59523" dirty="0">
                <a:latin typeface="Times New Roman"/>
                <a:cs typeface="Times New Roman"/>
              </a:rPr>
              <a:t> </a:t>
            </a:r>
            <a:r>
              <a:rPr sz="2800" spc="5" dirty="0">
                <a:latin typeface="Times New Roman"/>
                <a:cs typeface="Times New Roman"/>
              </a:rPr>
              <a:t>]</a:t>
            </a:r>
            <a:r>
              <a:rPr sz="2800" spc="-150" dirty="0">
                <a:latin typeface="Times New Roman"/>
                <a:cs typeface="Times New Roman"/>
              </a:rPr>
              <a:t> </a:t>
            </a:r>
            <a:r>
              <a:rPr sz="2800" spc="10" dirty="0">
                <a:latin typeface="Symbol"/>
                <a:cs typeface="Symbol"/>
              </a:rPr>
              <a:t></a:t>
            </a:r>
            <a:r>
              <a:rPr sz="2800" dirty="0">
                <a:latin typeface="Times New Roman"/>
                <a:cs typeface="Times New Roman"/>
              </a:rPr>
              <a:t>	</a:t>
            </a:r>
            <a:r>
              <a:rPr sz="3400" spc="-190" dirty="0">
                <a:latin typeface="Symbol"/>
                <a:cs typeface="Symbol"/>
              </a:rPr>
              <a:t></a:t>
            </a:r>
            <a:r>
              <a:rPr sz="2800" spc="50" dirty="0">
                <a:latin typeface="Times New Roman"/>
                <a:cs typeface="Times New Roman"/>
              </a:rPr>
              <a:t>2</a:t>
            </a:r>
            <a:r>
              <a:rPr sz="2800" i="1" spc="5" dirty="0">
                <a:latin typeface="Times New Roman"/>
                <a:cs typeface="Times New Roman"/>
              </a:rPr>
              <a:t>k</a:t>
            </a:r>
            <a:r>
              <a:rPr sz="2800" i="1" spc="50" dirty="0">
                <a:latin typeface="Times New Roman"/>
                <a:cs typeface="Times New Roman"/>
              </a:rPr>
              <a:t> </a:t>
            </a:r>
            <a:r>
              <a:rPr sz="2800" spc="240" dirty="0">
                <a:latin typeface="Symbol"/>
                <a:cs typeface="Symbol"/>
              </a:rPr>
              <a:t></a:t>
            </a:r>
            <a:r>
              <a:rPr sz="2800" spc="-95" dirty="0">
                <a:latin typeface="Times New Roman"/>
                <a:cs typeface="Times New Roman"/>
              </a:rPr>
              <a:t>1</a:t>
            </a:r>
            <a:r>
              <a:rPr sz="3400" spc="-204" dirty="0">
                <a:latin typeface="Symbol"/>
                <a:cs typeface="Symbol"/>
              </a:rPr>
              <a:t></a:t>
            </a:r>
            <a:endParaRPr sz="3400">
              <a:latin typeface="Symbol"/>
              <a:cs typeface="Symbo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1123" y="1473006"/>
            <a:ext cx="280670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800" spc="10" dirty="0">
                <a:latin typeface="Symbol"/>
                <a:cs typeface="Symbol"/>
              </a:rPr>
              <a:t></a:t>
            </a:r>
            <a:endParaRPr sz="2800">
              <a:latin typeface="Symbol"/>
              <a:cs typeface="Symbo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311218" y="1345030"/>
            <a:ext cx="11493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i="1" dirty="0">
                <a:latin typeface="Times New Roman"/>
                <a:cs typeface="Times New Roman"/>
              </a:rPr>
              <a:t>n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223319" y="1473006"/>
            <a:ext cx="307340" cy="62928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7780">
              <a:lnSpc>
                <a:spcPts val="3215"/>
              </a:lnSpc>
              <a:spcBef>
                <a:spcPts val="105"/>
              </a:spcBef>
            </a:pPr>
            <a:r>
              <a:rPr sz="2800" spc="10" dirty="0">
                <a:latin typeface="Symbol"/>
                <a:cs typeface="Symbol"/>
              </a:rPr>
              <a:t></a:t>
            </a:r>
            <a:endParaRPr sz="2800">
              <a:latin typeface="Symbol"/>
              <a:cs typeface="Symbol"/>
            </a:endParaRPr>
          </a:p>
          <a:p>
            <a:pPr marL="12700">
              <a:lnSpc>
                <a:spcPts val="1535"/>
              </a:lnSpc>
            </a:pPr>
            <a:r>
              <a:rPr sz="1400" i="1" dirty="0">
                <a:latin typeface="Times New Roman"/>
                <a:cs typeface="Times New Roman"/>
              </a:rPr>
              <a:t>k</a:t>
            </a:r>
            <a:r>
              <a:rPr sz="1400" i="1" spc="-165" dirty="0">
                <a:latin typeface="Times New Roman"/>
                <a:cs typeface="Times New Roman"/>
              </a:rPr>
              <a:t> </a:t>
            </a:r>
            <a:r>
              <a:rPr sz="1400" spc="-70" dirty="0">
                <a:latin typeface="Symbol"/>
                <a:cs typeface="Symbol"/>
              </a:rPr>
              <a:t></a:t>
            </a:r>
            <a:r>
              <a:rPr sz="1400" dirty="0">
                <a:latin typeface="Times New Roman"/>
                <a:cs typeface="Times New Roman"/>
              </a:rPr>
              <a:t>1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518573" y="490219"/>
            <a:ext cx="1694814" cy="14262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014">
              <a:lnSpc>
                <a:spcPct val="100000"/>
              </a:lnSpc>
              <a:spcBef>
                <a:spcPts val="95"/>
              </a:spcBef>
            </a:pPr>
            <a:r>
              <a:rPr sz="3200" i="1" spc="-5" dirty="0">
                <a:latin typeface="Monotype Corsiva"/>
                <a:cs typeface="Monotype Corsiva"/>
              </a:rPr>
              <a:t>Proof</a:t>
            </a:r>
            <a:r>
              <a:rPr sz="3200" i="1" spc="-95" dirty="0">
                <a:latin typeface="Monotype Corsiva"/>
                <a:cs typeface="Monotype Corsiva"/>
              </a:rPr>
              <a:t> </a:t>
            </a:r>
            <a:r>
              <a:rPr sz="2400" i="1" dirty="0">
                <a:latin typeface="Monotype Corsiva"/>
                <a:cs typeface="Monotype Corsiva"/>
              </a:rPr>
              <a:t>(cont.)</a:t>
            </a:r>
            <a:endParaRPr sz="2400">
              <a:latin typeface="Monotype Corsiva"/>
              <a:cs typeface="Monotype Corsiva"/>
            </a:endParaRPr>
          </a:p>
          <a:p>
            <a:pPr marL="12700">
              <a:lnSpc>
                <a:spcPct val="100000"/>
              </a:lnSpc>
              <a:spcBef>
                <a:spcPts val="3110"/>
              </a:spcBef>
            </a:pPr>
            <a:r>
              <a:rPr sz="3400" spc="-45" dirty="0">
                <a:latin typeface="Symbol"/>
                <a:cs typeface="Symbol"/>
              </a:rPr>
              <a:t></a:t>
            </a:r>
            <a:r>
              <a:rPr sz="2800" spc="-45" dirty="0">
                <a:latin typeface="Times New Roman"/>
                <a:cs typeface="Times New Roman"/>
              </a:rPr>
              <a:t>2</a:t>
            </a:r>
            <a:r>
              <a:rPr sz="2800" i="1" spc="-45" dirty="0">
                <a:latin typeface="Times New Roman"/>
                <a:cs typeface="Times New Roman"/>
              </a:rPr>
              <a:t>k</a:t>
            </a:r>
            <a:r>
              <a:rPr sz="2800" i="1" spc="15" dirty="0">
                <a:latin typeface="Times New Roman"/>
                <a:cs typeface="Times New Roman"/>
              </a:rPr>
              <a:t> </a:t>
            </a:r>
            <a:r>
              <a:rPr sz="2800" spc="-20" dirty="0">
                <a:latin typeface="Symbol"/>
                <a:cs typeface="Symbol"/>
              </a:rPr>
              <a:t></a:t>
            </a:r>
            <a:r>
              <a:rPr sz="2800" spc="-20" dirty="0">
                <a:latin typeface="Times New Roman"/>
                <a:cs typeface="Times New Roman"/>
              </a:rPr>
              <a:t>1</a:t>
            </a:r>
            <a:r>
              <a:rPr sz="3400" spc="-20" dirty="0">
                <a:latin typeface="Symbol"/>
                <a:cs typeface="Symbol"/>
              </a:rPr>
              <a:t></a:t>
            </a:r>
            <a:endParaRPr sz="3400">
              <a:latin typeface="Symbol"/>
              <a:cs typeface="Symbo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83808" y="1345030"/>
            <a:ext cx="11493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i="1" dirty="0">
                <a:latin typeface="Times New Roman"/>
                <a:cs typeface="Times New Roman"/>
              </a:rPr>
              <a:t>n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95909" y="1862639"/>
            <a:ext cx="30734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i="1" dirty="0">
                <a:latin typeface="Times New Roman"/>
                <a:cs typeface="Times New Roman"/>
              </a:rPr>
              <a:t>k</a:t>
            </a:r>
            <a:r>
              <a:rPr sz="1400" i="1" spc="-165" dirty="0">
                <a:latin typeface="Times New Roman"/>
                <a:cs typeface="Times New Roman"/>
              </a:rPr>
              <a:t> </a:t>
            </a:r>
            <a:r>
              <a:rPr sz="1400" spc="-70" dirty="0">
                <a:latin typeface="Symbol"/>
                <a:cs typeface="Symbol"/>
              </a:rPr>
              <a:t></a:t>
            </a:r>
            <a:r>
              <a:rPr sz="1400" dirty="0">
                <a:latin typeface="Times New Roman"/>
                <a:cs typeface="Times New Roman"/>
              </a:rPr>
              <a:t>1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299702" y="1465794"/>
            <a:ext cx="11493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latin typeface="Times New Roman"/>
                <a:cs typeface="Times New Roman"/>
              </a:rPr>
              <a:t>2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45808" y="1370829"/>
            <a:ext cx="2237740" cy="545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  <a:tabLst>
                <a:tab pos="556895" algn="l"/>
              </a:tabLst>
            </a:pPr>
            <a:r>
              <a:rPr sz="2800" spc="80" dirty="0">
                <a:latin typeface="Times New Roman"/>
                <a:cs typeface="Times New Roman"/>
              </a:rPr>
              <a:t>[</a:t>
            </a:r>
            <a:r>
              <a:rPr sz="2800" i="1" spc="5" dirty="0">
                <a:latin typeface="Times New Roman"/>
                <a:cs typeface="Times New Roman"/>
              </a:rPr>
              <a:t>k</a:t>
            </a:r>
            <a:r>
              <a:rPr sz="2800" i="1" dirty="0">
                <a:latin typeface="Times New Roman"/>
                <a:cs typeface="Times New Roman"/>
              </a:rPr>
              <a:t>	</a:t>
            </a:r>
            <a:r>
              <a:rPr sz="2800" spc="10" dirty="0">
                <a:latin typeface="Symbol"/>
                <a:cs typeface="Symbol"/>
              </a:rPr>
              <a:t></a:t>
            </a:r>
            <a:r>
              <a:rPr sz="2800" spc="-225" dirty="0">
                <a:latin typeface="Times New Roman"/>
                <a:cs typeface="Times New Roman"/>
              </a:rPr>
              <a:t> </a:t>
            </a:r>
            <a:r>
              <a:rPr sz="3400" spc="-190" dirty="0">
                <a:latin typeface="Symbol"/>
                <a:cs typeface="Symbol"/>
              </a:rPr>
              <a:t></a:t>
            </a:r>
            <a:r>
              <a:rPr sz="2800" i="1" spc="5" dirty="0">
                <a:latin typeface="Times New Roman"/>
                <a:cs typeface="Times New Roman"/>
              </a:rPr>
              <a:t>k</a:t>
            </a:r>
            <a:r>
              <a:rPr sz="2800" i="1" spc="45" dirty="0">
                <a:latin typeface="Times New Roman"/>
                <a:cs typeface="Times New Roman"/>
              </a:rPr>
              <a:t> </a:t>
            </a:r>
            <a:r>
              <a:rPr sz="2800" spc="245" dirty="0">
                <a:latin typeface="Symbol"/>
                <a:cs typeface="Symbol"/>
              </a:rPr>
              <a:t></a:t>
            </a:r>
            <a:r>
              <a:rPr sz="2800" spc="-95" dirty="0">
                <a:latin typeface="Times New Roman"/>
                <a:cs typeface="Times New Roman"/>
              </a:rPr>
              <a:t>1</a:t>
            </a:r>
            <a:r>
              <a:rPr sz="3400" spc="-310" dirty="0">
                <a:latin typeface="Symbol"/>
                <a:cs typeface="Symbol"/>
              </a:rPr>
              <a:t></a:t>
            </a:r>
            <a:r>
              <a:rPr sz="2100" baseline="59523" dirty="0">
                <a:latin typeface="Times New Roman"/>
                <a:cs typeface="Times New Roman"/>
              </a:rPr>
              <a:t>2</a:t>
            </a:r>
            <a:r>
              <a:rPr sz="2100" spc="-82" baseline="59523" dirty="0">
                <a:latin typeface="Times New Roman"/>
                <a:cs typeface="Times New Roman"/>
              </a:rPr>
              <a:t> </a:t>
            </a:r>
            <a:r>
              <a:rPr sz="2800" spc="5" dirty="0">
                <a:latin typeface="Times New Roman"/>
                <a:cs typeface="Times New Roman"/>
              </a:rPr>
              <a:t>]</a:t>
            </a:r>
            <a:r>
              <a:rPr sz="2800" spc="-150" dirty="0">
                <a:latin typeface="Times New Roman"/>
                <a:cs typeface="Times New Roman"/>
              </a:rPr>
              <a:t> </a:t>
            </a:r>
            <a:r>
              <a:rPr sz="2800" spc="10" dirty="0">
                <a:latin typeface="Symbol"/>
                <a:cs typeface="Symbol"/>
              </a:rPr>
              <a:t></a:t>
            </a:r>
            <a:endParaRPr sz="2800">
              <a:latin typeface="Symbol"/>
              <a:cs typeface="Symbo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94970" y="2387408"/>
            <a:ext cx="280670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800" spc="10" dirty="0">
                <a:latin typeface="Symbol"/>
                <a:cs typeface="Symbol"/>
              </a:rPr>
              <a:t></a:t>
            </a:r>
            <a:endParaRPr sz="2800">
              <a:latin typeface="Symbol"/>
              <a:cs typeface="Symbo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304640" y="2259388"/>
            <a:ext cx="11493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i="1" dirty="0">
                <a:latin typeface="Times New Roman"/>
                <a:cs typeface="Times New Roman"/>
              </a:rPr>
              <a:t>n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216746" y="2387408"/>
            <a:ext cx="307340" cy="62928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7780">
              <a:lnSpc>
                <a:spcPts val="3215"/>
              </a:lnSpc>
              <a:spcBef>
                <a:spcPts val="105"/>
              </a:spcBef>
            </a:pPr>
            <a:r>
              <a:rPr sz="2800" spc="10" dirty="0">
                <a:latin typeface="Symbol"/>
                <a:cs typeface="Symbol"/>
              </a:rPr>
              <a:t></a:t>
            </a:r>
            <a:endParaRPr sz="2800">
              <a:latin typeface="Symbol"/>
              <a:cs typeface="Symbol"/>
            </a:endParaRPr>
          </a:p>
          <a:p>
            <a:pPr marL="12700">
              <a:lnSpc>
                <a:spcPts val="1535"/>
              </a:lnSpc>
            </a:pPr>
            <a:r>
              <a:rPr sz="1400" i="1" dirty="0">
                <a:latin typeface="Times New Roman"/>
                <a:cs typeface="Times New Roman"/>
              </a:rPr>
              <a:t>k</a:t>
            </a:r>
            <a:r>
              <a:rPr sz="1400" i="1" spc="-165" dirty="0">
                <a:latin typeface="Times New Roman"/>
                <a:cs typeface="Times New Roman"/>
              </a:rPr>
              <a:t> </a:t>
            </a:r>
            <a:r>
              <a:rPr sz="1400" spc="-70" dirty="0">
                <a:latin typeface="Symbol"/>
                <a:cs typeface="Symbol"/>
              </a:rPr>
              <a:t></a:t>
            </a:r>
            <a:r>
              <a:rPr sz="1400" dirty="0">
                <a:latin typeface="Times New Roman"/>
                <a:cs typeface="Times New Roman"/>
              </a:rPr>
              <a:t>1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519982" y="2362364"/>
            <a:ext cx="661035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800" spc="30" dirty="0">
                <a:latin typeface="Times New Roman"/>
                <a:cs typeface="Times New Roman"/>
              </a:rPr>
              <a:t>2</a:t>
            </a:r>
            <a:r>
              <a:rPr sz="2800" i="1" spc="30" dirty="0">
                <a:latin typeface="Times New Roman"/>
                <a:cs typeface="Times New Roman"/>
              </a:rPr>
              <a:t>k</a:t>
            </a:r>
            <a:r>
              <a:rPr sz="2800" i="1" spc="-40" dirty="0">
                <a:latin typeface="Times New Roman"/>
                <a:cs typeface="Times New Roman"/>
              </a:rPr>
              <a:t> </a:t>
            </a:r>
            <a:r>
              <a:rPr sz="2800" spc="10" dirty="0">
                <a:latin typeface="Symbol"/>
                <a:cs typeface="Symbol"/>
              </a:rPr>
              <a:t></a:t>
            </a:r>
            <a:endParaRPr sz="2800">
              <a:latin typeface="Symbol"/>
              <a:cs typeface="Symbo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320622" y="2259388"/>
            <a:ext cx="11493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i="1" dirty="0">
                <a:latin typeface="Times New Roman"/>
                <a:cs typeface="Times New Roman"/>
              </a:rPr>
              <a:t>n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232727" y="2387408"/>
            <a:ext cx="307340" cy="62928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7780">
              <a:lnSpc>
                <a:spcPts val="3215"/>
              </a:lnSpc>
              <a:spcBef>
                <a:spcPts val="105"/>
              </a:spcBef>
            </a:pPr>
            <a:r>
              <a:rPr sz="2800" spc="10" dirty="0">
                <a:latin typeface="Symbol"/>
                <a:cs typeface="Symbol"/>
              </a:rPr>
              <a:t></a:t>
            </a:r>
            <a:endParaRPr sz="2800">
              <a:latin typeface="Symbol"/>
              <a:cs typeface="Symbol"/>
            </a:endParaRPr>
          </a:p>
          <a:p>
            <a:pPr marL="12700">
              <a:lnSpc>
                <a:spcPts val="1535"/>
              </a:lnSpc>
            </a:pPr>
            <a:r>
              <a:rPr sz="1400" i="1" dirty="0">
                <a:latin typeface="Times New Roman"/>
                <a:cs typeface="Times New Roman"/>
              </a:rPr>
              <a:t>k</a:t>
            </a:r>
            <a:r>
              <a:rPr sz="1400" i="1" spc="-165" dirty="0">
                <a:latin typeface="Times New Roman"/>
                <a:cs typeface="Times New Roman"/>
              </a:rPr>
              <a:t> </a:t>
            </a:r>
            <a:r>
              <a:rPr sz="1400" spc="-70" dirty="0">
                <a:latin typeface="Symbol"/>
                <a:cs typeface="Symbol"/>
              </a:rPr>
              <a:t></a:t>
            </a:r>
            <a:r>
              <a:rPr sz="1400" dirty="0">
                <a:latin typeface="Times New Roman"/>
                <a:cs typeface="Times New Roman"/>
              </a:rPr>
              <a:t>1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527972" y="2285230"/>
            <a:ext cx="656590" cy="545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400" spc="-190" dirty="0">
                <a:latin typeface="Symbol"/>
                <a:cs typeface="Symbol"/>
              </a:rPr>
              <a:t></a:t>
            </a:r>
            <a:r>
              <a:rPr sz="2800" spc="240" dirty="0">
                <a:latin typeface="Symbol"/>
                <a:cs typeface="Symbol"/>
              </a:rPr>
              <a:t></a:t>
            </a:r>
            <a:r>
              <a:rPr sz="2800" spc="-90" dirty="0">
                <a:latin typeface="Times New Roman"/>
                <a:cs typeface="Times New Roman"/>
              </a:rPr>
              <a:t>1</a:t>
            </a:r>
            <a:r>
              <a:rPr sz="3400" spc="-204" dirty="0">
                <a:latin typeface="Symbol"/>
                <a:cs typeface="Symbol"/>
              </a:rPr>
              <a:t></a:t>
            </a:r>
            <a:endParaRPr sz="3400">
              <a:latin typeface="Symbol"/>
              <a:cs typeface="Symbo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77671" y="2259388"/>
            <a:ext cx="11493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i="1" dirty="0">
                <a:latin typeface="Times New Roman"/>
                <a:cs typeface="Times New Roman"/>
              </a:rPr>
              <a:t>n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89777" y="2777042"/>
            <a:ext cx="30734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i="1" dirty="0">
                <a:latin typeface="Times New Roman"/>
                <a:cs typeface="Times New Roman"/>
              </a:rPr>
              <a:t>k</a:t>
            </a:r>
            <a:r>
              <a:rPr sz="1400" i="1" spc="-165" dirty="0">
                <a:latin typeface="Times New Roman"/>
                <a:cs typeface="Times New Roman"/>
              </a:rPr>
              <a:t> </a:t>
            </a:r>
            <a:r>
              <a:rPr sz="1400" spc="-70" dirty="0">
                <a:latin typeface="Symbol"/>
                <a:cs typeface="Symbol"/>
              </a:rPr>
              <a:t></a:t>
            </a:r>
            <a:r>
              <a:rPr sz="1400" dirty="0">
                <a:latin typeface="Times New Roman"/>
                <a:cs typeface="Times New Roman"/>
              </a:rPr>
              <a:t>1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293453" y="2380255"/>
            <a:ext cx="11493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latin typeface="Times New Roman"/>
                <a:cs typeface="Times New Roman"/>
              </a:rPr>
              <a:t>2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939647" y="2285233"/>
            <a:ext cx="2249805" cy="545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  <a:tabLst>
                <a:tab pos="556895" algn="l"/>
              </a:tabLst>
            </a:pPr>
            <a:r>
              <a:rPr sz="2800" spc="80" dirty="0">
                <a:latin typeface="Times New Roman"/>
                <a:cs typeface="Times New Roman"/>
              </a:rPr>
              <a:t>[</a:t>
            </a:r>
            <a:r>
              <a:rPr sz="2800" i="1" spc="5" dirty="0">
                <a:latin typeface="Times New Roman"/>
                <a:cs typeface="Times New Roman"/>
              </a:rPr>
              <a:t>k</a:t>
            </a:r>
            <a:r>
              <a:rPr sz="2800" i="1" dirty="0">
                <a:latin typeface="Times New Roman"/>
                <a:cs typeface="Times New Roman"/>
              </a:rPr>
              <a:t>	</a:t>
            </a:r>
            <a:r>
              <a:rPr sz="2800" spc="10" dirty="0">
                <a:latin typeface="Symbol"/>
                <a:cs typeface="Symbol"/>
              </a:rPr>
              <a:t></a:t>
            </a:r>
            <a:r>
              <a:rPr sz="2800" spc="-225" dirty="0">
                <a:latin typeface="Times New Roman"/>
                <a:cs typeface="Times New Roman"/>
              </a:rPr>
              <a:t> </a:t>
            </a:r>
            <a:r>
              <a:rPr sz="3400" spc="-190" dirty="0">
                <a:latin typeface="Symbol"/>
                <a:cs typeface="Symbol"/>
              </a:rPr>
              <a:t></a:t>
            </a:r>
            <a:r>
              <a:rPr sz="2800" i="1" spc="5" dirty="0">
                <a:latin typeface="Times New Roman"/>
                <a:cs typeface="Times New Roman"/>
              </a:rPr>
              <a:t>k</a:t>
            </a:r>
            <a:r>
              <a:rPr sz="2800" i="1" spc="45" dirty="0">
                <a:latin typeface="Times New Roman"/>
                <a:cs typeface="Times New Roman"/>
              </a:rPr>
              <a:t> </a:t>
            </a:r>
            <a:r>
              <a:rPr sz="2800" spc="240" dirty="0">
                <a:latin typeface="Symbol"/>
                <a:cs typeface="Symbol"/>
              </a:rPr>
              <a:t></a:t>
            </a:r>
            <a:r>
              <a:rPr sz="2800" spc="-90" dirty="0">
                <a:latin typeface="Times New Roman"/>
                <a:cs typeface="Times New Roman"/>
              </a:rPr>
              <a:t>1</a:t>
            </a:r>
            <a:r>
              <a:rPr sz="3400" spc="-310" dirty="0">
                <a:latin typeface="Symbol"/>
                <a:cs typeface="Symbol"/>
              </a:rPr>
              <a:t></a:t>
            </a:r>
            <a:r>
              <a:rPr sz="2100" baseline="59523" dirty="0">
                <a:latin typeface="Times New Roman"/>
                <a:cs typeface="Times New Roman"/>
              </a:rPr>
              <a:t>2</a:t>
            </a:r>
            <a:r>
              <a:rPr sz="2100" spc="-82" baseline="59523" dirty="0">
                <a:latin typeface="Times New Roman"/>
                <a:cs typeface="Times New Roman"/>
              </a:rPr>
              <a:t> </a:t>
            </a:r>
            <a:r>
              <a:rPr sz="2800" spc="5" dirty="0">
                <a:latin typeface="Times New Roman"/>
                <a:cs typeface="Times New Roman"/>
              </a:rPr>
              <a:t>]</a:t>
            </a:r>
            <a:r>
              <a:rPr sz="2800" spc="-150" dirty="0">
                <a:latin typeface="Times New Roman"/>
                <a:cs typeface="Times New Roman"/>
              </a:rPr>
              <a:t> </a:t>
            </a:r>
            <a:r>
              <a:rPr sz="2800" spc="10" dirty="0">
                <a:latin typeface="Symbol"/>
                <a:cs typeface="Symbol"/>
              </a:rPr>
              <a:t></a:t>
            </a:r>
            <a:endParaRPr sz="2800">
              <a:latin typeface="Symbol"/>
              <a:cs typeface="Symbo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295335" y="3097586"/>
            <a:ext cx="11493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i="1" dirty="0">
                <a:latin typeface="Times New Roman"/>
                <a:cs typeface="Times New Roman"/>
              </a:rPr>
              <a:t>n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052059" y="3200558"/>
            <a:ext cx="2668270" cy="6540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ts val="3310"/>
              </a:lnSpc>
              <a:spcBef>
                <a:spcPts val="105"/>
              </a:spcBef>
            </a:pPr>
            <a:r>
              <a:rPr sz="2800" spc="10" dirty="0">
                <a:latin typeface="Symbol"/>
                <a:cs typeface="Symbol"/>
              </a:rPr>
              <a:t></a:t>
            </a:r>
            <a:r>
              <a:rPr sz="2800" spc="-204" dirty="0">
                <a:latin typeface="Times New Roman"/>
                <a:cs typeface="Times New Roman"/>
              </a:rPr>
              <a:t> </a:t>
            </a:r>
            <a:r>
              <a:rPr sz="2800" spc="75" dirty="0">
                <a:latin typeface="Times New Roman"/>
                <a:cs typeface="Times New Roman"/>
              </a:rPr>
              <a:t>0</a:t>
            </a:r>
            <a:r>
              <a:rPr sz="2100" baseline="49603" dirty="0">
                <a:latin typeface="Times New Roman"/>
                <a:cs typeface="Times New Roman"/>
              </a:rPr>
              <a:t>2  </a:t>
            </a:r>
            <a:r>
              <a:rPr sz="2100" spc="-157" baseline="49603" dirty="0">
                <a:latin typeface="Times New Roman"/>
                <a:cs typeface="Times New Roman"/>
              </a:rPr>
              <a:t> </a:t>
            </a:r>
            <a:r>
              <a:rPr sz="2800" spc="10" dirty="0">
                <a:latin typeface="Symbol"/>
                <a:cs typeface="Symbol"/>
              </a:rPr>
              <a:t>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114" dirty="0">
                <a:latin typeface="Times New Roman"/>
                <a:cs typeface="Times New Roman"/>
              </a:rPr>
              <a:t>2</a:t>
            </a:r>
            <a:r>
              <a:rPr sz="4200" spc="450" baseline="-3968" dirty="0">
                <a:latin typeface="Symbol"/>
                <a:cs typeface="Symbol"/>
              </a:rPr>
              <a:t></a:t>
            </a:r>
            <a:r>
              <a:rPr sz="2800" spc="80" dirty="0">
                <a:latin typeface="Times New Roman"/>
                <a:cs typeface="Times New Roman"/>
              </a:rPr>
              <a:t>(</a:t>
            </a:r>
            <a:r>
              <a:rPr sz="2800" i="1" spc="5" dirty="0">
                <a:latin typeface="Times New Roman"/>
                <a:cs typeface="Times New Roman"/>
              </a:rPr>
              <a:t>k</a:t>
            </a:r>
            <a:r>
              <a:rPr sz="2800" i="1" spc="-455" dirty="0">
                <a:latin typeface="Times New Roman"/>
                <a:cs typeface="Times New Roman"/>
              </a:rPr>
              <a:t> </a:t>
            </a:r>
            <a:r>
              <a:rPr sz="2800" spc="5" dirty="0">
                <a:latin typeface="Times New Roman"/>
                <a:cs typeface="Times New Roman"/>
              </a:rPr>
              <a:t>)</a:t>
            </a:r>
            <a:r>
              <a:rPr sz="2800" spc="-170" dirty="0">
                <a:latin typeface="Times New Roman"/>
                <a:cs typeface="Times New Roman"/>
              </a:rPr>
              <a:t> </a:t>
            </a:r>
            <a:r>
              <a:rPr sz="2800" spc="10" dirty="0">
                <a:latin typeface="Symbol"/>
                <a:cs typeface="Symbol"/>
              </a:rPr>
              <a:t></a:t>
            </a:r>
            <a:r>
              <a:rPr sz="2800" spc="-114" dirty="0">
                <a:latin typeface="Times New Roman"/>
                <a:cs typeface="Times New Roman"/>
              </a:rPr>
              <a:t> </a:t>
            </a:r>
            <a:r>
              <a:rPr sz="2800" spc="95" dirty="0">
                <a:latin typeface="Symbol"/>
                <a:cs typeface="Symbol"/>
              </a:rPr>
              <a:t></a:t>
            </a:r>
            <a:r>
              <a:rPr sz="2800" i="1" spc="5" dirty="0">
                <a:latin typeface="Times New Roman"/>
                <a:cs typeface="Times New Roman"/>
              </a:rPr>
              <a:t>n</a:t>
            </a:r>
            <a:endParaRPr sz="2800">
              <a:latin typeface="Times New Roman"/>
              <a:cs typeface="Times New Roman"/>
            </a:endParaRPr>
          </a:p>
          <a:p>
            <a:pPr marR="41910" algn="ctr">
              <a:lnSpc>
                <a:spcPts val="1630"/>
              </a:lnSpc>
            </a:pPr>
            <a:r>
              <a:rPr sz="1400" i="1" dirty="0">
                <a:latin typeface="Times New Roman"/>
                <a:cs typeface="Times New Roman"/>
              </a:rPr>
              <a:t>k</a:t>
            </a:r>
            <a:r>
              <a:rPr sz="1400" i="1" spc="-165" dirty="0">
                <a:latin typeface="Times New Roman"/>
                <a:cs typeface="Times New Roman"/>
              </a:rPr>
              <a:t> </a:t>
            </a:r>
            <a:r>
              <a:rPr sz="1400" spc="-70" dirty="0">
                <a:latin typeface="Symbol"/>
                <a:cs typeface="Symbol"/>
              </a:rPr>
              <a:t></a:t>
            </a:r>
            <a:r>
              <a:rPr sz="1400" dirty="0">
                <a:latin typeface="Times New Roman"/>
                <a:cs typeface="Times New Roman"/>
              </a:rPr>
              <a:t>1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667677" y="3040332"/>
            <a:ext cx="360045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sz="4200" i="1" spc="89" baseline="-24801" dirty="0">
                <a:latin typeface="Times New Roman"/>
                <a:cs typeface="Times New Roman"/>
              </a:rPr>
              <a:t>n</a:t>
            </a:r>
            <a:r>
              <a:rPr sz="1400" spc="60" dirty="0">
                <a:latin typeface="Times New Roman"/>
                <a:cs typeface="Times New Roman"/>
              </a:rPr>
              <a:t>2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177035" y="3935784"/>
            <a:ext cx="11557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i="1" spc="5" dirty="0">
                <a:latin typeface="Times New Roman"/>
                <a:cs typeface="Times New Roman"/>
              </a:rPr>
              <a:t>n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077667" y="4038758"/>
            <a:ext cx="1774189" cy="6540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3310"/>
              </a:lnSpc>
              <a:spcBef>
                <a:spcPts val="105"/>
              </a:spcBef>
            </a:pPr>
            <a:r>
              <a:rPr sz="2800" spc="10" dirty="0">
                <a:latin typeface="Symbol"/>
                <a:cs typeface="Symbol"/>
              </a:rPr>
              <a:t></a:t>
            </a:r>
            <a:r>
              <a:rPr sz="2800" spc="-114" dirty="0">
                <a:latin typeface="Times New Roman"/>
                <a:cs typeface="Times New Roman"/>
              </a:rPr>
              <a:t> </a:t>
            </a:r>
            <a:r>
              <a:rPr sz="2800" i="1" spc="10" dirty="0">
                <a:latin typeface="Times New Roman"/>
                <a:cs typeface="Times New Roman"/>
              </a:rPr>
              <a:t>n</a:t>
            </a:r>
            <a:r>
              <a:rPr sz="2800" i="1" spc="-5" dirty="0">
                <a:latin typeface="Times New Roman"/>
                <a:cs typeface="Times New Roman"/>
              </a:rPr>
              <a:t> </a:t>
            </a:r>
            <a:r>
              <a:rPr sz="2800" spc="10" dirty="0">
                <a:latin typeface="Symbol"/>
                <a:cs typeface="Symbol"/>
              </a:rPr>
              <a:t>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120" dirty="0">
                <a:latin typeface="Times New Roman"/>
                <a:cs typeface="Times New Roman"/>
              </a:rPr>
              <a:t>2</a:t>
            </a:r>
            <a:r>
              <a:rPr sz="4200" spc="450" baseline="-3968" dirty="0">
                <a:latin typeface="Symbol"/>
                <a:cs typeface="Symbol"/>
              </a:rPr>
              <a:t></a:t>
            </a:r>
            <a:r>
              <a:rPr sz="2800" spc="80" dirty="0">
                <a:latin typeface="Times New Roman"/>
                <a:cs typeface="Times New Roman"/>
              </a:rPr>
              <a:t>(</a:t>
            </a:r>
            <a:r>
              <a:rPr sz="2800" i="1" spc="5" dirty="0">
                <a:latin typeface="Times New Roman"/>
                <a:cs typeface="Times New Roman"/>
              </a:rPr>
              <a:t>k</a:t>
            </a:r>
            <a:r>
              <a:rPr sz="2800" i="1" spc="-455" dirty="0">
                <a:latin typeface="Times New Roman"/>
                <a:cs typeface="Times New Roman"/>
              </a:rPr>
              <a:t> </a:t>
            </a:r>
            <a:r>
              <a:rPr sz="2800" spc="5" dirty="0">
                <a:latin typeface="Times New Roman"/>
                <a:cs typeface="Times New Roman"/>
              </a:rPr>
              <a:t>)</a:t>
            </a:r>
            <a:endParaRPr sz="2800">
              <a:latin typeface="Times New Roman"/>
              <a:cs typeface="Times New Roman"/>
            </a:endParaRPr>
          </a:p>
          <a:p>
            <a:pPr marL="1023619">
              <a:lnSpc>
                <a:spcPts val="1630"/>
              </a:lnSpc>
            </a:pPr>
            <a:r>
              <a:rPr sz="1400" i="1" dirty="0">
                <a:latin typeface="Times New Roman"/>
                <a:cs typeface="Times New Roman"/>
              </a:rPr>
              <a:t>k</a:t>
            </a:r>
            <a:r>
              <a:rPr sz="1400" i="1" spc="-165" dirty="0">
                <a:latin typeface="Times New Roman"/>
                <a:cs typeface="Times New Roman"/>
              </a:rPr>
              <a:t> </a:t>
            </a:r>
            <a:r>
              <a:rPr sz="1400" spc="-70" dirty="0">
                <a:latin typeface="Symbol"/>
                <a:cs typeface="Symbol"/>
              </a:rPr>
              <a:t></a:t>
            </a:r>
            <a:r>
              <a:rPr sz="1400" spc="5" dirty="0">
                <a:latin typeface="Times New Roman"/>
                <a:cs typeface="Times New Roman"/>
              </a:rPr>
              <a:t>1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667689" y="3878531"/>
            <a:ext cx="360045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sz="4200" i="1" spc="97" baseline="-24801" dirty="0">
                <a:latin typeface="Times New Roman"/>
                <a:cs typeface="Times New Roman"/>
              </a:rPr>
              <a:t>n</a:t>
            </a:r>
            <a:r>
              <a:rPr sz="1400" spc="65" dirty="0">
                <a:latin typeface="Times New Roman"/>
                <a:cs typeface="Times New Roman"/>
              </a:rPr>
              <a:t>2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1675809" y="5349238"/>
            <a:ext cx="909955" cy="0"/>
          </a:xfrm>
          <a:custGeom>
            <a:avLst/>
            <a:gdLst/>
            <a:ahLst/>
            <a:cxnLst/>
            <a:rect l="l" t="t" r="r" b="b"/>
            <a:pathLst>
              <a:path w="909955">
                <a:moveTo>
                  <a:pt x="0" y="0"/>
                </a:moveTo>
                <a:lnTo>
                  <a:pt x="909780" y="0"/>
                </a:lnTo>
              </a:path>
            </a:pathLst>
          </a:custGeom>
          <a:ln w="1524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2977141" y="5349238"/>
            <a:ext cx="1121410" cy="0"/>
          </a:xfrm>
          <a:custGeom>
            <a:avLst/>
            <a:gdLst/>
            <a:ahLst/>
            <a:cxnLst/>
            <a:rect l="l" t="t" r="r" b="b"/>
            <a:pathLst>
              <a:path w="1121410">
                <a:moveTo>
                  <a:pt x="0" y="0"/>
                </a:moveTo>
                <a:lnTo>
                  <a:pt x="1120911" y="0"/>
                </a:lnTo>
              </a:path>
            </a:pathLst>
          </a:custGeom>
          <a:ln w="1524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3438527" y="5347968"/>
            <a:ext cx="210185" cy="4648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850" spc="25" dirty="0">
                <a:latin typeface="Times New Roman"/>
                <a:cs typeface="Times New Roman"/>
              </a:rPr>
              <a:t>2</a:t>
            </a:r>
            <a:endParaRPr sz="285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2031629" y="5347968"/>
            <a:ext cx="210185" cy="4648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850" spc="25" dirty="0">
                <a:latin typeface="Times New Roman"/>
                <a:cs typeface="Times New Roman"/>
              </a:rPr>
              <a:t>2</a:t>
            </a:r>
            <a:endParaRPr sz="285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662663" y="4667883"/>
            <a:ext cx="388620" cy="4648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0"/>
              </a:spcBef>
            </a:pPr>
            <a:r>
              <a:rPr sz="4275" i="1" spc="150" baseline="-25341" dirty="0">
                <a:latin typeface="Times New Roman"/>
                <a:cs typeface="Times New Roman"/>
              </a:rPr>
              <a:t>n</a:t>
            </a:r>
            <a:r>
              <a:rPr sz="1650" spc="100" dirty="0">
                <a:latin typeface="Times New Roman"/>
                <a:cs typeface="Times New Roman"/>
              </a:rPr>
              <a:t>2</a:t>
            </a:r>
            <a:endParaRPr sz="165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670779" y="5062218"/>
            <a:ext cx="227965" cy="4648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850" spc="25" dirty="0">
                <a:latin typeface="Symbol"/>
                <a:cs typeface="Symbol"/>
              </a:rPr>
              <a:t></a:t>
            </a:r>
            <a:endParaRPr sz="2850">
              <a:latin typeface="Symbol"/>
              <a:cs typeface="Symbo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098807" y="4831713"/>
            <a:ext cx="1995170" cy="4648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902969" algn="l"/>
              </a:tabLst>
            </a:pPr>
            <a:r>
              <a:rPr sz="2850" spc="25" dirty="0">
                <a:latin typeface="Symbol"/>
                <a:cs typeface="Symbol"/>
              </a:rPr>
              <a:t></a:t>
            </a:r>
            <a:r>
              <a:rPr sz="2850" spc="-175" dirty="0">
                <a:latin typeface="Times New Roman"/>
                <a:cs typeface="Times New Roman"/>
              </a:rPr>
              <a:t> </a:t>
            </a:r>
            <a:r>
              <a:rPr sz="2850" i="1" spc="25" dirty="0">
                <a:latin typeface="Times New Roman"/>
                <a:cs typeface="Times New Roman"/>
              </a:rPr>
              <a:t>n</a:t>
            </a:r>
            <a:r>
              <a:rPr sz="2850" i="1" dirty="0">
                <a:latin typeface="Times New Roman"/>
                <a:cs typeface="Times New Roman"/>
              </a:rPr>
              <a:t>	</a:t>
            </a:r>
            <a:r>
              <a:rPr sz="2850" i="1" spc="70" dirty="0">
                <a:latin typeface="Times New Roman"/>
                <a:cs typeface="Times New Roman"/>
              </a:rPr>
              <a:t>n</a:t>
            </a:r>
            <a:r>
              <a:rPr sz="2850" spc="90" dirty="0">
                <a:latin typeface="Times New Roman"/>
                <a:cs typeface="Times New Roman"/>
              </a:rPr>
              <a:t>(</a:t>
            </a:r>
            <a:r>
              <a:rPr sz="2850" i="1" spc="25" dirty="0">
                <a:latin typeface="Times New Roman"/>
                <a:cs typeface="Times New Roman"/>
              </a:rPr>
              <a:t>n</a:t>
            </a:r>
            <a:r>
              <a:rPr sz="2850" i="1" spc="-215" dirty="0">
                <a:latin typeface="Times New Roman"/>
                <a:cs typeface="Times New Roman"/>
              </a:rPr>
              <a:t> </a:t>
            </a:r>
            <a:r>
              <a:rPr sz="2850" spc="245" dirty="0">
                <a:latin typeface="Symbol"/>
                <a:cs typeface="Symbol"/>
              </a:rPr>
              <a:t></a:t>
            </a:r>
            <a:r>
              <a:rPr sz="2850" spc="-204" dirty="0">
                <a:latin typeface="Times New Roman"/>
                <a:cs typeface="Times New Roman"/>
              </a:rPr>
              <a:t>1</a:t>
            </a:r>
            <a:r>
              <a:rPr sz="2850" spc="15" dirty="0">
                <a:latin typeface="Times New Roman"/>
                <a:cs typeface="Times New Roman"/>
              </a:rPr>
              <a:t>)</a:t>
            </a:r>
            <a:endParaRPr sz="285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791718" y="4843143"/>
            <a:ext cx="133350" cy="2819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650" i="1" spc="20" dirty="0">
                <a:latin typeface="Times New Roman"/>
                <a:cs typeface="Times New Roman"/>
              </a:rPr>
              <a:t>n</a:t>
            </a:r>
            <a:endParaRPr sz="165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624283" y="4811248"/>
            <a:ext cx="998219" cy="1034415"/>
          </a:xfrm>
          <a:prstGeom prst="rect">
            <a:avLst/>
          </a:prstGeom>
        </p:spPr>
        <p:txBody>
          <a:bodyPr vert="horz" wrap="square" lIns="0" tIns="8318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655"/>
              </a:spcBef>
            </a:pPr>
            <a:r>
              <a:rPr sz="6450" spc="52" baseline="-8397" dirty="0">
                <a:latin typeface="Symbol"/>
                <a:cs typeface="Symbol"/>
              </a:rPr>
              <a:t></a:t>
            </a:r>
            <a:r>
              <a:rPr sz="6450" spc="-1035" baseline="-8397" dirty="0">
                <a:latin typeface="Times New Roman"/>
                <a:cs typeface="Times New Roman"/>
              </a:rPr>
              <a:t> </a:t>
            </a:r>
            <a:r>
              <a:rPr sz="2850" i="1" spc="20" dirty="0">
                <a:latin typeface="Times New Roman"/>
                <a:cs typeface="Times New Roman"/>
              </a:rPr>
              <a:t>k</a:t>
            </a:r>
            <a:r>
              <a:rPr sz="2850" i="1" spc="175" dirty="0">
                <a:latin typeface="Times New Roman"/>
                <a:cs typeface="Times New Roman"/>
              </a:rPr>
              <a:t> </a:t>
            </a:r>
            <a:r>
              <a:rPr sz="2850" spc="25" dirty="0">
                <a:latin typeface="Symbol"/>
                <a:cs typeface="Symbol"/>
              </a:rPr>
              <a:t></a:t>
            </a:r>
            <a:endParaRPr sz="2850">
              <a:latin typeface="Symbol"/>
              <a:cs typeface="Symbol"/>
            </a:endParaRPr>
          </a:p>
          <a:p>
            <a:pPr marL="74930">
              <a:lnSpc>
                <a:spcPct val="100000"/>
              </a:lnSpc>
              <a:spcBef>
                <a:spcPts val="240"/>
              </a:spcBef>
            </a:pPr>
            <a:r>
              <a:rPr sz="1650" i="1" spc="15" dirty="0">
                <a:latin typeface="Times New Roman"/>
                <a:cs typeface="Times New Roman"/>
              </a:rPr>
              <a:t>k</a:t>
            </a:r>
            <a:r>
              <a:rPr sz="1650" i="1" spc="-190" dirty="0">
                <a:latin typeface="Times New Roman"/>
                <a:cs typeface="Times New Roman"/>
              </a:rPr>
              <a:t> </a:t>
            </a:r>
            <a:r>
              <a:rPr sz="1650" spc="-75" dirty="0">
                <a:latin typeface="Symbol"/>
                <a:cs typeface="Symbol"/>
              </a:rPr>
              <a:t></a:t>
            </a:r>
            <a:r>
              <a:rPr sz="1650" spc="20" dirty="0">
                <a:latin typeface="Times New Roman"/>
                <a:cs typeface="Times New Roman"/>
              </a:rPr>
              <a:t>1</a:t>
            </a:r>
            <a:endParaRPr sz="16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65908" y="171100"/>
            <a:ext cx="50126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Closed</a:t>
            </a:r>
            <a:r>
              <a:rPr sz="3600" spc="-20" dirty="0"/>
              <a:t> </a:t>
            </a:r>
            <a:r>
              <a:rPr sz="3600" dirty="0"/>
              <a:t>Form</a:t>
            </a:r>
            <a:r>
              <a:rPr sz="3600" spc="-25" dirty="0"/>
              <a:t> </a:t>
            </a:r>
            <a:r>
              <a:rPr sz="3600" spc="-5" dirty="0"/>
              <a:t>Solutions</a:t>
            </a:r>
            <a:r>
              <a:rPr sz="3600" spc="-35" dirty="0"/>
              <a:t> </a:t>
            </a:r>
            <a:r>
              <a:rPr sz="3600" dirty="0"/>
              <a:t>to</a:t>
            </a:r>
            <a:r>
              <a:rPr sz="3600" spc="-25" dirty="0"/>
              <a:t> </a:t>
            </a:r>
            <a:r>
              <a:rPr sz="3600" dirty="0"/>
              <a:t>Sums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798756" y="1725983"/>
            <a:ext cx="11493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i="1" dirty="0">
                <a:latin typeface="Times New Roman"/>
                <a:cs typeface="Times New Roman"/>
              </a:rPr>
              <a:t>n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16399" y="1828945"/>
            <a:ext cx="4370070" cy="6540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3310"/>
              </a:lnSpc>
              <a:spcBef>
                <a:spcPts val="105"/>
              </a:spcBef>
            </a:pPr>
            <a:r>
              <a:rPr sz="4200" spc="7" baseline="-3968" dirty="0">
                <a:latin typeface="Symbol"/>
                <a:cs typeface="Symbol"/>
              </a:rPr>
              <a:t></a:t>
            </a:r>
            <a:r>
              <a:rPr sz="4200" spc="240" baseline="-3968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Times New Roman"/>
                <a:cs typeface="Times New Roman"/>
              </a:rPr>
              <a:t>j</a:t>
            </a:r>
            <a:r>
              <a:rPr sz="2800" i="1" spc="9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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0</a:t>
            </a:r>
            <a:r>
              <a:rPr sz="2800" spc="-20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</a:t>
            </a:r>
            <a:r>
              <a:rPr sz="2800" spc="-4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</a:t>
            </a:r>
            <a:r>
              <a:rPr sz="2800" spc="-4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</a:t>
            </a:r>
            <a:r>
              <a:rPr sz="2800" spc="-29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...</a:t>
            </a:r>
            <a:r>
              <a:rPr sz="2800" spc="-3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</a:t>
            </a:r>
            <a:r>
              <a:rPr sz="2800" spc="-120" dirty="0">
                <a:latin typeface="Times New Roman"/>
                <a:cs typeface="Times New Roman"/>
              </a:rPr>
              <a:t> </a:t>
            </a:r>
            <a:r>
              <a:rPr sz="2800" i="1" dirty="0">
                <a:latin typeface="Times New Roman"/>
                <a:cs typeface="Times New Roman"/>
              </a:rPr>
              <a:t>n</a:t>
            </a:r>
            <a:r>
              <a:rPr sz="2800" i="1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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i="1" spc="45" dirty="0">
                <a:latin typeface="Times New Roman"/>
                <a:cs typeface="Times New Roman"/>
              </a:rPr>
              <a:t>n</a:t>
            </a:r>
            <a:r>
              <a:rPr sz="2800" spc="75" dirty="0">
                <a:latin typeface="Times New Roman"/>
                <a:cs typeface="Times New Roman"/>
              </a:rPr>
              <a:t>(</a:t>
            </a:r>
            <a:r>
              <a:rPr sz="2800" i="1" dirty="0">
                <a:latin typeface="Times New Roman"/>
                <a:cs typeface="Times New Roman"/>
              </a:rPr>
              <a:t>n</a:t>
            </a:r>
            <a:r>
              <a:rPr sz="2800" i="1" spc="-15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</a:t>
            </a:r>
            <a:r>
              <a:rPr sz="2800" spc="-425" dirty="0">
                <a:latin typeface="Times New Roman"/>
                <a:cs typeface="Times New Roman"/>
              </a:rPr>
              <a:t> </a:t>
            </a:r>
            <a:r>
              <a:rPr sz="2800" spc="-220" dirty="0">
                <a:latin typeface="Times New Roman"/>
                <a:cs typeface="Times New Roman"/>
              </a:rPr>
              <a:t>1</a:t>
            </a:r>
            <a:r>
              <a:rPr sz="2800" dirty="0">
                <a:latin typeface="Times New Roman"/>
                <a:cs typeface="Times New Roman"/>
              </a:rPr>
              <a:t>)</a:t>
            </a:r>
            <a:r>
              <a:rPr sz="2800" spc="-35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/</a:t>
            </a:r>
            <a:r>
              <a:rPr sz="2800" spc="-2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</a:t>
            </a:r>
            <a:endParaRPr sz="2800">
              <a:latin typeface="Times New Roman"/>
              <a:cs typeface="Times New Roman"/>
            </a:endParaRPr>
          </a:p>
          <a:p>
            <a:pPr marL="26670">
              <a:lnSpc>
                <a:spcPts val="1630"/>
              </a:lnSpc>
            </a:pPr>
            <a:r>
              <a:rPr sz="1400" i="1" dirty="0">
                <a:latin typeface="Times New Roman"/>
                <a:cs typeface="Times New Roman"/>
              </a:rPr>
              <a:t>j</a:t>
            </a:r>
            <a:r>
              <a:rPr sz="1400" i="1" spc="-220" dirty="0">
                <a:latin typeface="Times New Roman"/>
                <a:cs typeface="Times New Roman"/>
              </a:rPr>
              <a:t> </a:t>
            </a:r>
            <a:r>
              <a:rPr sz="1400" spc="55" dirty="0">
                <a:latin typeface="Symbol"/>
                <a:cs typeface="Symbol"/>
              </a:rPr>
              <a:t></a:t>
            </a:r>
            <a:r>
              <a:rPr sz="1400" dirty="0">
                <a:latin typeface="Times New Roman"/>
                <a:cs typeface="Times New Roman"/>
              </a:rPr>
              <a:t>0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298158" y="3048147"/>
            <a:ext cx="5321300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105"/>
              </a:spcBef>
            </a:pPr>
            <a:r>
              <a:rPr sz="2800" dirty="0">
                <a:latin typeface="Symbol"/>
                <a:cs typeface="Symbol"/>
              </a:rPr>
              <a:t></a:t>
            </a:r>
            <a:r>
              <a:rPr sz="2800" spc="-60" dirty="0">
                <a:latin typeface="Times New Roman"/>
                <a:cs typeface="Times New Roman"/>
              </a:rPr>
              <a:t> </a:t>
            </a:r>
            <a:r>
              <a:rPr sz="2800" spc="70" dirty="0">
                <a:latin typeface="Times New Roman"/>
                <a:cs typeface="Times New Roman"/>
              </a:rPr>
              <a:t>0</a:t>
            </a:r>
            <a:r>
              <a:rPr sz="2100" baseline="49603" dirty="0">
                <a:latin typeface="Times New Roman"/>
                <a:cs typeface="Times New Roman"/>
              </a:rPr>
              <a:t>2 </a:t>
            </a:r>
            <a:r>
              <a:rPr sz="2100" spc="135" baseline="49603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</a:t>
            </a:r>
            <a:r>
              <a:rPr sz="2800" spc="-430" dirty="0">
                <a:latin typeface="Times New Roman"/>
                <a:cs typeface="Times New Roman"/>
              </a:rPr>
              <a:t> </a:t>
            </a:r>
            <a:r>
              <a:rPr sz="2800" spc="-145" dirty="0">
                <a:latin typeface="Times New Roman"/>
                <a:cs typeface="Times New Roman"/>
              </a:rPr>
              <a:t>1</a:t>
            </a:r>
            <a:r>
              <a:rPr sz="2100" baseline="49603" dirty="0">
                <a:latin typeface="Times New Roman"/>
                <a:cs typeface="Times New Roman"/>
              </a:rPr>
              <a:t>2 </a:t>
            </a:r>
            <a:r>
              <a:rPr sz="2100" spc="135" baseline="49603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</a:t>
            </a:r>
            <a:r>
              <a:rPr sz="2800" spc="-29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...</a:t>
            </a:r>
            <a:r>
              <a:rPr sz="2800" spc="-3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</a:t>
            </a:r>
            <a:r>
              <a:rPr sz="2800" spc="-120" dirty="0">
                <a:latin typeface="Times New Roman"/>
                <a:cs typeface="Times New Roman"/>
              </a:rPr>
              <a:t> </a:t>
            </a:r>
            <a:r>
              <a:rPr sz="2800" i="1" spc="114" dirty="0">
                <a:latin typeface="Times New Roman"/>
                <a:cs typeface="Times New Roman"/>
              </a:rPr>
              <a:t>n</a:t>
            </a:r>
            <a:r>
              <a:rPr sz="2100" baseline="49603" dirty="0">
                <a:latin typeface="Times New Roman"/>
                <a:cs typeface="Times New Roman"/>
              </a:rPr>
              <a:t>2  </a:t>
            </a:r>
            <a:r>
              <a:rPr sz="2100" spc="-165" baseline="49603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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i="1" spc="40" dirty="0">
                <a:latin typeface="Times New Roman"/>
                <a:cs typeface="Times New Roman"/>
              </a:rPr>
              <a:t>n</a:t>
            </a:r>
            <a:r>
              <a:rPr sz="2800" spc="75" dirty="0">
                <a:latin typeface="Times New Roman"/>
                <a:cs typeface="Times New Roman"/>
              </a:rPr>
              <a:t>(</a:t>
            </a:r>
            <a:r>
              <a:rPr sz="2800" i="1" dirty="0">
                <a:latin typeface="Times New Roman"/>
                <a:cs typeface="Times New Roman"/>
              </a:rPr>
              <a:t>n</a:t>
            </a:r>
            <a:r>
              <a:rPr sz="2800" i="1" spc="-16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</a:t>
            </a:r>
            <a:r>
              <a:rPr sz="2800" spc="-430" dirty="0">
                <a:latin typeface="Times New Roman"/>
                <a:cs typeface="Times New Roman"/>
              </a:rPr>
              <a:t> </a:t>
            </a:r>
            <a:r>
              <a:rPr sz="2800" spc="-220" dirty="0">
                <a:latin typeface="Times New Roman"/>
                <a:cs typeface="Times New Roman"/>
              </a:rPr>
              <a:t>1</a:t>
            </a:r>
            <a:r>
              <a:rPr sz="2800" dirty="0">
                <a:latin typeface="Times New Roman"/>
                <a:cs typeface="Times New Roman"/>
              </a:rPr>
              <a:t>)</a:t>
            </a:r>
            <a:r>
              <a:rPr sz="2800" spc="60" dirty="0">
                <a:latin typeface="Times New Roman"/>
                <a:cs typeface="Times New Roman"/>
              </a:rPr>
              <a:t>(</a:t>
            </a:r>
            <a:r>
              <a:rPr sz="2800" spc="45" dirty="0">
                <a:latin typeface="Times New Roman"/>
                <a:cs typeface="Times New Roman"/>
              </a:rPr>
              <a:t>2</a:t>
            </a:r>
            <a:r>
              <a:rPr sz="2800" i="1" dirty="0">
                <a:latin typeface="Times New Roman"/>
                <a:cs typeface="Times New Roman"/>
              </a:rPr>
              <a:t>n</a:t>
            </a:r>
            <a:r>
              <a:rPr sz="2800" i="1" spc="-16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</a:t>
            </a:r>
            <a:r>
              <a:rPr sz="2800" spc="-430" dirty="0">
                <a:latin typeface="Times New Roman"/>
                <a:cs typeface="Times New Roman"/>
              </a:rPr>
              <a:t> </a:t>
            </a:r>
            <a:r>
              <a:rPr sz="2800" spc="-220" dirty="0">
                <a:latin typeface="Times New Roman"/>
                <a:cs typeface="Times New Roman"/>
              </a:rPr>
              <a:t>1</a:t>
            </a:r>
            <a:r>
              <a:rPr sz="2800" dirty="0">
                <a:latin typeface="Times New Roman"/>
                <a:cs typeface="Times New Roman"/>
              </a:rPr>
              <a:t>)</a:t>
            </a:r>
            <a:r>
              <a:rPr sz="2800" spc="-35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/</a:t>
            </a:r>
            <a:r>
              <a:rPr sz="2800" spc="-3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6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76184" y="2887936"/>
            <a:ext cx="292100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sz="4200" i="1" spc="157" baseline="-24801" dirty="0">
                <a:latin typeface="Times New Roman"/>
                <a:cs typeface="Times New Roman"/>
              </a:rPr>
              <a:t>j</a:t>
            </a:r>
            <a:r>
              <a:rPr sz="1400" spc="105" dirty="0">
                <a:latin typeface="Times New Roman"/>
                <a:cs typeface="Times New Roman"/>
              </a:rPr>
              <a:t>2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20851" y="2945180"/>
            <a:ext cx="11493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i="1" dirty="0">
                <a:latin typeface="Times New Roman"/>
                <a:cs typeface="Times New Roman"/>
              </a:rPr>
              <a:t>n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38572" y="3073081"/>
            <a:ext cx="300990" cy="62928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3215"/>
              </a:lnSpc>
              <a:spcBef>
                <a:spcPts val="105"/>
              </a:spcBef>
            </a:pPr>
            <a:r>
              <a:rPr sz="2800" dirty="0">
                <a:latin typeface="Symbol"/>
                <a:cs typeface="Symbol"/>
              </a:rPr>
              <a:t></a:t>
            </a:r>
            <a:endParaRPr sz="2800">
              <a:latin typeface="Symbol"/>
              <a:cs typeface="Symbol"/>
            </a:endParaRPr>
          </a:p>
          <a:p>
            <a:pPr marL="26670">
              <a:lnSpc>
                <a:spcPts val="1535"/>
              </a:lnSpc>
            </a:pPr>
            <a:r>
              <a:rPr sz="1400" i="1" dirty="0">
                <a:latin typeface="Times New Roman"/>
                <a:cs typeface="Times New Roman"/>
              </a:rPr>
              <a:t>j</a:t>
            </a:r>
            <a:r>
              <a:rPr sz="1400" i="1" spc="-220" dirty="0">
                <a:latin typeface="Times New Roman"/>
                <a:cs typeface="Times New Roman"/>
              </a:rPr>
              <a:t> </a:t>
            </a:r>
            <a:r>
              <a:rPr sz="1400" spc="60" dirty="0">
                <a:latin typeface="Symbol"/>
                <a:cs typeface="Symbol"/>
              </a:rPr>
              <a:t></a:t>
            </a:r>
            <a:r>
              <a:rPr sz="1400" dirty="0">
                <a:latin typeface="Times New Roman"/>
                <a:cs typeface="Times New Roman"/>
              </a:rPr>
              <a:t>0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616759" y="4686442"/>
            <a:ext cx="1311275" cy="0"/>
          </a:xfrm>
          <a:custGeom>
            <a:avLst/>
            <a:gdLst/>
            <a:ahLst/>
            <a:cxnLst/>
            <a:rect l="l" t="t" r="r" b="b"/>
            <a:pathLst>
              <a:path w="1311275">
                <a:moveTo>
                  <a:pt x="0" y="0"/>
                </a:moveTo>
                <a:lnTo>
                  <a:pt x="1311132" y="0"/>
                </a:lnTo>
              </a:path>
            </a:pathLst>
          </a:custGeom>
          <a:ln w="635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585922" y="4112000"/>
            <a:ext cx="1347470" cy="5448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sz="2800" i="1" spc="105" dirty="0">
                <a:latin typeface="Times New Roman"/>
                <a:cs typeface="Times New Roman"/>
              </a:rPr>
              <a:t>n</a:t>
            </a:r>
            <a:r>
              <a:rPr sz="2100" spc="-7" baseline="49603" dirty="0">
                <a:latin typeface="Times New Roman"/>
                <a:cs typeface="Times New Roman"/>
              </a:rPr>
              <a:t>2</a:t>
            </a:r>
            <a:r>
              <a:rPr sz="2100" spc="-112" baseline="49603" dirty="0">
                <a:latin typeface="Times New Roman"/>
                <a:cs typeface="Times New Roman"/>
              </a:rPr>
              <a:t> </a:t>
            </a:r>
            <a:r>
              <a:rPr sz="3400" spc="-200" dirty="0">
                <a:latin typeface="Symbol"/>
                <a:cs typeface="Symbol"/>
              </a:rPr>
              <a:t></a:t>
            </a:r>
            <a:r>
              <a:rPr sz="2800" i="1" spc="-5" dirty="0">
                <a:latin typeface="Times New Roman"/>
                <a:cs typeface="Times New Roman"/>
              </a:rPr>
              <a:t>n</a:t>
            </a:r>
            <a:r>
              <a:rPr sz="2800" i="1" spc="-16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Symbol"/>
                <a:cs typeface="Symbol"/>
              </a:rPr>
              <a:t></a:t>
            </a:r>
            <a:r>
              <a:rPr sz="2800" spc="-425" dirty="0">
                <a:latin typeface="Times New Roman"/>
                <a:cs typeface="Times New Roman"/>
              </a:rPr>
              <a:t> </a:t>
            </a:r>
            <a:r>
              <a:rPr sz="2800" spc="-105" dirty="0">
                <a:latin typeface="Times New Roman"/>
                <a:cs typeface="Times New Roman"/>
              </a:rPr>
              <a:t>1</a:t>
            </a:r>
            <a:r>
              <a:rPr sz="3400" spc="-320" dirty="0">
                <a:latin typeface="Symbol"/>
                <a:cs typeface="Symbol"/>
              </a:rPr>
              <a:t></a:t>
            </a:r>
            <a:r>
              <a:rPr sz="2100" spc="-7" baseline="59523" dirty="0">
                <a:latin typeface="Times New Roman"/>
                <a:cs typeface="Times New Roman"/>
              </a:rPr>
              <a:t>2</a:t>
            </a:r>
            <a:endParaRPr sz="2100" baseline="59523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762895" y="4572685"/>
            <a:ext cx="701675" cy="1089025"/>
          </a:xfrm>
          <a:prstGeom prst="rect">
            <a:avLst/>
          </a:prstGeom>
        </p:spPr>
        <p:txBody>
          <a:bodyPr vert="horz" wrap="square" lIns="0" tIns="118745" rIns="0" bIns="0" rtlCol="0">
            <a:spAutoFit/>
          </a:bodyPr>
          <a:lstStyle/>
          <a:p>
            <a:pPr marR="89535" algn="r">
              <a:lnSpc>
                <a:spcPct val="100000"/>
              </a:lnSpc>
              <a:spcBef>
                <a:spcPts val="935"/>
              </a:spcBef>
            </a:pPr>
            <a:r>
              <a:rPr sz="2800" spc="-5" dirty="0">
                <a:latin typeface="Times New Roman"/>
                <a:cs typeface="Times New Roman"/>
              </a:rPr>
              <a:t>4</a:t>
            </a:r>
            <a:endParaRPr sz="2800">
              <a:latin typeface="Times New Roman"/>
              <a:cs typeface="Times New Roman"/>
            </a:endParaRPr>
          </a:p>
          <a:p>
            <a:pPr marR="30480" algn="r">
              <a:lnSpc>
                <a:spcPct val="100000"/>
              </a:lnSpc>
              <a:spcBef>
                <a:spcPts val="819"/>
              </a:spcBef>
            </a:pPr>
            <a:r>
              <a:rPr sz="4200" i="1" spc="-7" baseline="-24801" dirty="0">
                <a:latin typeface="Times New Roman"/>
                <a:cs typeface="Times New Roman"/>
              </a:rPr>
              <a:t>ar</a:t>
            </a:r>
            <a:r>
              <a:rPr sz="4200" i="1" spc="-675" baseline="-24801" dirty="0">
                <a:latin typeface="Times New Roman"/>
                <a:cs typeface="Times New Roman"/>
              </a:rPr>
              <a:t> </a:t>
            </a:r>
            <a:r>
              <a:rPr sz="1400" i="1" spc="75" dirty="0">
                <a:latin typeface="Times New Roman"/>
                <a:cs typeface="Times New Roman"/>
              </a:rPr>
              <a:t>n</a:t>
            </a:r>
            <a:r>
              <a:rPr sz="1400" spc="-55" dirty="0">
                <a:latin typeface="Symbol"/>
                <a:cs typeface="Symbol"/>
              </a:rPr>
              <a:t></a:t>
            </a:r>
            <a:r>
              <a:rPr sz="1400" spc="-5" dirty="0">
                <a:latin typeface="Times New Roman"/>
                <a:cs typeface="Times New Roman"/>
              </a:rPr>
              <a:t>1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315919" y="4407062"/>
            <a:ext cx="220979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5" dirty="0">
                <a:latin typeface="Symbol"/>
                <a:cs typeface="Symbol"/>
              </a:rPr>
              <a:t></a:t>
            </a:r>
            <a:endParaRPr sz="2800">
              <a:latin typeface="Symbol"/>
              <a:cs typeface="Symbo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06826" y="4267200"/>
            <a:ext cx="11430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i="1" spc="-5" dirty="0">
                <a:latin typeface="Times New Roman"/>
                <a:cs typeface="Times New Roman"/>
              </a:rPr>
              <a:t>n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94135" y="4246891"/>
            <a:ext cx="659130" cy="813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3180">
              <a:lnSpc>
                <a:spcPct val="100000"/>
              </a:lnSpc>
              <a:spcBef>
                <a:spcPts val="100"/>
              </a:spcBef>
            </a:pPr>
            <a:r>
              <a:rPr sz="4200" spc="-7" baseline="-28769" dirty="0">
                <a:latin typeface="Symbol"/>
                <a:cs typeface="Symbol"/>
              </a:rPr>
              <a:t></a:t>
            </a:r>
            <a:r>
              <a:rPr sz="4200" spc="-547" baseline="-28769" dirty="0">
                <a:latin typeface="Times New Roman"/>
                <a:cs typeface="Times New Roman"/>
              </a:rPr>
              <a:t> </a:t>
            </a:r>
            <a:r>
              <a:rPr sz="4200" i="1" spc="-7" baseline="-24801" dirty="0">
                <a:latin typeface="Times New Roman"/>
                <a:cs typeface="Times New Roman"/>
              </a:rPr>
              <a:t>k</a:t>
            </a:r>
            <a:r>
              <a:rPr sz="4200" i="1" spc="-644" baseline="-24801" dirty="0">
                <a:latin typeface="Times New Roman"/>
                <a:cs typeface="Times New Roman"/>
              </a:rPr>
              <a:t> </a:t>
            </a:r>
            <a:r>
              <a:rPr sz="1400" spc="-5" dirty="0">
                <a:latin typeface="Times New Roman"/>
                <a:cs typeface="Times New Roman"/>
              </a:rPr>
              <a:t>3</a:t>
            </a:r>
            <a:endParaRPr sz="1400" dirty="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1160"/>
              </a:spcBef>
            </a:pPr>
            <a:r>
              <a:rPr sz="1400" i="1" spc="-5" dirty="0">
                <a:latin typeface="Times New Roman"/>
                <a:cs typeface="Times New Roman"/>
              </a:rPr>
              <a:t>k</a:t>
            </a:r>
            <a:r>
              <a:rPr sz="1400" i="1" spc="-170" dirty="0">
                <a:latin typeface="Times New Roman"/>
                <a:cs typeface="Times New Roman"/>
              </a:rPr>
              <a:t> </a:t>
            </a:r>
            <a:r>
              <a:rPr sz="1400" spc="-80" dirty="0">
                <a:latin typeface="Symbol"/>
                <a:cs typeface="Symbol"/>
              </a:rPr>
              <a:t></a:t>
            </a:r>
            <a:r>
              <a:rPr sz="1400" spc="-5" dirty="0">
                <a:latin typeface="Times New Roman"/>
                <a:cs typeface="Times New Roman"/>
              </a:rPr>
              <a:t>1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1793881" y="5865898"/>
            <a:ext cx="1165860" cy="0"/>
          </a:xfrm>
          <a:custGeom>
            <a:avLst/>
            <a:gdLst/>
            <a:ahLst/>
            <a:cxnLst/>
            <a:rect l="l" t="t" r="r" b="b"/>
            <a:pathLst>
              <a:path w="1165860">
                <a:moveTo>
                  <a:pt x="0" y="0"/>
                </a:moveTo>
                <a:lnTo>
                  <a:pt x="1165307" y="0"/>
                </a:lnTo>
              </a:path>
            </a:pathLst>
          </a:custGeom>
          <a:ln w="632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2986807" y="5587374"/>
            <a:ext cx="817244" cy="4508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800" spc="-5" dirty="0">
                <a:latin typeface="Times New Roman"/>
                <a:cs typeface="Times New Roman"/>
              </a:rPr>
              <a:t>,</a:t>
            </a:r>
            <a:r>
              <a:rPr sz="2800" spc="-430" dirty="0">
                <a:latin typeface="Times New Roman"/>
                <a:cs typeface="Times New Roman"/>
              </a:rPr>
              <a:t> </a:t>
            </a:r>
            <a:r>
              <a:rPr sz="2800" i="1" spc="-5" dirty="0">
                <a:latin typeface="Times New Roman"/>
                <a:cs typeface="Times New Roman"/>
              </a:rPr>
              <a:t>r</a:t>
            </a:r>
            <a:r>
              <a:rPr sz="2800" i="1" spc="125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Symbol"/>
                <a:cs typeface="Symbol"/>
              </a:rPr>
              <a:t></a:t>
            </a:r>
            <a:r>
              <a:rPr sz="2800" spc="-280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1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070925" y="5857943"/>
            <a:ext cx="650240" cy="4508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800" i="1" spc="-5" dirty="0">
                <a:latin typeface="Times New Roman"/>
                <a:cs typeface="Times New Roman"/>
              </a:rPr>
              <a:t>r</a:t>
            </a:r>
            <a:r>
              <a:rPr sz="2800" i="1" spc="-105" dirty="0">
                <a:latin typeface="Times New Roman"/>
                <a:cs typeface="Times New Roman"/>
              </a:rPr>
              <a:t> </a:t>
            </a:r>
            <a:r>
              <a:rPr sz="2800" spc="105" dirty="0">
                <a:latin typeface="Symbol"/>
                <a:cs typeface="Symbol"/>
              </a:rPr>
              <a:t></a:t>
            </a:r>
            <a:r>
              <a:rPr sz="2800" spc="105" dirty="0">
                <a:latin typeface="Times New Roman"/>
                <a:cs typeface="Times New Roman"/>
              </a:rPr>
              <a:t>1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499812" y="5370203"/>
            <a:ext cx="465455" cy="4508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74955" indent="-262890">
              <a:lnSpc>
                <a:spcPct val="100000"/>
              </a:lnSpc>
              <a:spcBef>
                <a:spcPts val="90"/>
              </a:spcBef>
              <a:buFont typeface="Symbol"/>
              <a:buChar char=""/>
              <a:tabLst>
                <a:tab pos="275590" algn="l"/>
              </a:tabLst>
            </a:pPr>
            <a:r>
              <a:rPr sz="2800" i="1" spc="-10" dirty="0">
                <a:latin typeface="Times New Roman"/>
                <a:cs typeface="Times New Roman"/>
              </a:rPr>
              <a:t>a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21415" y="5484920"/>
            <a:ext cx="114300" cy="2381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i="1" spc="-5" dirty="0">
                <a:latin typeface="Times New Roman"/>
                <a:cs typeface="Times New Roman"/>
              </a:rPr>
              <a:t>n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94031" y="5587372"/>
            <a:ext cx="1145540" cy="65087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57785">
              <a:lnSpc>
                <a:spcPts val="3304"/>
              </a:lnSpc>
              <a:spcBef>
                <a:spcPts val="90"/>
              </a:spcBef>
              <a:tabLst>
                <a:tab pos="912494" algn="l"/>
              </a:tabLst>
            </a:pPr>
            <a:r>
              <a:rPr sz="4200" spc="-15" baseline="-3968" dirty="0">
                <a:latin typeface="Symbol"/>
                <a:cs typeface="Symbol"/>
              </a:rPr>
              <a:t></a:t>
            </a:r>
            <a:r>
              <a:rPr sz="4200" spc="-555" baseline="-3968" dirty="0">
                <a:latin typeface="Times New Roman"/>
                <a:cs typeface="Times New Roman"/>
              </a:rPr>
              <a:t> </a:t>
            </a:r>
            <a:r>
              <a:rPr sz="2800" i="1" spc="-5" dirty="0">
                <a:latin typeface="Times New Roman"/>
                <a:cs typeface="Times New Roman"/>
              </a:rPr>
              <a:t>ar</a:t>
            </a:r>
            <a:r>
              <a:rPr sz="2800" i="1" spc="-450" dirty="0">
                <a:latin typeface="Times New Roman"/>
                <a:cs typeface="Times New Roman"/>
              </a:rPr>
              <a:t> </a:t>
            </a:r>
            <a:r>
              <a:rPr sz="2100" i="1" spc="-7" baseline="49603" dirty="0">
                <a:latin typeface="Times New Roman"/>
                <a:cs typeface="Times New Roman"/>
              </a:rPr>
              <a:t>k	</a:t>
            </a:r>
            <a:r>
              <a:rPr sz="2800" spc="-10" dirty="0">
                <a:latin typeface="Symbol"/>
                <a:cs typeface="Symbol"/>
              </a:rPr>
              <a:t></a:t>
            </a:r>
            <a:endParaRPr sz="2800">
              <a:latin typeface="Symbol"/>
              <a:cs typeface="Symbol"/>
            </a:endParaRPr>
          </a:p>
          <a:p>
            <a:pPr marL="38100">
              <a:lnSpc>
                <a:spcPts val="1625"/>
              </a:lnSpc>
            </a:pPr>
            <a:r>
              <a:rPr sz="1400" i="1" spc="-5" dirty="0">
                <a:latin typeface="Times New Roman"/>
                <a:cs typeface="Times New Roman"/>
              </a:rPr>
              <a:t>k</a:t>
            </a:r>
            <a:r>
              <a:rPr sz="1400" i="1" spc="-170" dirty="0">
                <a:latin typeface="Times New Roman"/>
                <a:cs typeface="Times New Roman"/>
              </a:rPr>
              <a:t> </a:t>
            </a:r>
            <a:r>
              <a:rPr sz="1400" spc="50" dirty="0">
                <a:latin typeface="Symbol"/>
                <a:cs typeface="Symbol"/>
              </a:rPr>
              <a:t></a:t>
            </a:r>
            <a:r>
              <a:rPr sz="1400" spc="-5" dirty="0">
                <a:latin typeface="Times New Roman"/>
                <a:cs typeface="Times New Roman"/>
              </a:rPr>
              <a:t>0</a:t>
            </a:r>
            <a:endParaRPr sz="1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2440" y="1655064"/>
            <a:ext cx="203453" cy="21336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802640" y="1473200"/>
            <a:ext cx="7618095" cy="5251450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75"/>
              </a:spcBef>
            </a:pPr>
            <a:r>
              <a:rPr sz="2400" spc="-5" dirty="0">
                <a:latin typeface="Times New Roman"/>
                <a:cs typeface="Times New Roman"/>
              </a:rPr>
              <a:t>Let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1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+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2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+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3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+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…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…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+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</a:t>
            </a:r>
          </a:p>
          <a:p>
            <a:pPr marL="12700" marR="629285">
              <a:lnSpc>
                <a:spcPct val="120000"/>
              </a:lnSpc>
            </a:pPr>
            <a:r>
              <a:rPr sz="2400" dirty="0">
                <a:latin typeface="Times New Roman"/>
                <a:cs typeface="Times New Roman"/>
              </a:rPr>
              <a:t>S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can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also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written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as S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 +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(n</a:t>
            </a:r>
            <a:r>
              <a:rPr sz="2400" dirty="0">
                <a:latin typeface="Times New Roman"/>
                <a:cs typeface="Times New Roman"/>
              </a:rPr>
              <a:t> – 1)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+</a:t>
            </a:r>
            <a:r>
              <a:rPr sz="2400" spc="-5" dirty="0">
                <a:latin typeface="Times New Roman"/>
                <a:cs typeface="Times New Roman"/>
              </a:rPr>
              <a:t> (n </a:t>
            </a:r>
            <a:r>
              <a:rPr sz="2400" dirty="0">
                <a:latin typeface="Times New Roman"/>
                <a:cs typeface="Times New Roman"/>
              </a:rPr>
              <a:t>–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2) +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…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+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1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Add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two identities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to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get</a:t>
            </a:r>
            <a:r>
              <a:rPr lang="en-US" sz="2400" dirty="0">
                <a:latin typeface="Times New Roman"/>
                <a:cs typeface="Times New Roman"/>
              </a:rPr>
              <a:t>:</a:t>
            </a:r>
          </a:p>
          <a:p>
            <a:pPr>
              <a:lnSpc>
                <a:spcPct val="100000"/>
              </a:lnSpc>
              <a:spcBef>
                <a:spcPts val="575"/>
              </a:spcBef>
            </a:pPr>
            <a:r>
              <a:rPr lang="en-US" sz="2400" dirty="0">
                <a:latin typeface="Times New Roman"/>
                <a:cs typeface="Times New Roman"/>
              </a:rPr>
              <a:t>2S</a:t>
            </a:r>
            <a:r>
              <a:rPr lang="en-US" sz="2400" spc="-5" dirty="0">
                <a:latin typeface="Times New Roman"/>
                <a:cs typeface="Times New Roman"/>
              </a:rPr>
              <a:t> </a:t>
            </a:r>
            <a:r>
              <a:rPr lang="en-US" sz="2400" dirty="0">
                <a:latin typeface="Times New Roman"/>
                <a:cs typeface="Times New Roman"/>
              </a:rPr>
              <a:t>=</a:t>
            </a:r>
            <a:r>
              <a:rPr lang="en-US" sz="2400" spc="-10" dirty="0">
                <a:latin typeface="Times New Roman"/>
                <a:cs typeface="Times New Roman"/>
              </a:rPr>
              <a:t> </a:t>
            </a:r>
            <a:r>
              <a:rPr lang="en-US" sz="2400" spc="-5" dirty="0">
                <a:latin typeface="Times New Roman"/>
                <a:cs typeface="Times New Roman"/>
              </a:rPr>
              <a:t>(n+1) </a:t>
            </a:r>
            <a:r>
              <a:rPr lang="en-US" sz="2400" dirty="0">
                <a:latin typeface="Times New Roman"/>
                <a:cs typeface="Times New Roman"/>
              </a:rPr>
              <a:t>+</a:t>
            </a:r>
            <a:r>
              <a:rPr lang="en-US" sz="2400" spc="-10" dirty="0">
                <a:latin typeface="Times New Roman"/>
                <a:cs typeface="Times New Roman"/>
              </a:rPr>
              <a:t> </a:t>
            </a:r>
            <a:r>
              <a:rPr lang="en-US" sz="2400" spc="-5" dirty="0">
                <a:latin typeface="Times New Roman"/>
                <a:cs typeface="Times New Roman"/>
              </a:rPr>
              <a:t>(n</a:t>
            </a:r>
            <a:r>
              <a:rPr lang="en-US" sz="2400" spc="-10" dirty="0">
                <a:latin typeface="Times New Roman"/>
                <a:cs typeface="Times New Roman"/>
              </a:rPr>
              <a:t> </a:t>
            </a:r>
            <a:r>
              <a:rPr lang="en-US" sz="2400" dirty="0">
                <a:latin typeface="Times New Roman"/>
                <a:cs typeface="Times New Roman"/>
              </a:rPr>
              <a:t>– 1</a:t>
            </a:r>
            <a:r>
              <a:rPr lang="en-US" sz="2400" spc="-5" dirty="0">
                <a:latin typeface="Times New Roman"/>
                <a:cs typeface="Times New Roman"/>
              </a:rPr>
              <a:t> </a:t>
            </a:r>
            <a:r>
              <a:rPr lang="en-US" sz="2400" dirty="0">
                <a:latin typeface="Times New Roman"/>
                <a:cs typeface="Times New Roman"/>
              </a:rPr>
              <a:t>+2)</a:t>
            </a:r>
            <a:r>
              <a:rPr lang="en-US" sz="2400" spc="-10" dirty="0">
                <a:latin typeface="Times New Roman"/>
                <a:cs typeface="Times New Roman"/>
              </a:rPr>
              <a:t> </a:t>
            </a:r>
            <a:r>
              <a:rPr lang="en-US" sz="2400" dirty="0">
                <a:latin typeface="Times New Roman"/>
                <a:cs typeface="Times New Roman"/>
              </a:rPr>
              <a:t>+</a:t>
            </a:r>
            <a:r>
              <a:rPr lang="en-US" sz="2400" spc="-10" dirty="0">
                <a:latin typeface="Times New Roman"/>
                <a:cs typeface="Times New Roman"/>
              </a:rPr>
              <a:t> </a:t>
            </a:r>
            <a:r>
              <a:rPr lang="en-US" sz="2400" spc="-5" dirty="0">
                <a:latin typeface="Times New Roman"/>
                <a:cs typeface="Times New Roman"/>
              </a:rPr>
              <a:t>(n</a:t>
            </a:r>
            <a:r>
              <a:rPr lang="en-US" sz="2400" dirty="0">
                <a:latin typeface="Times New Roman"/>
                <a:cs typeface="Times New Roman"/>
              </a:rPr>
              <a:t> – 2</a:t>
            </a:r>
            <a:r>
              <a:rPr lang="en-US" sz="2400" spc="-5" dirty="0">
                <a:latin typeface="Times New Roman"/>
                <a:cs typeface="Times New Roman"/>
              </a:rPr>
              <a:t> </a:t>
            </a:r>
            <a:r>
              <a:rPr lang="en-US" sz="2400" dirty="0">
                <a:latin typeface="Times New Roman"/>
                <a:cs typeface="Times New Roman"/>
              </a:rPr>
              <a:t>+3)</a:t>
            </a:r>
            <a:r>
              <a:rPr lang="en-US" sz="2400" spc="-10" dirty="0">
                <a:latin typeface="Times New Roman"/>
                <a:cs typeface="Times New Roman"/>
              </a:rPr>
              <a:t> </a:t>
            </a:r>
            <a:r>
              <a:rPr lang="en-US" sz="2400" dirty="0">
                <a:latin typeface="Times New Roman"/>
                <a:cs typeface="Times New Roman"/>
              </a:rPr>
              <a:t>+</a:t>
            </a:r>
            <a:r>
              <a:rPr lang="en-US" sz="2400" spc="-10" dirty="0">
                <a:latin typeface="Times New Roman"/>
                <a:cs typeface="Times New Roman"/>
              </a:rPr>
              <a:t> </a:t>
            </a:r>
            <a:r>
              <a:rPr lang="en-US" sz="2400" dirty="0">
                <a:latin typeface="Times New Roman"/>
                <a:cs typeface="Times New Roman"/>
              </a:rPr>
              <a:t>…</a:t>
            </a:r>
            <a:r>
              <a:rPr lang="en-US" sz="2400" spc="-5" dirty="0">
                <a:latin typeface="Times New Roman"/>
                <a:cs typeface="Times New Roman"/>
              </a:rPr>
              <a:t> (n+1)</a:t>
            </a:r>
            <a:endParaRPr lang="en-US" sz="2400" dirty="0">
              <a:latin typeface="Times New Roman"/>
              <a:cs typeface="Times New Roman"/>
            </a:endParaRPr>
          </a:p>
          <a:p>
            <a:pPr marL="12700" marR="238760">
              <a:lnSpc>
                <a:spcPct val="100000"/>
              </a:lnSpc>
              <a:spcBef>
                <a:spcPts val="575"/>
              </a:spcBef>
            </a:pPr>
            <a:r>
              <a:rPr sz="2400" spc="-5" dirty="0">
                <a:latin typeface="Times New Roman"/>
                <a:cs typeface="Times New Roman"/>
              </a:rPr>
              <a:t>Note that all terms </a:t>
            </a:r>
            <a:r>
              <a:rPr sz="2400" dirty="0">
                <a:latin typeface="Times New Roman"/>
                <a:cs typeface="Times New Roman"/>
              </a:rPr>
              <a:t>on </a:t>
            </a:r>
            <a:r>
              <a:rPr sz="2400" spc="-5" dirty="0">
                <a:latin typeface="Times New Roman"/>
                <a:cs typeface="Times New Roman"/>
              </a:rPr>
              <a:t>the right </a:t>
            </a:r>
            <a:r>
              <a:rPr sz="2400" dirty="0">
                <a:latin typeface="Times New Roman"/>
                <a:cs typeface="Times New Roman"/>
              </a:rPr>
              <a:t>hand </a:t>
            </a:r>
            <a:r>
              <a:rPr sz="2400" spc="-5" dirty="0">
                <a:latin typeface="Times New Roman"/>
                <a:cs typeface="Times New Roman"/>
              </a:rPr>
              <a:t>side is (n </a:t>
            </a:r>
            <a:r>
              <a:rPr sz="2400" dirty="0">
                <a:latin typeface="Times New Roman"/>
                <a:cs typeface="Times New Roman"/>
              </a:rPr>
              <a:t>+ 1) and </a:t>
            </a:r>
            <a:r>
              <a:rPr sz="2400" spc="-5" dirty="0">
                <a:latin typeface="Times New Roman"/>
                <a:cs typeface="Times New Roman"/>
              </a:rPr>
              <a:t>there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are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 </a:t>
            </a:r>
            <a:r>
              <a:rPr sz="2400" spc="-5" dirty="0">
                <a:latin typeface="Times New Roman"/>
                <a:cs typeface="Times New Roman"/>
              </a:rPr>
              <a:t>terms.</a:t>
            </a:r>
            <a:endParaRPr sz="24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2400" spc="-5" dirty="0">
                <a:latin typeface="Times New Roman"/>
                <a:cs typeface="Times New Roman"/>
              </a:rPr>
              <a:t>Simplify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both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sides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to </a:t>
            </a:r>
            <a:r>
              <a:rPr sz="2400" dirty="0">
                <a:latin typeface="Times New Roman"/>
                <a:cs typeface="Times New Roman"/>
              </a:rPr>
              <a:t>get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2S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n(n</a:t>
            </a:r>
            <a:r>
              <a:rPr sz="2400" dirty="0">
                <a:latin typeface="Times New Roman"/>
                <a:cs typeface="Times New Roman"/>
              </a:rPr>
              <a:t> +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1)</a:t>
            </a:r>
          </a:p>
          <a:p>
            <a:pPr marL="12700">
              <a:lnSpc>
                <a:spcPct val="100000"/>
              </a:lnSpc>
              <a:spcBef>
                <a:spcPts val="745"/>
              </a:spcBef>
            </a:pPr>
            <a:r>
              <a:rPr sz="3200" spc="-135" dirty="0">
                <a:latin typeface="Times New Roman"/>
                <a:cs typeface="Times New Roman"/>
              </a:rPr>
              <a:t>We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get</a:t>
            </a:r>
            <a:r>
              <a:rPr sz="3200" spc="-10" dirty="0"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FF0000"/>
                </a:solidFill>
                <a:latin typeface="Times New Roman"/>
                <a:cs typeface="Times New Roman"/>
              </a:rPr>
              <a:t>S</a:t>
            </a:r>
            <a:r>
              <a:rPr sz="32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FF0000"/>
                </a:solidFill>
                <a:latin typeface="Times New Roman"/>
                <a:cs typeface="Times New Roman"/>
              </a:rPr>
              <a:t>=</a:t>
            </a:r>
            <a:r>
              <a:rPr sz="32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FF0000"/>
                </a:solidFill>
                <a:latin typeface="Times New Roman"/>
                <a:cs typeface="Times New Roman"/>
              </a:rPr>
              <a:t>n(n</a:t>
            </a:r>
            <a:r>
              <a:rPr sz="32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FF0000"/>
                </a:solidFill>
                <a:latin typeface="Times New Roman"/>
                <a:cs typeface="Times New Roman"/>
              </a:rPr>
              <a:t>+</a:t>
            </a:r>
            <a:r>
              <a:rPr sz="32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FF0000"/>
                </a:solidFill>
                <a:latin typeface="Times New Roman"/>
                <a:cs typeface="Times New Roman"/>
              </a:rPr>
              <a:t>1)/2</a:t>
            </a:r>
            <a:endParaRPr sz="3200" dirty="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spcBef>
                <a:spcPts val="600"/>
              </a:spcBef>
            </a:pP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This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and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example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of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what is called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an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Arithmetic Series: the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series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can be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specified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by 2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parameters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–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the first term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and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the </a:t>
            </a:r>
            <a:r>
              <a:rPr sz="2400" spc="-58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u="heavy" spc="-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common</a:t>
            </a:r>
            <a:r>
              <a:rPr sz="24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u="heavy" spc="-1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difference</a:t>
            </a:r>
            <a:r>
              <a:rPr sz="2400" spc="-2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between</a:t>
            </a:r>
            <a:r>
              <a:rPr sz="24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a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 term</a:t>
            </a:r>
            <a:r>
              <a:rPr sz="24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and</a:t>
            </a:r>
            <a:r>
              <a:rPr sz="24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the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next</a:t>
            </a:r>
            <a:r>
              <a:rPr sz="24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one.</a:t>
            </a:r>
            <a:endParaRPr sz="2400" dirty="0">
              <a:latin typeface="Times New Roman"/>
              <a:cs typeface="Times New Roman"/>
            </a:endParaRPr>
          </a:p>
          <a:p>
            <a:pPr marL="2460625" marR="2533015" algn="ctr">
              <a:lnSpc>
                <a:spcPct val="100000"/>
              </a:lnSpc>
              <a:spcBef>
                <a:spcPts val="830"/>
              </a:spcBef>
            </a:pPr>
            <a:r>
              <a:rPr sz="1200" spc="-5" dirty="0">
                <a:solidFill>
                  <a:srgbClr val="898989"/>
                </a:solidFill>
                <a:latin typeface="Calibri"/>
                <a:cs typeface="Calibri"/>
              </a:rPr>
              <a:t>Adapted</a:t>
            </a:r>
            <a:r>
              <a:rPr sz="1200" spc="-25" dirty="0">
                <a:solidFill>
                  <a:srgbClr val="898989"/>
                </a:solidFill>
                <a:latin typeface="Calibri"/>
                <a:cs typeface="Calibri"/>
              </a:rPr>
              <a:t> </a:t>
            </a:r>
            <a:r>
              <a:rPr sz="1200" spc="-10" dirty="0">
                <a:solidFill>
                  <a:srgbClr val="898989"/>
                </a:solidFill>
                <a:latin typeface="Calibri"/>
                <a:cs typeface="Calibri"/>
              </a:rPr>
              <a:t>from</a:t>
            </a:r>
            <a:r>
              <a:rPr sz="1200" dirty="0">
                <a:solidFill>
                  <a:srgbClr val="898989"/>
                </a:solidFill>
                <a:latin typeface="Calibri"/>
                <a:cs typeface="Calibri"/>
              </a:rPr>
              <a:t> </a:t>
            </a:r>
            <a:r>
              <a:rPr sz="1200" spc="-45" dirty="0">
                <a:solidFill>
                  <a:srgbClr val="898989"/>
                </a:solidFill>
                <a:latin typeface="Calibri"/>
                <a:cs typeface="Calibri"/>
              </a:rPr>
              <a:t>Dr.</a:t>
            </a:r>
            <a:r>
              <a:rPr sz="1200" spc="-25" dirty="0">
                <a:solidFill>
                  <a:srgbClr val="898989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898989"/>
                </a:solidFill>
                <a:latin typeface="Calibri"/>
                <a:cs typeface="Calibri"/>
              </a:rPr>
              <a:t>Hodges'</a:t>
            </a:r>
            <a:r>
              <a:rPr sz="1200" spc="10" dirty="0">
                <a:solidFill>
                  <a:srgbClr val="898989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898989"/>
                </a:solidFill>
                <a:latin typeface="Calibri"/>
                <a:cs typeface="Calibri"/>
              </a:rPr>
              <a:t>notes </a:t>
            </a:r>
            <a:r>
              <a:rPr sz="1200" dirty="0">
                <a:solidFill>
                  <a:srgbClr val="898989"/>
                </a:solidFill>
                <a:latin typeface="Calibri"/>
                <a:cs typeface="Calibri"/>
              </a:rPr>
              <a:t>&amp;</a:t>
            </a:r>
            <a:r>
              <a:rPr sz="1200" spc="-10" dirty="0">
                <a:solidFill>
                  <a:srgbClr val="898989"/>
                </a:solidFill>
                <a:latin typeface="Calibri"/>
                <a:cs typeface="Calibri"/>
              </a:rPr>
              <a:t> Rosen's </a:t>
            </a:r>
            <a:r>
              <a:rPr sz="1200" spc="-254" dirty="0">
                <a:solidFill>
                  <a:srgbClr val="898989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898989"/>
                </a:solidFill>
                <a:latin typeface="Calibri"/>
                <a:cs typeface="Calibri"/>
              </a:rPr>
              <a:t>Book</a:t>
            </a:r>
            <a:endParaRPr sz="1200" dirty="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2440" y="2093976"/>
            <a:ext cx="203453" cy="21336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2440" y="2532888"/>
            <a:ext cx="203453" cy="213360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2440" y="3410711"/>
            <a:ext cx="203453" cy="21336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2440" y="4215384"/>
            <a:ext cx="203453" cy="213360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2440" y="4706873"/>
            <a:ext cx="279653" cy="284225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2440" y="5239511"/>
            <a:ext cx="203453" cy="213359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8427269" y="6424866"/>
            <a:ext cx="1797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898989"/>
                </a:solidFill>
                <a:latin typeface="Calibri"/>
                <a:cs typeface="Calibri"/>
              </a:rPr>
              <a:t>16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561958" y="457200"/>
            <a:ext cx="123825" cy="26035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1500" i="1" spc="20" dirty="0">
                <a:latin typeface="Times New Roman"/>
                <a:cs typeface="Times New Roman"/>
              </a:rPr>
              <a:t>n</a:t>
            </a:r>
            <a:endParaRPr sz="15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1336802" y="552146"/>
            <a:ext cx="5928360" cy="7816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4230"/>
              </a:lnSpc>
              <a:spcBef>
                <a:spcPts val="100"/>
              </a:spcBef>
              <a:tabLst>
                <a:tab pos="1146810" algn="l"/>
              </a:tabLst>
            </a:pPr>
            <a:r>
              <a:rPr sz="5400" spc="-7" baseline="4629" dirty="0"/>
              <a:t>Prov</a:t>
            </a:r>
            <a:r>
              <a:rPr sz="5400" baseline="4629" dirty="0"/>
              <a:t>e	</a:t>
            </a:r>
            <a:r>
              <a:rPr sz="4575" i="0" spc="30" baseline="-3642" dirty="0">
                <a:latin typeface="Symbol"/>
                <a:cs typeface="Symbol"/>
              </a:rPr>
              <a:t></a:t>
            </a:r>
            <a:r>
              <a:rPr sz="4575" i="0" spc="277" baseline="-3642" dirty="0">
                <a:latin typeface="Times New Roman"/>
                <a:cs typeface="Times New Roman"/>
              </a:rPr>
              <a:t> </a:t>
            </a:r>
            <a:r>
              <a:rPr sz="3050" i="1" spc="5" dirty="0">
                <a:latin typeface="Times New Roman"/>
                <a:cs typeface="Times New Roman"/>
              </a:rPr>
              <a:t>j</a:t>
            </a:r>
            <a:r>
              <a:rPr sz="3050" i="1" spc="100" dirty="0">
                <a:latin typeface="Times New Roman"/>
                <a:cs typeface="Times New Roman"/>
              </a:rPr>
              <a:t> </a:t>
            </a:r>
            <a:r>
              <a:rPr sz="3050" i="0" spc="15" dirty="0">
                <a:latin typeface="Symbol"/>
                <a:cs typeface="Symbol"/>
              </a:rPr>
              <a:t></a:t>
            </a:r>
            <a:r>
              <a:rPr sz="3050" i="0" spc="-60" dirty="0">
                <a:latin typeface="Times New Roman"/>
                <a:cs typeface="Times New Roman"/>
              </a:rPr>
              <a:t> </a:t>
            </a:r>
            <a:r>
              <a:rPr sz="3050" i="0" spc="15" dirty="0">
                <a:latin typeface="Times New Roman"/>
                <a:cs typeface="Times New Roman"/>
              </a:rPr>
              <a:t>0</a:t>
            </a:r>
            <a:r>
              <a:rPr sz="3050" i="0" spc="-210" dirty="0">
                <a:latin typeface="Times New Roman"/>
                <a:cs typeface="Times New Roman"/>
              </a:rPr>
              <a:t> </a:t>
            </a:r>
            <a:r>
              <a:rPr sz="3050" i="0" spc="15" dirty="0">
                <a:latin typeface="Symbol"/>
                <a:cs typeface="Symbol"/>
              </a:rPr>
              <a:t></a:t>
            </a:r>
            <a:r>
              <a:rPr sz="3050" i="0" spc="-465" dirty="0">
                <a:latin typeface="Times New Roman"/>
                <a:cs typeface="Times New Roman"/>
              </a:rPr>
              <a:t> </a:t>
            </a:r>
            <a:r>
              <a:rPr sz="3050" i="0" spc="15" dirty="0">
                <a:latin typeface="Times New Roman"/>
                <a:cs typeface="Times New Roman"/>
              </a:rPr>
              <a:t>1</a:t>
            </a:r>
            <a:r>
              <a:rPr sz="3050" i="0" spc="-450" dirty="0">
                <a:latin typeface="Times New Roman"/>
                <a:cs typeface="Times New Roman"/>
              </a:rPr>
              <a:t> </a:t>
            </a:r>
            <a:r>
              <a:rPr sz="3050" i="0" spc="15" dirty="0">
                <a:latin typeface="Symbol"/>
                <a:cs typeface="Symbol"/>
              </a:rPr>
              <a:t></a:t>
            </a:r>
            <a:r>
              <a:rPr sz="3050" i="0" spc="-320" dirty="0">
                <a:latin typeface="Times New Roman"/>
                <a:cs typeface="Times New Roman"/>
              </a:rPr>
              <a:t> </a:t>
            </a:r>
            <a:r>
              <a:rPr sz="3050" i="0" spc="5" dirty="0">
                <a:latin typeface="Times New Roman"/>
                <a:cs typeface="Times New Roman"/>
              </a:rPr>
              <a:t>...</a:t>
            </a:r>
            <a:r>
              <a:rPr sz="3050" i="0" spc="-355" dirty="0">
                <a:latin typeface="Times New Roman"/>
                <a:cs typeface="Times New Roman"/>
              </a:rPr>
              <a:t> </a:t>
            </a:r>
            <a:r>
              <a:rPr sz="3050" i="0" spc="15" dirty="0">
                <a:latin typeface="Symbol"/>
                <a:cs typeface="Symbol"/>
              </a:rPr>
              <a:t></a:t>
            </a:r>
            <a:r>
              <a:rPr sz="3050" i="0" spc="-125" dirty="0">
                <a:latin typeface="Times New Roman"/>
                <a:cs typeface="Times New Roman"/>
              </a:rPr>
              <a:t> </a:t>
            </a:r>
            <a:r>
              <a:rPr sz="3050" i="1" spc="15" dirty="0">
                <a:latin typeface="Times New Roman"/>
                <a:cs typeface="Times New Roman"/>
              </a:rPr>
              <a:t>n</a:t>
            </a:r>
            <a:r>
              <a:rPr sz="3050" i="1" spc="-5" dirty="0">
                <a:latin typeface="Times New Roman"/>
                <a:cs typeface="Times New Roman"/>
              </a:rPr>
              <a:t> </a:t>
            </a:r>
            <a:r>
              <a:rPr sz="3050" i="0" spc="15" dirty="0">
                <a:latin typeface="Symbol"/>
                <a:cs typeface="Symbol"/>
              </a:rPr>
              <a:t></a:t>
            </a:r>
            <a:r>
              <a:rPr sz="3050" i="0" spc="-5" dirty="0">
                <a:latin typeface="Times New Roman"/>
                <a:cs typeface="Times New Roman"/>
              </a:rPr>
              <a:t> </a:t>
            </a:r>
            <a:r>
              <a:rPr sz="3050" i="1" spc="65" dirty="0">
                <a:latin typeface="Times New Roman"/>
                <a:cs typeface="Times New Roman"/>
              </a:rPr>
              <a:t>n</a:t>
            </a:r>
            <a:r>
              <a:rPr sz="3050" i="0" spc="90" dirty="0">
                <a:latin typeface="Times New Roman"/>
                <a:cs typeface="Times New Roman"/>
              </a:rPr>
              <a:t>(</a:t>
            </a:r>
            <a:r>
              <a:rPr sz="3050" i="1" spc="15" dirty="0">
                <a:latin typeface="Times New Roman"/>
                <a:cs typeface="Times New Roman"/>
              </a:rPr>
              <a:t>n</a:t>
            </a:r>
            <a:r>
              <a:rPr sz="3050" i="1" spc="-165" dirty="0">
                <a:latin typeface="Times New Roman"/>
                <a:cs typeface="Times New Roman"/>
              </a:rPr>
              <a:t> </a:t>
            </a:r>
            <a:r>
              <a:rPr sz="3050" i="0" spc="15" dirty="0">
                <a:latin typeface="Symbol"/>
                <a:cs typeface="Symbol"/>
              </a:rPr>
              <a:t></a:t>
            </a:r>
            <a:r>
              <a:rPr sz="3050" i="0" spc="-459" dirty="0">
                <a:latin typeface="Times New Roman"/>
                <a:cs typeface="Times New Roman"/>
              </a:rPr>
              <a:t> </a:t>
            </a:r>
            <a:r>
              <a:rPr sz="3050" i="0" spc="-225" dirty="0">
                <a:latin typeface="Times New Roman"/>
                <a:cs typeface="Times New Roman"/>
              </a:rPr>
              <a:t>1</a:t>
            </a:r>
            <a:r>
              <a:rPr sz="3050" i="0" spc="10" dirty="0">
                <a:latin typeface="Times New Roman"/>
                <a:cs typeface="Times New Roman"/>
              </a:rPr>
              <a:t>)</a:t>
            </a:r>
            <a:r>
              <a:rPr sz="3050" i="0" spc="-380" dirty="0">
                <a:latin typeface="Times New Roman"/>
                <a:cs typeface="Times New Roman"/>
              </a:rPr>
              <a:t> </a:t>
            </a:r>
            <a:r>
              <a:rPr sz="3050" i="0" spc="5" dirty="0">
                <a:latin typeface="Times New Roman"/>
                <a:cs typeface="Times New Roman"/>
              </a:rPr>
              <a:t>/</a:t>
            </a:r>
            <a:r>
              <a:rPr sz="3050" i="0" spc="-310" dirty="0">
                <a:latin typeface="Times New Roman"/>
                <a:cs typeface="Times New Roman"/>
              </a:rPr>
              <a:t> </a:t>
            </a:r>
            <a:r>
              <a:rPr sz="3050" i="0" spc="15" dirty="0">
                <a:latin typeface="Times New Roman"/>
                <a:cs typeface="Times New Roman"/>
              </a:rPr>
              <a:t>2</a:t>
            </a:r>
            <a:endParaRPr sz="3050">
              <a:latin typeface="Times New Roman"/>
              <a:cs typeface="Times New Roman"/>
            </a:endParaRPr>
          </a:p>
          <a:p>
            <a:pPr marL="1162685">
              <a:lnSpc>
                <a:spcPts val="1710"/>
              </a:lnSpc>
            </a:pPr>
            <a:r>
              <a:rPr sz="1500" i="1" spc="10" dirty="0">
                <a:latin typeface="Times New Roman"/>
                <a:cs typeface="Times New Roman"/>
              </a:rPr>
              <a:t>j</a:t>
            </a:r>
            <a:r>
              <a:rPr sz="1500" i="1" spc="-229" dirty="0">
                <a:latin typeface="Times New Roman"/>
                <a:cs typeface="Times New Roman"/>
              </a:rPr>
              <a:t> </a:t>
            </a:r>
            <a:r>
              <a:rPr sz="1500" i="0" spc="85" dirty="0">
                <a:latin typeface="Symbol"/>
                <a:cs typeface="Symbol"/>
              </a:rPr>
              <a:t></a:t>
            </a:r>
            <a:r>
              <a:rPr sz="1500" i="0" spc="20" dirty="0">
                <a:latin typeface="Times New Roman"/>
                <a:cs typeface="Times New Roman"/>
              </a:rPr>
              <a:t>0</a:t>
            </a:r>
            <a:endParaRPr sz="15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660744" y="546889"/>
            <a:ext cx="1111885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sz="2800" i="1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sz="2800" i="1" spc="-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800" spc="-5" dirty="0">
                <a:latin typeface="Cambria Math"/>
                <a:cs typeface="Cambria Math"/>
              </a:rPr>
              <a:t>≠0</a:t>
            </a:r>
            <a:endParaRPr sz="2800" dirty="0">
              <a:latin typeface="Cambria Math"/>
              <a:cs typeface="Cambria Math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1578863"/>
            <a:ext cx="203453" cy="21336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2383535"/>
            <a:ext cx="203453" cy="21336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2822448"/>
            <a:ext cx="203453" cy="21336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3261359"/>
            <a:ext cx="203453" cy="213360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3700271"/>
            <a:ext cx="203453" cy="21336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4139184"/>
            <a:ext cx="203453" cy="213360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4578096"/>
            <a:ext cx="203453" cy="213360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3250850" y="6333426"/>
            <a:ext cx="26416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64590" marR="5080" indent="-1152525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898989"/>
                </a:solidFill>
                <a:latin typeface="Calibri"/>
                <a:cs typeface="Calibri"/>
              </a:rPr>
              <a:t>Adapted</a:t>
            </a:r>
            <a:r>
              <a:rPr sz="1200" spc="-25" dirty="0">
                <a:solidFill>
                  <a:srgbClr val="898989"/>
                </a:solidFill>
                <a:latin typeface="Calibri"/>
                <a:cs typeface="Calibri"/>
              </a:rPr>
              <a:t> </a:t>
            </a:r>
            <a:r>
              <a:rPr sz="1200" spc="-10" dirty="0">
                <a:solidFill>
                  <a:srgbClr val="898989"/>
                </a:solidFill>
                <a:latin typeface="Calibri"/>
                <a:cs typeface="Calibri"/>
              </a:rPr>
              <a:t>from</a:t>
            </a:r>
            <a:r>
              <a:rPr sz="1200" dirty="0">
                <a:solidFill>
                  <a:srgbClr val="898989"/>
                </a:solidFill>
                <a:latin typeface="Calibri"/>
                <a:cs typeface="Calibri"/>
              </a:rPr>
              <a:t> </a:t>
            </a:r>
            <a:r>
              <a:rPr sz="1200" spc="-45" dirty="0">
                <a:solidFill>
                  <a:srgbClr val="898989"/>
                </a:solidFill>
                <a:latin typeface="Calibri"/>
                <a:cs typeface="Calibri"/>
              </a:rPr>
              <a:t>Dr.</a:t>
            </a:r>
            <a:r>
              <a:rPr sz="1200" spc="-25" dirty="0">
                <a:solidFill>
                  <a:srgbClr val="898989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898989"/>
                </a:solidFill>
                <a:latin typeface="Calibri"/>
                <a:cs typeface="Calibri"/>
              </a:rPr>
              <a:t>Hodges'</a:t>
            </a:r>
            <a:r>
              <a:rPr sz="1200" spc="10" dirty="0">
                <a:solidFill>
                  <a:srgbClr val="898989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898989"/>
                </a:solidFill>
                <a:latin typeface="Calibri"/>
                <a:cs typeface="Calibri"/>
              </a:rPr>
              <a:t>notes </a:t>
            </a:r>
            <a:r>
              <a:rPr sz="1200" dirty="0">
                <a:solidFill>
                  <a:srgbClr val="898989"/>
                </a:solidFill>
                <a:latin typeface="Calibri"/>
                <a:cs typeface="Calibri"/>
              </a:rPr>
              <a:t>&amp;</a:t>
            </a:r>
            <a:r>
              <a:rPr sz="1200" spc="-10" dirty="0">
                <a:solidFill>
                  <a:srgbClr val="898989"/>
                </a:solidFill>
                <a:latin typeface="Calibri"/>
                <a:cs typeface="Calibri"/>
              </a:rPr>
              <a:t> Rosen's </a:t>
            </a:r>
            <a:r>
              <a:rPr sz="1200" spc="-254" dirty="0">
                <a:solidFill>
                  <a:srgbClr val="898989"/>
                </a:solidFill>
                <a:latin typeface="Calibri"/>
                <a:cs typeface="Calibri"/>
              </a:rPr>
              <a:t> </a:t>
            </a:r>
            <a:r>
              <a:rPr sz="1200" spc="-5" dirty="0">
                <a:solidFill>
                  <a:srgbClr val="898989"/>
                </a:solidFill>
                <a:latin typeface="Calibri"/>
                <a:cs typeface="Calibri"/>
              </a:rPr>
              <a:t>Book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427269" y="6424866"/>
            <a:ext cx="1797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898989"/>
                </a:solidFill>
                <a:latin typeface="Calibri"/>
                <a:cs typeface="Calibri"/>
              </a:rPr>
              <a:t>17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622681" y="836698"/>
            <a:ext cx="1165860" cy="0"/>
          </a:xfrm>
          <a:custGeom>
            <a:avLst/>
            <a:gdLst/>
            <a:ahLst/>
            <a:cxnLst/>
            <a:rect l="l" t="t" r="r" b="b"/>
            <a:pathLst>
              <a:path w="1165860">
                <a:moveTo>
                  <a:pt x="0" y="0"/>
                </a:moveTo>
                <a:lnTo>
                  <a:pt x="1165307" y="0"/>
                </a:lnTo>
              </a:path>
            </a:pathLst>
          </a:custGeom>
          <a:ln w="632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4815607" y="558172"/>
            <a:ext cx="817244" cy="4508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800" spc="-5" dirty="0">
                <a:latin typeface="Times New Roman"/>
                <a:cs typeface="Times New Roman"/>
              </a:rPr>
              <a:t>,</a:t>
            </a:r>
            <a:r>
              <a:rPr sz="2800" spc="-430" dirty="0">
                <a:latin typeface="Times New Roman"/>
                <a:cs typeface="Times New Roman"/>
              </a:rPr>
              <a:t> </a:t>
            </a:r>
            <a:r>
              <a:rPr sz="2800" i="1" spc="-5" dirty="0">
                <a:latin typeface="Times New Roman"/>
                <a:cs typeface="Times New Roman"/>
              </a:rPr>
              <a:t>r</a:t>
            </a:r>
            <a:r>
              <a:rPr sz="2800" i="1" spc="125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Symbol"/>
                <a:cs typeface="Symbol"/>
              </a:rPr>
              <a:t></a:t>
            </a:r>
            <a:r>
              <a:rPr sz="2800" spc="-280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1</a:t>
            </a:r>
            <a:endParaRPr sz="2800" dirty="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02640" y="828738"/>
            <a:ext cx="7849870" cy="439801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R="997585" algn="ctr">
              <a:lnSpc>
                <a:spcPct val="100000"/>
              </a:lnSpc>
              <a:spcBef>
                <a:spcPts val="90"/>
              </a:spcBef>
            </a:pPr>
            <a:r>
              <a:rPr sz="2800" i="1" spc="-5" dirty="0">
                <a:latin typeface="Times New Roman"/>
                <a:cs typeface="Times New Roman"/>
              </a:rPr>
              <a:t>r</a:t>
            </a:r>
            <a:r>
              <a:rPr sz="2800" i="1" spc="-65" dirty="0">
                <a:latin typeface="Times New Roman"/>
                <a:cs typeface="Times New Roman"/>
              </a:rPr>
              <a:t> </a:t>
            </a:r>
            <a:r>
              <a:rPr sz="2800" spc="105" dirty="0">
                <a:latin typeface="Symbol"/>
                <a:cs typeface="Symbol"/>
              </a:rPr>
              <a:t></a:t>
            </a:r>
            <a:r>
              <a:rPr sz="2800" spc="105" dirty="0">
                <a:latin typeface="Times New Roman"/>
                <a:cs typeface="Times New Roman"/>
              </a:rPr>
              <a:t>1</a:t>
            </a:r>
            <a:endParaRPr sz="2800" dirty="0">
              <a:latin typeface="Times New Roman"/>
              <a:cs typeface="Times New Roman"/>
            </a:endParaRPr>
          </a:p>
          <a:p>
            <a:pPr marL="88900" marR="68580">
              <a:lnSpc>
                <a:spcPct val="100000"/>
              </a:lnSpc>
              <a:spcBef>
                <a:spcPts val="1700"/>
              </a:spcBef>
            </a:pPr>
            <a:r>
              <a:rPr sz="2400" spc="-5" dirty="0">
                <a:latin typeface="Times New Roman"/>
                <a:cs typeface="Times New Roman"/>
              </a:rPr>
              <a:t>This kind </a:t>
            </a:r>
            <a:r>
              <a:rPr sz="2400" dirty="0">
                <a:latin typeface="Times New Roman"/>
                <a:cs typeface="Times New Roman"/>
              </a:rPr>
              <a:t>of </a:t>
            </a:r>
            <a:r>
              <a:rPr sz="2400" spc="-5" dirty="0">
                <a:latin typeface="Times New Roman"/>
                <a:cs typeface="Times New Roman"/>
              </a:rPr>
              <a:t>series is called Geometric Series with first term </a:t>
            </a:r>
            <a:r>
              <a:rPr sz="2400" dirty="0">
                <a:latin typeface="Times New Roman"/>
                <a:cs typeface="Times New Roman"/>
              </a:rPr>
              <a:t>a 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common</a:t>
            </a:r>
            <a:r>
              <a:rPr sz="2400" b="1" spc="5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ratio</a:t>
            </a:r>
            <a:r>
              <a:rPr sz="2400" b="1" spc="-10" dirty="0">
                <a:latin typeface="Times New Roman"/>
                <a:cs typeface="Times New Roman"/>
              </a:rPr>
              <a:t> </a:t>
            </a:r>
            <a:r>
              <a:rPr sz="2400" spc="-70" dirty="0">
                <a:latin typeface="Times New Roman"/>
                <a:cs typeface="Times New Roman"/>
              </a:rPr>
              <a:t>r.</a:t>
            </a:r>
            <a:r>
              <a:rPr sz="2400" spc="-40" dirty="0">
                <a:latin typeface="Times New Roman"/>
                <a:cs typeface="Times New Roman"/>
              </a:rPr>
              <a:t> </a:t>
            </a:r>
            <a:r>
              <a:rPr sz="2400" spc="-95" dirty="0">
                <a:latin typeface="Times New Roman"/>
                <a:cs typeface="Times New Roman"/>
              </a:rPr>
              <a:t>We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need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 </a:t>
            </a:r>
            <a:r>
              <a:rPr sz="2400" spc="-10" dirty="0">
                <a:latin typeface="Times New Roman"/>
                <a:cs typeface="Times New Roman"/>
              </a:rPr>
              <a:t>different </a:t>
            </a:r>
            <a:r>
              <a:rPr sz="2400" spc="-5" dirty="0">
                <a:latin typeface="Times New Roman"/>
                <a:cs typeface="Times New Roman"/>
              </a:rPr>
              <a:t>technique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to prove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it.</a:t>
            </a:r>
            <a:endParaRPr sz="2400" dirty="0">
              <a:latin typeface="Times New Roman"/>
              <a:cs typeface="Times New Roman"/>
            </a:endParaRPr>
          </a:p>
          <a:p>
            <a:pPr marL="88900">
              <a:lnSpc>
                <a:spcPct val="100000"/>
              </a:lnSpc>
              <a:spcBef>
                <a:spcPts val="575"/>
              </a:spcBef>
            </a:pPr>
            <a:r>
              <a:rPr sz="2400" spc="-5" dirty="0">
                <a:latin typeface="Times New Roman"/>
                <a:cs typeface="Times New Roman"/>
              </a:rPr>
              <a:t>Let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 =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+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ar +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ar</a:t>
            </a:r>
            <a:r>
              <a:rPr sz="2400" spc="-7" baseline="24305" dirty="0">
                <a:latin typeface="Times New Roman"/>
                <a:cs typeface="Times New Roman"/>
              </a:rPr>
              <a:t>2</a:t>
            </a:r>
            <a:r>
              <a:rPr sz="2400" spc="284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+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… </a:t>
            </a:r>
            <a:r>
              <a:rPr sz="2400" spc="-5" dirty="0">
                <a:latin typeface="Times New Roman"/>
                <a:cs typeface="Times New Roman"/>
              </a:rPr>
              <a:t>ar</a:t>
            </a:r>
            <a:r>
              <a:rPr sz="2400" spc="-7" baseline="24305" dirty="0">
                <a:latin typeface="Times New Roman"/>
                <a:cs typeface="Times New Roman"/>
              </a:rPr>
              <a:t>n</a:t>
            </a:r>
            <a:r>
              <a:rPr sz="2400" spc="-5" dirty="0">
                <a:latin typeface="Times New Roman"/>
                <a:cs typeface="Times New Roman"/>
              </a:rPr>
              <a:t>,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[there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are </a:t>
            </a:r>
            <a:r>
              <a:rPr sz="2400" dirty="0">
                <a:latin typeface="Times New Roman"/>
                <a:cs typeface="Times New Roman"/>
              </a:rPr>
              <a:t>n+1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terms]</a:t>
            </a:r>
            <a:endParaRPr sz="2400" dirty="0">
              <a:latin typeface="Times New Roman"/>
              <a:cs typeface="Times New Roman"/>
            </a:endParaRPr>
          </a:p>
          <a:p>
            <a:pPr marL="88900" marR="4064000">
              <a:lnSpc>
                <a:spcPct val="120000"/>
              </a:lnSpc>
            </a:pPr>
            <a:r>
              <a:rPr sz="2400" spc="-5" dirty="0">
                <a:latin typeface="Times New Roman"/>
                <a:cs typeface="Times New Roman"/>
              </a:rPr>
              <a:t>Multiply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both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sides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by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r</a:t>
            </a:r>
            <a:r>
              <a:rPr sz="2400" spc="-5" dirty="0">
                <a:latin typeface="Times New Roman"/>
                <a:cs typeface="Times New Roman"/>
              </a:rPr>
              <a:t> to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get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rS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ar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+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ar</a:t>
            </a:r>
            <a:r>
              <a:rPr sz="2400" spc="-7" baseline="24305" dirty="0">
                <a:latin typeface="Times New Roman"/>
                <a:cs typeface="Times New Roman"/>
              </a:rPr>
              <a:t>2</a:t>
            </a:r>
            <a:r>
              <a:rPr sz="2400" spc="284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+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ar</a:t>
            </a:r>
            <a:r>
              <a:rPr sz="2400" spc="-7" baseline="24305" dirty="0">
                <a:latin typeface="Times New Roman"/>
                <a:cs typeface="Times New Roman"/>
              </a:rPr>
              <a:t>3</a:t>
            </a:r>
            <a:r>
              <a:rPr sz="2400" spc="284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+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…</a:t>
            </a:r>
            <a:r>
              <a:rPr sz="2400" spc="-5" dirty="0">
                <a:latin typeface="Times New Roman"/>
                <a:cs typeface="Times New Roman"/>
              </a:rPr>
              <a:t> ar</a:t>
            </a:r>
            <a:r>
              <a:rPr sz="2400" spc="-7" baseline="24305" dirty="0">
                <a:latin typeface="Times New Roman"/>
                <a:cs typeface="Times New Roman"/>
              </a:rPr>
              <a:t>n+1</a:t>
            </a:r>
            <a:endParaRPr sz="2400" baseline="24305" dirty="0">
              <a:latin typeface="Times New Roman"/>
              <a:cs typeface="Times New Roman"/>
            </a:endParaRPr>
          </a:p>
          <a:p>
            <a:pPr marL="88900" marR="1918970">
              <a:lnSpc>
                <a:spcPct val="120000"/>
              </a:lnSpc>
              <a:tabLst>
                <a:tab pos="3066415" algn="l"/>
              </a:tabLst>
            </a:pPr>
            <a:r>
              <a:rPr sz="2400" spc="-5" dirty="0">
                <a:latin typeface="Times New Roman"/>
                <a:cs typeface="Times New Roman"/>
              </a:rPr>
              <a:t>Subtract the first identity from the </a:t>
            </a:r>
            <a:r>
              <a:rPr sz="2400" dirty="0">
                <a:latin typeface="Times New Roman"/>
                <a:cs typeface="Times New Roman"/>
              </a:rPr>
              <a:t>second </a:t>
            </a:r>
            <a:r>
              <a:rPr sz="2400" spc="-5" dirty="0">
                <a:latin typeface="Times New Roman"/>
                <a:cs typeface="Times New Roman"/>
              </a:rPr>
              <a:t>to </a:t>
            </a:r>
            <a:r>
              <a:rPr sz="2400" dirty="0">
                <a:latin typeface="Times New Roman"/>
                <a:cs typeface="Times New Roman"/>
              </a:rPr>
              <a:t>get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(r</a:t>
            </a:r>
            <a:r>
              <a:rPr sz="2400" dirty="0">
                <a:latin typeface="Times New Roman"/>
                <a:cs typeface="Times New Roman"/>
              </a:rPr>
              <a:t> – </a:t>
            </a:r>
            <a:r>
              <a:rPr sz="2400" spc="-5" dirty="0">
                <a:latin typeface="Times New Roman"/>
                <a:cs typeface="Times New Roman"/>
              </a:rPr>
              <a:t>1)S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ar</a:t>
            </a:r>
            <a:r>
              <a:rPr sz="2400" baseline="24305" dirty="0">
                <a:latin typeface="Times New Roman"/>
                <a:cs typeface="Times New Roman"/>
              </a:rPr>
              <a:t>n+1</a:t>
            </a:r>
            <a:r>
              <a:rPr sz="2400" spc="277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–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OR	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S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=</a:t>
            </a:r>
            <a:r>
              <a:rPr sz="24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(ar</a:t>
            </a:r>
            <a:r>
              <a:rPr sz="2400" spc="-7" baseline="24305" dirty="0">
                <a:solidFill>
                  <a:srgbClr val="FF0000"/>
                </a:solidFill>
                <a:latin typeface="Times New Roman"/>
                <a:cs typeface="Times New Roman"/>
              </a:rPr>
              <a:t>n+1</a:t>
            </a:r>
            <a:r>
              <a:rPr sz="2400" spc="277" baseline="2430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–</a:t>
            </a:r>
            <a:r>
              <a:rPr sz="24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a)/(r</a:t>
            </a:r>
            <a:r>
              <a:rPr sz="24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–1)</a:t>
            </a:r>
            <a:endParaRPr sz="2400" dirty="0">
              <a:latin typeface="Times New Roman"/>
              <a:cs typeface="Times New Roman"/>
            </a:endParaRPr>
          </a:p>
          <a:p>
            <a:pPr marL="88900" marR="363855">
              <a:lnSpc>
                <a:spcPct val="100000"/>
              </a:lnSpc>
              <a:spcBef>
                <a:spcPts val="575"/>
              </a:spcBef>
            </a:pPr>
            <a:r>
              <a:rPr sz="2400" spc="-20" dirty="0">
                <a:solidFill>
                  <a:srgbClr val="FF0000"/>
                </a:solidFill>
                <a:latin typeface="Times New Roman"/>
                <a:cs typeface="Times New Roman"/>
              </a:rPr>
              <a:t>Obviously,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this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does not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work when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r =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1(we </a:t>
            </a:r>
            <a:r>
              <a:rPr sz="2400" spc="-10" dirty="0">
                <a:solidFill>
                  <a:srgbClr val="FF0000"/>
                </a:solidFill>
                <a:latin typeface="Times New Roman"/>
                <a:cs typeface="Times New Roman"/>
              </a:rPr>
              <a:t>can’t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divide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by </a:t>
            </a:r>
            <a:r>
              <a:rPr sz="2400" spc="-58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zero).</a:t>
            </a:r>
            <a:r>
              <a:rPr sz="24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But</a:t>
            </a:r>
            <a:r>
              <a:rPr sz="24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when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r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=1,</a:t>
            </a:r>
            <a:r>
              <a:rPr sz="24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each</a:t>
            </a:r>
            <a:r>
              <a:rPr sz="2400" spc="-2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term</a:t>
            </a:r>
            <a:r>
              <a:rPr sz="24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is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a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and</a:t>
            </a:r>
            <a:r>
              <a:rPr sz="24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hence</a:t>
            </a:r>
            <a:r>
              <a:rPr sz="24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S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=</a:t>
            </a:r>
            <a:r>
              <a:rPr sz="24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(n</a:t>
            </a:r>
            <a:r>
              <a:rPr sz="24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+1)a</a:t>
            </a:r>
            <a:endParaRPr sz="2400" dirty="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3284901" y="539750"/>
            <a:ext cx="1534160" cy="4508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50800">
              <a:lnSpc>
                <a:spcPts val="1000"/>
              </a:lnSpc>
              <a:spcBef>
                <a:spcPts val="90"/>
              </a:spcBef>
              <a:tabLst>
                <a:tab pos="1056005" algn="l"/>
              </a:tabLst>
            </a:pPr>
            <a:r>
              <a:rPr sz="4200" i="0" spc="-15" baseline="-33730" dirty="0">
                <a:latin typeface="Symbol"/>
                <a:cs typeface="Symbol"/>
              </a:rPr>
              <a:t></a:t>
            </a:r>
            <a:r>
              <a:rPr sz="4200" i="0" spc="127" baseline="-33730" dirty="0">
                <a:latin typeface="Times New Roman"/>
                <a:cs typeface="Times New Roman"/>
              </a:rPr>
              <a:t> </a:t>
            </a:r>
            <a:r>
              <a:rPr sz="2800" i="1" spc="-5" dirty="0">
                <a:latin typeface="Times New Roman"/>
                <a:cs typeface="Times New Roman"/>
              </a:rPr>
              <a:t>ar</a:t>
            </a:r>
            <a:r>
              <a:rPr sz="2800" i="1" dirty="0">
                <a:latin typeface="Times New Roman"/>
                <a:cs typeface="Times New Roman"/>
              </a:rPr>
              <a:t>	</a:t>
            </a:r>
            <a:r>
              <a:rPr sz="2800" i="0" spc="-10" dirty="0">
                <a:latin typeface="Symbol"/>
                <a:cs typeface="Symbol"/>
              </a:rPr>
              <a:t></a:t>
            </a:r>
            <a:r>
              <a:rPr sz="2800" i="0" spc="-165" dirty="0">
                <a:latin typeface="Times New Roman"/>
                <a:cs typeface="Times New Roman"/>
              </a:rPr>
              <a:t> </a:t>
            </a:r>
            <a:r>
              <a:rPr sz="2800" i="1" spc="-10" dirty="0">
                <a:latin typeface="Times New Roman"/>
                <a:cs typeface="Times New Roman"/>
              </a:rPr>
              <a:t>a</a:t>
            </a:r>
            <a:endParaRPr sz="2800" dirty="0">
              <a:latin typeface="Times New Roman"/>
              <a:cs typeface="Times New Roman"/>
            </a:endParaRPr>
          </a:p>
          <a:p>
            <a:pPr marL="127635" algn="ctr">
              <a:lnSpc>
                <a:spcPts val="825"/>
              </a:lnSpc>
            </a:pPr>
            <a:r>
              <a:rPr sz="1400" i="1" spc="5" dirty="0">
                <a:latin typeface="Times New Roman"/>
                <a:cs typeface="Times New Roman"/>
              </a:rPr>
              <a:t>n</a:t>
            </a:r>
            <a:r>
              <a:rPr sz="1400" i="0" spc="5" dirty="0">
                <a:latin typeface="Symbol"/>
                <a:cs typeface="Symbol"/>
              </a:rPr>
              <a:t></a:t>
            </a:r>
            <a:r>
              <a:rPr sz="1400" i="0" spc="5" dirty="0">
                <a:latin typeface="Times New Roman"/>
                <a:cs typeface="Times New Roman"/>
              </a:rPr>
              <a:t>1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550213" y="381000"/>
            <a:ext cx="114300" cy="2381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i="1" spc="-5" dirty="0">
                <a:latin typeface="Times New Roman"/>
                <a:cs typeface="Times New Roman"/>
              </a:rPr>
              <a:t>n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236217" y="455398"/>
            <a:ext cx="1867535" cy="7537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4185"/>
              </a:lnSpc>
              <a:spcBef>
                <a:spcPts val="100"/>
              </a:spcBef>
              <a:tabLst>
                <a:tab pos="1244600" algn="l"/>
              </a:tabLst>
            </a:pPr>
            <a:r>
              <a:rPr sz="3600" i="1" spc="-5" dirty="0">
                <a:latin typeface="Monotype Corsiva"/>
                <a:cs typeface="Monotype Corsiva"/>
              </a:rPr>
              <a:t>Prov</a:t>
            </a:r>
            <a:r>
              <a:rPr sz="3600" i="1" dirty="0">
                <a:latin typeface="Monotype Corsiva"/>
                <a:cs typeface="Monotype Corsiva"/>
              </a:rPr>
              <a:t>e	</a:t>
            </a:r>
            <a:r>
              <a:rPr sz="4200" spc="-15" baseline="-3968" dirty="0">
                <a:latin typeface="Symbol"/>
                <a:cs typeface="Symbol"/>
              </a:rPr>
              <a:t></a:t>
            </a:r>
            <a:r>
              <a:rPr sz="4200" spc="-555" baseline="-3968" dirty="0">
                <a:latin typeface="Times New Roman"/>
                <a:cs typeface="Times New Roman"/>
              </a:rPr>
              <a:t> </a:t>
            </a:r>
            <a:r>
              <a:rPr sz="2800" i="1" spc="-5" dirty="0">
                <a:latin typeface="Times New Roman"/>
                <a:cs typeface="Times New Roman"/>
              </a:rPr>
              <a:t>ar</a:t>
            </a:r>
            <a:endParaRPr sz="2800">
              <a:latin typeface="Times New Roman"/>
              <a:cs typeface="Times New Roman"/>
            </a:endParaRPr>
          </a:p>
          <a:p>
            <a:pPr marL="1224280">
              <a:lnSpc>
                <a:spcPts val="1545"/>
              </a:lnSpc>
            </a:pPr>
            <a:r>
              <a:rPr sz="1400" i="1" spc="-5" dirty="0">
                <a:latin typeface="Times New Roman"/>
                <a:cs typeface="Times New Roman"/>
              </a:rPr>
              <a:t>k</a:t>
            </a:r>
            <a:r>
              <a:rPr sz="1400" i="1" spc="-170" dirty="0">
                <a:latin typeface="Times New Roman"/>
                <a:cs typeface="Times New Roman"/>
              </a:rPr>
              <a:t> </a:t>
            </a:r>
            <a:r>
              <a:rPr sz="1400" spc="50" dirty="0">
                <a:latin typeface="Symbol"/>
                <a:cs typeface="Symbol"/>
              </a:rPr>
              <a:t></a:t>
            </a:r>
            <a:r>
              <a:rPr sz="1400" spc="-5" dirty="0">
                <a:latin typeface="Times New Roman"/>
                <a:cs typeface="Times New Roman"/>
              </a:rPr>
              <a:t>0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109939" y="575965"/>
            <a:ext cx="104139" cy="2381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i="1" spc="-5" dirty="0">
                <a:latin typeface="Times New Roman"/>
                <a:cs typeface="Times New Roman"/>
              </a:rPr>
              <a:t>k</a:t>
            </a:r>
            <a:endParaRPr sz="1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252342" y="235870"/>
            <a:ext cx="2640330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900" i="1" spc="-5" dirty="0">
                <a:latin typeface="Monotype Corsiva"/>
                <a:cs typeface="Monotype Corsiva"/>
              </a:rPr>
              <a:t>Double</a:t>
            </a:r>
            <a:r>
              <a:rPr sz="2900" i="1" spc="-60" dirty="0">
                <a:latin typeface="Monotype Corsiva"/>
                <a:cs typeface="Monotype Corsiva"/>
              </a:rPr>
              <a:t> </a:t>
            </a:r>
            <a:r>
              <a:rPr sz="2900" i="1" spc="-5" dirty="0">
                <a:latin typeface="Monotype Corsiva"/>
                <a:cs typeface="Monotype Corsiva"/>
              </a:rPr>
              <a:t>Summations</a:t>
            </a:r>
            <a:endParaRPr sz="2900">
              <a:latin typeface="Monotype Corsiva"/>
              <a:cs typeface="Monotype Corsiva"/>
            </a:endParaRPr>
          </a:p>
        </p:txBody>
      </p:sp>
      <p:graphicFrame>
        <p:nvGraphicFramePr>
          <p:cNvPr id="20" name="Object 3">
            <a:extLst>
              <a:ext uri="{FF2B5EF4-FFF2-40B4-BE49-F238E27FC236}">
                <a16:creationId xmlns:a16="http://schemas.microsoft.com/office/drawing/2014/main" id="{EFBBE3A3-87CC-C645-8C6E-118E2A3E648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62000" y="2438400"/>
          <a:ext cx="7513638" cy="166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Equation" r:id="rId3" imgW="131953000" imgH="29260800" progId="Equation.3">
                  <p:embed/>
                </p:oleObj>
              </mc:Choice>
              <mc:Fallback>
                <p:oleObj name="Equation" r:id="rId3" imgW="131953000" imgH="29260800" progId="Equation.3">
                  <p:embed/>
                  <p:pic>
                    <p:nvPicPr>
                      <p:cNvPr id="9218" name="Object 3">
                        <a:extLst>
                          <a:ext uri="{FF2B5EF4-FFF2-40B4-BE49-F238E27FC236}">
                            <a16:creationId xmlns:a16="http://schemas.microsoft.com/office/drawing/2014/main" id="{EE258D7B-0561-D348-A650-718375E46E7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2438400"/>
                        <a:ext cx="7513638" cy="1665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44804" y="209200"/>
            <a:ext cx="185356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Cardinality</a:t>
            </a:r>
            <a:endParaRPr sz="36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40" y="1847088"/>
            <a:ext cx="203453" cy="21336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40" y="2578607"/>
            <a:ext cx="203453" cy="21336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40" y="3310128"/>
            <a:ext cx="203453" cy="21336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34439" y="4411979"/>
            <a:ext cx="165353" cy="170687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1107439" y="1738376"/>
            <a:ext cx="7187565" cy="3619581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 marR="5080">
              <a:lnSpc>
                <a:spcPts val="2590"/>
              </a:lnSpc>
              <a:spcBef>
                <a:spcPts val="425"/>
              </a:spcBef>
            </a:pPr>
            <a:r>
              <a:rPr sz="2400" spc="-5" dirty="0">
                <a:latin typeface="Times New Roman"/>
                <a:cs typeface="Times New Roman"/>
              </a:rPr>
              <a:t>Earlier we defined cardinality </a:t>
            </a:r>
            <a:r>
              <a:rPr sz="2400" dirty="0">
                <a:latin typeface="Times New Roman"/>
                <a:cs typeface="Times New Roman"/>
              </a:rPr>
              <a:t>of a set as </a:t>
            </a:r>
            <a:r>
              <a:rPr sz="2400" spc="-5" dirty="0">
                <a:latin typeface="Times New Roman"/>
                <a:cs typeface="Times New Roman"/>
              </a:rPr>
              <a:t>the number </a:t>
            </a:r>
            <a:r>
              <a:rPr sz="2400" dirty="0">
                <a:latin typeface="Times New Roman"/>
                <a:cs typeface="Times New Roman"/>
              </a:rPr>
              <a:t>of 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elements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 the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set.</a:t>
            </a:r>
            <a:r>
              <a:rPr sz="2400" spc="-55" dirty="0">
                <a:latin typeface="Times New Roman"/>
                <a:cs typeface="Times New Roman"/>
              </a:rPr>
              <a:t> </a:t>
            </a:r>
            <a:r>
              <a:rPr sz="2400" spc="-95" dirty="0">
                <a:latin typeface="Times New Roman"/>
                <a:cs typeface="Times New Roman"/>
              </a:rPr>
              <a:t>We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can</a:t>
            </a:r>
            <a:r>
              <a:rPr sz="2400" spc="-5" dirty="0">
                <a:latin typeface="Times New Roman"/>
                <a:cs typeface="Times New Roman"/>
              </a:rPr>
              <a:t> extend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this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idea to infinite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sets.</a:t>
            </a:r>
            <a:endParaRPr sz="2400" dirty="0">
              <a:latin typeface="Times New Roman"/>
              <a:cs typeface="Times New Roman"/>
            </a:endParaRPr>
          </a:p>
          <a:p>
            <a:pPr marL="12700" marR="267970">
              <a:lnSpc>
                <a:spcPts val="2590"/>
              </a:lnSpc>
              <a:spcBef>
                <a:spcPts val="580"/>
              </a:spcBef>
            </a:pPr>
            <a:r>
              <a:rPr sz="2400" spc="-5" dirty="0">
                <a:latin typeface="Times New Roman"/>
                <a:cs typeface="Times New Roman"/>
              </a:rPr>
              <a:t>The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sets</a:t>
            </a:r>
            <a:r>
              <a:rPr sz="2400" spc="-14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1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 have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 same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cardinality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if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only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if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there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dirty="0">
                <a:latin typeface="Times New Roman"/>
                <a:cs typeface="Times New Roman"/>
              </a:rPr>
              <a:t> a </a:t>
            </a:r>
            <a:r>
              <a:rPr sz="2400" spc="-5" dirty="0">
                <a:latin typeface="Times New Roman"/>
                <a:cs typeface="Times New Roman"/>
              </a:rPr>
              <a:t>one-to-one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correspondence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from</a:t>
            </a:r>
            <a:r>
              <a:rPr sz="2400" spc="-1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13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to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B.</a:t>
            </a:r>
          </a:p>
          <a:p>
            <a:pPr marL="12700" marR="134620">
              <a:lnSpc>
                <a:spcPts val="2590"/>
              </a:lnSpc>
              <a:spcBef>
                <a:spcPts val="580"/>
              </a:spcBef>
              <a:tabLst>
                <a:tab pos="5366385" algn="l"/>
              </a:tabLst>
            </a:pP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1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set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that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either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finite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or has </a:t>
            </a:r>
            <a:r>
              <a:rPr sz="2400" spc="-5" dirty="0">
                <a:latin typeface="Times New Roman"/>
                <a:cs typeface="Times New Roman"/>
              </a:rPr>
              <a:t>the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same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cardinality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as</a:t>
            </a:r>
            <a:r>
              <a:rPr sz="2400" spc="-5" dirty="0">
                <a:latin typeface="Times New Roman"/>
                <a:cs typeface="Times New Roman"/>
              </a:rPr>
              <a:t> the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set of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natural numbers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called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countable.	</a:t>
            </a:r>
            <a:r>
              <a:rPr sz="2400" dirty="0">
                <a:latin typeface="Times New Roman"/>
                <a:cs typeface="Times New Roman"/>
              </a:rPr>
              <a:t>A set </a:t>
            </a:r>
            <a:r>
              <a:rPr sz="2400" spc="-5" dirty="0">
                <a:latin typeface="Times New Roman"/>
                <a:cs typeface="Times New Roman"/>
              </a:rPr>
              <a:t>that is </a:t>
            </a:r>
            <a:r>
              <a:rPr sz="2400" dirty="0">
                <a:latin typeface="Times New Roman"/>
                <a:cs typeface="Times New Roman"/>
              </a:rPr>
              <a:t> not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countable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 called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uncountable.</a:t>
            </a:r>
            <a:endParaRPr sz="2400" dirty="0">
              <a:latin typeface="Times New Roman"/>
              <a:cs typeface="Times New Roman"/>
            </a:endParaRPr>
          </a:p>
          <a:p>
            <a:pPr marL="412750" marR="153035">
              <a:lnSpc>
                <a:spcPts val="2590"/>
              </a:lnSpc>
              <a:spcBef>
                <a:spcPts val="585"/>
              </a:spcBef>
              <a:tabLst>
                <a:tab pos="3769360" algn="l"/>
              </a:tabLst>
            </a:pPr>
            <a:r>
              <a:rPr sz="2400" spc="-5" dirty="0">
                <a:latin typeface="Times New Roman"/>
                <a:cs typeface="Times New Roman"/>
              </a:rPr>
              <a:t>An example </a:t>
            </a:r>
            <a:r>
              <a:rPr sz="2400" dirty="0">
                <a:latin typeface="Times New Roman"/>
                <a:cs typeface="Times New Roman"/>
              </a:rPr>
              <a:t>of an </a:t>
            </a:r>
            <a:r>
              <a:rPr sz="2400" spc="-5" dirty="0">
                <a:latin typeface="Times New Roman"/>
                <a:cs typeface="Times New Roman"/>
              </a:rPr>
              <a:t>uncountable </a:t>
            </a:r>
            <a:r>
              <a:rPr sz="2400" dirty="0">
                <a:latin typeface="Times New Roman"/>
                <a:cs typeface="Times New Roman"/>
              </a:rPr>
              <a:t>set </a:t>
            </a:r>
            <a:r>
              <a:rPr sz="2400" spc="-5" dirty="0">
                <a:latin typeface="Times New Roman"/>
                <a:cs typeface="Times New Roman"/>
              </a:rPr>
              <a:t>is the </a:t>
            </a:r>
            <a:r>
              <a:rPr sz="2400" dirty="0">
                <a:latin typeface="Times New Roman"/>
                <a:cs typeface="Times New Roman"/>
              </a:rPr>
              <a:t>set of </a:t>
            </a:r>
            <a:r>
              <a:rPr sz="2400" spc="-5" dirty="0">
                <a:latin typeface="Times New Roman"/>
                <a:cs typeface="Times New Roman"/>
              </a:rPr>
              <a:t>all</a:t>
            </a:r>
            <a:r>
              <a:rPr lang="en-US" sz="2400" spc="-5" dirty="0">
                <a:latin typeface="Times New Roman"/>
                <a:cs typeface="Times New Roman"/>
              </a:rPr>
              <a:t> real numbers </a:t>
            </a:r>
            <a:r>
              <a:rPr sz="2400" spc="-5" dirty="0">
                <a:latin typeface="Times New Roman"/>
                <a:cs typeface="Times New Roman"/>
              </a:rPr>
              <a:t>between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0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 1.	</a:t>
            </a:r>
            <a:r>
              <a:rPr sz="2400" spc="-5" dirty="0">
                <a:latin typeface="Times New Roman"/>
                <a:cs typeface="Times New Roman"/>
              </a:rPr>
              <a:t>Between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any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two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lang="en-US" sz="2400" spc="-5" dirty="0">
                <a:latin typeface="Times New Roman"/>
                <a:cs typeface="Times New Roman"/>
              </a:rPr>
              <a:t>real numbers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there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always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another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one!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02640" y="300640"/>
            <a:ext cx="7084695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Consider</a:t>
            </a:r>
            <a:r>
              <a:rPr sz="3600" spc="-25" dirty="0"/>
              <a:t> </a:t>
            </a:r>
            <a:r>
              <a:rPr sz="3600" dirty="0"/>
              <a:t>any</a:t>
            </a:r>
            <a:r>
              <a:rPr sz="3600" spc="-25" dirty="0"/>
              <a:t> </a:t>
            </a:r>
            <a:r>
              <a:rPr sz="3600" spc="-5" dirty="0"/>
              <a:t>function</a:t>
            </a:r>
            <a:r>
              <a:rPr sz="3600" spc="-30" dirty="0"/>
              <a:t> </a:t>
            </a:r>
            <a:r>
              <a:rPr sz="3600" dirty="0"/>
              <a:t>that</a:t>
            </a:r>
            <a:r>
              <a:rPr sz="3600" spc="-15" dirty="0"/>
              <a:t> </a:t>
            </a:r>
            <a:r>
              <a:rPr sz="3600" spc="-5" dirty="0"/>
              <a:t>maps</a:t>
            </a:r>
            <a:r>
              <a:rPr sz="3600" spc="-10" dirty="0"/>
              <a:t> </a:t>
            </a:r>
            <a:r>
              <a:rPr sz="3600" dirty="0"/>
              <a:t>a</a:t>
            </a:r>
            <a:r>
              <a:rPr sz="3600" spc="-10" dirty="0"/>
              <a:t> </a:t>
            </a:r>
            <a:r>
              <a:rPr sz="3600" dirty="0"/>
              <a:t>subset</a:t>
            </a:r>
            <a:r>
              <a:rPr sz="3600" spc="-25" dirty="0"/>
              <a:t> </a:t>
            </a:r>
            <a:r>
              <a:rPr sz="3600" dirty="0"/>
              <a:t>of </a:t>
            </a:r>
            <a:r>
              <a:rPr sz="3600" spc="-775" dirty="0"/>
              <a:t> </a:t>
            </a:r>
            <a:r>
              <a:rPr sz="3600" dirty="0"/>
              <a:t>integers</a:t>
            </a:r>
            <a:r>
              <a:rPr sz="3600" spc="-30" dirty="0"/>
              <a:t> </a:t>
            </a:r>
            <a:r>
              <a:rPr sz="3600" dirty="0"/>
              <a:t>to</a:t>
            </a:r>
            <a:r>
              <a:rPr sz="3600" spc="-10" dirty="0"/>
              <a:t> </a:t>
            </a:r>
            <a:r>
              <a:rPr sz="3600" dirty="0"/>
              <a:t>some</a:t>
            </a:r>
            <a:r>
              <a:rPr sz="3600" spc="-5" dirty="0"/>
              <a:t> </a:t>
            </a:r>
            <a:r>
              <a:rPr sz="3600" dirty="0"/>
              <a:t>set</a:t>
            </a:r>
            <a:r>
              <a:rPr sz="3600" spc="-15" dirty="0"/>
              <a:t> </a:t>
            </a:r>
            <a:r>
              <a:rPr sz="3600" dirty="0"/>
              <a:t>of</a:t>
            </a:r>
            <a:r>
              <a:rPr sz="3600" spc="-5" dirty="0"/>
              <a:t> </a:t>
            </a:r>
            <a:r>
              <a:rPr sz="3600" dirty="0"/>
              <a:t>values</a:t>
            </a:r>
            <a:endParaRPr sz="3600"/>
          </a:p>
        </p:txBody>
      </p:sp>
      <p:grpSp>
        <p:nvGrpSpPr>
          <p:cNvPr id="3" name="object 3"/>
          <p:cNvGrpSpPr/>
          <p:nvPr/>
        </p:nvGrpSpPr>
        <p:grpSpPr>
          <a:xfrm>
            <a:off x="5497829" y="1809750"/>
            <a:ext cx="2141220" cy="2141220"/>
            <a:chOff x="5497829" y="1809750"/>
            <a:chExt cx="2141220" cy="2141220"/>
          </a:xfrm>
        </p:grpSpPr>
        <p:sp>
          <p:nvSpPr>
            <p:cNvPr id="4" name="object 4"/>
            <p:cNvSpPr/>
            <p:nvPr/>
          </p:nvSpPr>
          <p:spPr>
            <a:xfrm>
              <a:off x="5516879" y="1828800"/>
              <a:ext cx="2103120" cy="2103120"/>
            </a:xfrm>
            <a:custGeom>
              <a:avLst/>
              <a:gdLst/>
              <a:ahLst/>
              <a:cxnLst/>
              <a:rect l="l" t="t" r="r" b="b"/>
              <a:pathLst>
                <a:path w="2103120" h="2103120">
                  <a:moveTo>
                    <a:pt x="1051560" y="0"/>
                  </a:moveTo>
                  <a:lnTo>
                    <a:pt x="1003425" y="1082"/>
                  </a:lnTo>
                  <a:lnTo>
                    <a:pt x="955846" y="4297"/>
                  </a:lnTo>
                  <a:lnTo>
                    <a:pt x="908870" y="9599"/>
                  </a:lnTo>
                  <a:lnTo>
                    <a:pt x="862541" y="16942"/>
                  </a:lnTo>
                  <a:lnTo>
                    <a:pt x="816907" y="26278"/>
                  </a:lnTo>
                  <a:lnTo>
                    <a:pt x="772014" y="37562"/>
                  </a:lnTo>
                  <a:lnTo>
                    <a:pt x="727909" y="50748"/>
                  </a:lnTo>
                  <a:lnTo>
                    <a:pt x="684637" y="65788"/>
                  </a:lnTo>
                  <a:lnTo>
                    <a:pt x="642246" y="82637"/>
                  </a:lnTo>
                  <a:lnTo>
                    <a:pt x="600781" y="101247"/>
                  </a:lnTo>
                  <a:lnTo>
                    <a:pt x="560290" y="121573"/>
                  </a:lnTo>
                  <a:lnTo>
                    <a:pt x="520818" y="143569"/>
                  </a:lnTo>
                  <a:lnTo>
                    <a:pt x="482412" y="167187"/>
                  </a:lnTo>
                  <a:lnTo>
                    <a:pt x="445118" y="192381"/>
                  </a:lnTo>
                  <a:lnTo>
                    <a:pt x="408983" y="219106"/>
                  </a:lnTo>
                  <a:lnTo>
                    <a:pt x="374054" y="247314"/>
                  </a:lnTo>
                  <a:lnTo>
                    <a:pt x="340375" y="276959"/>
                  </a:lnTo>
                  <a:lnTo>
                    <a:pt x="307995" y="307995"/>
                  </a:lnTo>
                  <a:lnTo>
                    <a:pt x="276959" y="340375"/>
                  </a:lnTo>
                  <a:lnTo>
                    <a:pt x="247314" y="374054"/>
                  </a:lnTo>
                  <a:lnTo>
                    <a:pt x="219106" y="408983"/>
                  </a:lnTo>
                  <a:lnTo>
                    <a:pt x="192381" y="445118"/>
                  </a:lnTo>
                  <a:lnTo>
                    <a:pt x="167187" y="482412"/>
                  </a:lnTo>
                  <a:lnTo>
                    <a:pt x="143569" y="520818"/>
                  </a:lnTo>
                  <a:lnTo>
                    <a:pt x="121573" y="560290"/>
                  </a:lnTo>
                  <a:lnTo>
                    <a:pt x="101247" y="600781"/>
                  </a:lnTo>
                  <a:lnTo>
                    <a:pt x="82637" y="642246"/>
                  </a:lnTo>
                  <a:lnTo>
                    <a:pt x="65788" y="684637"/>
                  </a:lnTo>
                  <a:lnTo>
                    <a:pt x="50748" y="727909"/>
                  </a:lnTo>
                  <a:lnTo>
                    <a:pt x="37562" y="772014"/>
                  </a:lnTo>
                  <a:lnTo>
                    <a:pt x="26278" y="816907"/>
                  </a:lnTo>
                  <a:lnTo>
                    <a:pt x="16942" y="862541"/>
                  </a:lnTo>
                  <a:lnTo>
                    <a:pt x="9599" y="908870"/>
                  </a:lnTo>
                  <a:lnTo>
                    <a:pt x="4297" y="955846"/>
                  </a:lnTo>
                  <a:lnTo>
                    <a:pt x="1082" y="1003425"/>
                  </a:lnTo>
                  <a:lnTo>
                    <a:pt x="0" y="1051560"/>
                  </a:lnTo>
                  <a:lnTo>
                    <a:pt x="1082" y="1099694"/>
                  </a:lnTo>
                  <a:lnTo>
                    <a:pt x="4297" y="1147273"/>
                  </a:lnTo>
                  <a:lnTo>
                    <a:pt x="9599" y="1194249"/>
                  </a:lnTo>
                  <a:lnTo>
                    <a:pt x="16942" y="1240578"/>
                  </a:lnTo>
                  <a:lnTo>
                    <a:pt x="26278" y="1286212"/>
                  </a:lnTo>
                  <a:lnTo>
                    <a:pt x="37562" y="1331105"/>
                  </a:lnTo>
                  <a:lnTo>
                    <a:pt x="50748" y="1375210"/>
                  </a:lnTo>
                  <a:lnTo>
                    <a:pt x="65788" y="1418482"/>
                  </a:lnTo>
                  <a:lnTo>
                    <a:pt x="82637" y="1460873"/>
                  </a:lnTo>
                  <a:lnTo>
                    <a:pt x="101247" y="1502338"/>
                  </a:lnTo>
                  <a:lnTo>
                    <a:pt x="121573" y="1542829"/>
                  </a:lnTo>
                  <a:lnTo>
                    <a:pt x="143569" y="1582301"/>
                  </a:lnTo>
                  <a:lnTo>
                    <a:pt x="167187" y="1620707"/>
                  </a:lnTo>
                  <a:lnTo>
                    <a:pt x="192381" y="1658001"/>
                  </a:lnTo>
                  <a:lnTo>
                    <a:pt x="219106" y="1694136"/>
                  </a:lnTo>
                  <a:lnTo>
                    <a:pt x="247314" y="1729065"/>
                  </a:lnTo>
                  <a:lnTo>
                    <a:pt x="276959" y="1762744"/>
                  </a:lnTo>
                  <a:lnTo>
                    <a:pt x="307995" y="1795124"/>
                  </a:lnTo>
                  <a:lnTo>
                    <a:pt x="340375" y="1826160"/>
                  </a:lnTo>
                  <a:lnTo>
                    <a:pt x="374054" y="1855805"/>
                  </a:lnTo>
                  <a:lnTo>
                    <a:pt x="408983" y="1884013"/>
                  </a:lnTo>
                  <a:lnTo>
                    <a:pt x="445118" y="1910738"/>
                  </a:lnTo>
                  <a:lnTo>
                    <a:pt x="482412" y="1935932"/>
                  </a:lnTo>
                  <a:lnTo>
                    <a:pt x="520818" y="1959550"/>
                  </a:lnTo>
                  <a:lnTo>
                    <a:pt x="560290" y="1981546"/>
                  </a:lnTo>
                  <a:lnTo>
                    <a:pt x="600781" y="2001872"/>
                  </a:lnTo>
                  <a:lnTo>
                    <a:pt x="642246" y="2020482"/>
                  </a:lnTo>
                  <a:lnTo>
                    <a:pt x="684637" y="2037331"/>
                  </a:lnTo>
                  <a:lnTo>
                    <a:pt x="727909" y="2052371"/>
                  </a:lnTo>
                  <a:lnTo>
                    <a:pt x="772014" y="2065557"/>
                  </a:lnTo>
                  <a:lnTo>
                    <a:pt x="816907" y="2076841"/>
                  </a:lnTo>
                  <a:lnTo>
                    <a:pt x="862541" y="2086177"/>
                  </a:lnTo>
                  <a:lnTo>
                    <a:pt x="908870" y="2093520"/>
                  </a:lnTo>
                  <a:lnTo>
                    <a:pt x="955846" y="2098822"/>
                  </a:lnTo>
                  <a:lnTo>
                    <a:pt x="1003425" y="2102037"/>
                  </a:lnTo>
                  <a:lnTo>
                    <a:pt x="1051560" y="2103120"/>
                  </a:lnTo>
                  <a:lnTo>
                    <a:pt x="1099694" y="2102037"/>
                  </a:lnTo>
                  <a:lnTo>
                    <a:pt x="1147273" y="2098822"/>
                  </a:lnTo>
                  <a:lnTo>
                    <a:pt x="1194249" y="2093520"/>
                  </a:lnTo>
                  <a:lnTo>
                    <a:pt x="1240578" y="2086177"/>
                  </a:lnTo>
                  <a:lnTo>
                    <a:pt x="1286212" y="2076841"/>
                  </a:lnTo>
                  <a:lnTo>
                    <a:pt x="1331105" y="2065557"/>
                  </a:lnTo>
                  <a:lnTo>
                    <a:pt x="1375210" y="2052371"/>
                  </a:lnTo>
                  <a:lnTo>
                    <a:pt x="1418482" y="2037331"/>
                  </a:lnTo>
                  <a:lnTo>
                    <a:pt x="1460873" y="2020482"/>
                  </a:lnTo>
                  <a:lnTo>
                    <a:pt x="1502338" y="2001872"/>
                  </a:lnTo>
                  <a:lnTo>
                    <a:pt x="1542829" y="1981546"/>
                  </a:lnTo>
                  <a:lnTo>
                    <a:pt x="1582301" y="1959550"/>
                  </a:lnTo>
                  <a:lnTo>
                    <a:pt x="1620707" y="1935932"/>
                  </a:lnTo>
                  <a:lnTo>
                    <a:pt x="1658001" y="1910738"/>
                  </a:lnTo>
                  <a:lnTo>
                    <a:pt x="1694136" y="1884013"/>
                  </a:lnTo>
                  <a:lnTo>
                    <a:pt x="1729065" y="1855805"/>
                  </a:lnTo>
                  <a:lnTo>
                    <a:pt x="1762744" y="1826160"/>
                  </a:lnTo>
                  <a:lnTo>
                    <a:pt x="1795124" y="1795124"/>
                  </a:lnTo>
                  <a:lnTo>
                    <a:pt x="1826160" y="1762744"/>
                  </a:lnTo>
                  <a:lnTo>
                    <a:pt x="1855805" y="1729065"/>
                  </a:lnTo>
                  <a:lnTo>
                    <a:pt x="1884013" y="1694136"/>
                  </a:lnTo>
                  <a:lnTo>
                    <a:pt x="1910738" y="1658001"/>
                  </a:lnTo>
                  <a:lnTo>
                    <a:pt x="1935932" y="1620707"/>
                  </a:lnTo>
                  <a:lnTo>
                    <a:pt x="1959550" y="1582301"/>
                  </a:lnTo>
                  <a:lnTo>
                    <a:pt x="1981546" y="1542829"/>
                  </a:lnTo>
                  <a:lnTo>
                    <a:pt x="2001872" y="1502338"/>
                  </a:lnTo>
                  <a:lnTo>
                    <a:pt x="2020482" y="1460873"/>
                  </a:lnTo>
                  <a:lnTo>
                    <a:pt x="2037331" y="1418482"/>
                  </a:lnTo>
                  <a:lnTo>
                    <a:pt x="2052371" y="1375210"/>
                  </a:lnTo>
                  <a:lnTo>
                    <a:pt x="2065557" y="1331105"/>
                  </a:lnTo>
                  <a:lnTo>
                    <a:pt x="2076841" y="1286212"/>
                  </a:lnTo>
                  <a:lnTo>
                    <a:pt x="2086177" y="1240578"/>
                  </a:lnTo>
                  <a:lnTo>
                    <a:pt x="2093520" y="1194249"/>
                  </a:lnTo>
                  <a:lnTo>
                    <a:pt x="2098822" y="1147273"/>
                  </a:lnTo>
                  <a:lnTo>
                    <a:pt x="2102037" y="1099694"/>
                  </a:lnTo>
                  <a:lnTo>
                    <a:pt x="2103120" y="1051560"/>
                  </a:lnTo>
                  <a:lnTo>
                    <a:pt x="2102037" y="1003425"/>
                  </a:lnTo>
                  <a:lnTo>
                    <a:pt x="2098822" y="955846"/>
                  </a:lnTo>
                  <a:lnTo>
                    <a:pt x="2093520" y="908870"/>
                  </a:lnTo>
                  <a:lnTo>
                    <a:pt x="2086177" y="862541"/>
                  </a:lnTo>
                  <a:lnTo>
                    <a:pt x="2076841" y="816907"/>
                  </a:lnTo>
                  <a:lnTo>
                    <a:pt x="2065557" y="772014"/>
                  </a:lnTo>
                  <a:lnTo>
                    <a:pt x="2052371" y="727909"/>
                  </a:lnTo>
                  <a:lnTo>
                    <a:pt x="2037331" y="684637"/>
                  </a:lnTo>
                  <a:lnTo>
                    <a:pt x="2020482" y="642246"/>
                  </a:lnTo>
                  <a:lnTo>
                    <a:pt x="2001872" y="600781"/>
                  </a:lnTo>
                  <a:lnTo>
                    <a:pt x="1981546" y="560290"/>
                  </a:lnTo>
                  <a:lnTo>
                    <a:pt x="1959550" y="520818"/>
                  </a:lnTo>
                  <a:lnTo>
                    <a:pt x="1935932" y="482412"/>
                  </a:lnTo>
                  <a:lnTo>
                    <a:pt x="1910738" y="445118"/>
                  </a:lnTo>
                  <a:lnTo>
                    <a:pt x="1884013" y="408983"/>
                  </a:lnTo>
                  <a:lnTo>
                    <a:pt x="1855805" y="374054"/>
                  </a:lnTo>
                  <a:lnTo>
                    <a:pt x="1826160" y="340375"/>
                  </a:lnTo>
                  <a:lnTo>
                    <a:pt x="1795124" y="307995"/>
                  </a:lnTo>
                  <a:lnTo>
                    <a:pt x="1762744" y="276959"/>
                  </a:lnTo>
                  <a:lnTo>
                    <a:pt x="1729065" y="247314"/>
                  </a:lnTo>
                  <a:lnTo>
                    <a:pt x="1694136" y="219106"/>
                  </a:lnTo>
                  <a:lnTo>
                    <a:pt x="1658001" y="192381"/>
                  </a:lnTo>
                  <a:lnTo>
                    <a:pt x="1620707" y="167187"/>
                  </a:lnTo>
                  <a:lnTo>
                    <a:pt x="1582301" y="143569"/>
                  </a:lnTo>
                  <a:lnTo>
                    <a:pt x="1542829" y="121573"/>
                  </a:lnTo>
                  <a:lnTo>
                    <a:pt x="1502338" y="101247"/>
                  </a:lnTo>
                  <a:lnTo>
                    <a:pt x="1460873" y="82637"/>
                  </a:lnTo>
                  <a:lnTo>
                    <a:pt x="1418482" y="65788"/>
                  </a:lnTo>
                  <a:lnTo>
                    <a:pt x="1375210" y="50748"/>
                  </a:lnTo>
                  <a:lnTo>
                    <a:pt x="1331105" y="37562"/>
                  </a:lnTo>
                  <a:lnTo>
                    <a:pt x="1286212" y="26278"/>
                  </a:lnTo>
                  <a:lnTo>
                    <a:pt x="1240578" y="16942"/>
                  </a:lnTo>
                  <a:lnTo>
                    <a:pt x="1194249" y="9599"/>
                  </a:lnTo>
                  <a:lnTo>
                    <a:pt x="1147273" y="4297"/>
                  </a:lnTo>
                  <a:lnTo>
                    <a:pt x="1099694" y="1082"/>
                  </a:lnTo>
                  <a:lnTo>
                    <a:pt x="1051560" y="0"/>
                  </a:lnTo>
                  <a:close/>
                </a:path>
              </a:pathLst>
            </a:custGeom>
            <a:solidFill>
              <a:srgbClr val="DCE6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516879" y="1828800"/>
              <a:ext cx="2103120" cy="2103120"/>
            </a:xfrm>
            <a:custGeom>
              <a:avLst/>
              <a:gdLst/>
              <a:ahLst/>
              <a:cxnLst/>
              <a:rect l="l" t="t" r="r" b="b"/>
              <a:pathLst>
                <a:path w="2103120" h="2103120">
                  <a:moveTo>
                    <a:pt x="0" y="1051560"/>
                  </a:moveTo>
                  <a:lnTo>
                    <a:pt x="1082" y="1003425"/>
                  </a:lnTo>
                  <a:lnTo>
                    <a:pt x="4297" y="955846"/>
                  </a:lnTo>
                  <a:lnTo>
                    <a:pt x="9599" y="908870"/>
                  </a:lnTo>
                  <a:lnTo>
                    <a:pt x="16942" y="862541"/>
                  </a:lnTo>
                  <a:lnTo>
                    <a:pt x="26278" y="816907"/>
                  </a:lnTo>
                  <a:lnTo>
                    <a:pt x="37562" y="772014"/>
                  </a:lnTo>
                  <a:lnTo>
                    <a:pt x="50748" y="727909"/>
                  </a:lnTo>
                  <a:lnTo>
                    <a:pt x="65788" y="684637"/>
                  </a:lnTo>
                  <a:lnTo>
                    <a:pt x="82637" y="642246"/>
                  </a:lnTo>
                  <a:lnTo>
                    <a:pt x="101247" y="600781"/>
                  </a:lnTo>
                  <a:lnTo>
                    <a:pt x="121573" y="560290"/>
                  </a:lnTo>
                  <a:lnTo>
                    <a:pt x="143569" y="520818"/>
                  </a:lnTo>
                  <a:lnTo>
                    <a:pt x="167187" y="482412"/>
                  </a:lnTo>
                  <a:lnTo>
                    <a:pt x="192381" y="445118"/>
                  </a:lnTo>
                  <a:lnTo>
                    <a:pt x="219106" y="408983"/>
                  </a:lnTo>
                  <a:lnTo>
                    <a:pt x="247314" y="374054"/>
                  </a:lnTo>
                  <a:lnTo>
                    <a:pt x="276959" y="340375"/>
                  </a:lnTo>
                  <a:lnTo>
                    <a:pt x="307995" y="307995"/>
                  </a:lnTo>
                  <a:lnTo>
                    <a:pt x="340375" y="276959"/>
                  </a:lnTo>
                  <a:lnTo>
                    <a:pt x="374054" y="247314"/>
                  </a:lnTo>
                  <a:lnTo>
                    <a:pt x="408983" y="219106"/>
                  </a:lnTo>
                  <a:lnTo>
                    <a:pt x="445118" y="192381"/>
                  </a:lnTo>
                  <a:lnTo>
                    <a:pt x="482412" y="167187"/>
                  </a:lnTo>
                  <a:lnTo>
                    <a:pt x="520818" y="143569"/>
                  </a:lnTo>
                  <a:lnTo>
                    <a:pt x="560290" y="121573"/>
                  </a:lnTo>
                  <a:lnTo>
                    <a:pt x="600781" y="101247"/>
                  </a:lnTo>
                  <a:lnTo>
                    <a:pt x="642246" y="82637"/>
                  </a:lnTo>
                  <a:lnTo>
                    <a:pt x="684637" y="65788"/>
                  </a:lnTo>
                  <a:lnTo>
                    <a:pt x="727909" y="50748"/>
                  </a:lnTo>
                  <a:lnTo>
                    <a:pt x="772014" y="37562"/>
                  </a:lnTo>
                  <a:lnTo>
                    <a:pt x="816907" y="26278"/>
                  </a:lnTo>
                  <a:lnTo>
                    <a:pt x="862541" y="16942"/>
                  </a:lnTo>
                  <a:lnTo>
                    <a:pt x="908870" y="9599"/>
                  </a:lnTo>
                  <a:lnTo>
                    <a:pt x="955846" y="4297"/>
                  </a:lnTo>
                  <a:lnTo>
                    <a:pt x="1003425" y="1082"/>
                  </a:lnTo>
                  <a:lnTo>
                    <a:pt x="1051560" y="0"/>
                  </a:lnTo>
                  <a:lnTo>
                    <a:pt x="1099694" y="1082"/>
                  </a:lnTo>
                  <a:lnTo>
                    <a:pt x="1147273" y="4297"/>
                  </a:lnTo>
                  <a:lnTo>
                    <a:pt x="1194249" y="9599"/>
                  </a:lnTo>
                  <a:lnTo>
                    <a:pt x="1240578" y="16942"/>
                  </a:lnTo>
                  <a:lnTo>
                    <a:pt x="1286212" y="26278"/>
                  </a:lnTo>
                  <a:lnTo>
                    <a:pt x="1331105" y="37562"/>
                  </a:lnTo>
                  <a:lnTo>
                    <a:pt x="1375210" y="50748"/>
                  </a:lnTo>
                  <a:lnTo>
                    <a:pt x="1418482" y="65788"/>
                  </a:lnTo>
                  <a:lnTo>
                    <a:pt x="1460873" y="82637"/>
                  </a:lnTo>
                  <a:lnTo>
                    <a:pt x="1502338" y="101247"/>
                  </a:lnTo>
                  <a:lnTo>
                    <a:pt x="1542829" y="121573"/>
                  </a:lnTo>
                  <a:lnTo>
                    <a:pt x="1582301" y="143569"/>
                  </a:lnTo>
                  <a:lnTo>
                    <a:pt x="1620707" y="167187"/>
                  </a:lnTo>
                  <a:lnTo>
                    <a:pt x="1658001" y="192381"/>
                  </a:lnTo>
                  <a:lnTo>
                    <a:pt x="1694136" y="219106"/>
                  </a:lnTo>
                  <a:lnTo>
                    <a:pt x="1729065" y="247314"/>
                  </a:lnTo>
                  <a:lnTo>
                    <a:pt x="1762744" y="276959"/>
                  </a:lnTo>
                  <a:lnTo>
                    <a:pt x="1795124" y="307995"/>
                  </a:lnTo>
                  <a:lnTo>
                    <a:pt x="1826160" y="340375"/>
                  </a:lnTo>
                  <a:lnTo>
                    <a:pt x="1855805" y="374054"/>
                  </a:lnTo>
                  <a:lnTo>
                    <a:pt x="1884013" y="408983"/>
                  </a:lnTo>
                  <a:lnTo>
                    <a:pt x="1910738" y="445118"/>
                  </a:lnTo>
                  <a:lnTo>
                    <a:pt x="1935932" y="482412"/>
                  </a:lnTo>
                  <a:lnTo>
                    <a:pt x="1959550" y="520818"/>
                  </a:lnTo>
                  <a:lnTo>
                    <a:pt x="1981546" y="560290"/>
                  </a:lnTo>
                  <a:lnTo>
                    <a:pt x="2001872" y="600781"/>
                  </a:lnTo>
                  <a:lnTo>
                    <a:pt x="2020482" y="642246"/>
                  </a:lnTo>
                  <a:lnTo>
                    <a:pt x="2037331" y="684637"/>
                  </a:lnTo>
                  <a:lnTo>
                    <a:pt x="2052371" y="727909"/>
                  </a:lnTo>
                  <a:lnTo>
                    <a:pt x="2065557" y="772014"/>
                  </a:lnTo>
                  <a:lnTo>
                    <a:pt x="2076841" y="816907"/>
                  </a:lnTo>
                  <a:lnTo>
                    <a:pt x="2086177" y="862541"/>
                  </a:lnTo>
                  <a:lnTo>
                    <a:pt x="2093520" y="908870"/>
                  </a:lnTo>
                  <a:lnTo>
                    <a:pt x="2098822" y="955846"/>
                  </a:lnTo>
                  <a:lnTo>
                    <a:pt x="2102037" y="1003425"/>
                  </a:lnTo>
                  <a:lnTo>
                    <a:pt x="2103120" y="1051560"/>
                  </a:lnTo>
                  <a:lnTo>
                    <a:pt x="2102037" y="1099694"/>
                  </a:lnTo>
                  <a:lnTo>
                    <a:pt x="2098822" y="1147273"/>
                  </a:lnTo>
                  <a:lnTo>
                    <a:pt x="2093520" y="1194249"/>
                  </a:lnTo>
                  <a:lnTo>
                    <a:pt x="2086177" y="1240578"/>
                  </a:lnTo>
                  <a:lnTo>
                    <a:pt x="2076841" y="1286212"/>
                  </a:lnTo>
                  <a:lnTo>
                    <a:pt x="2065557" y="1331105"/>
                  </a:lnTo>
                  <a:lnTo>
                    <a:pt x="2052371" y="1375210"/>
                  </a:lnTo>
                  <a:lnTo>
                    <a:pt x="2037331" y="1418482"/>
                  </a:lnTo>
                  <a:lnTo>
                    <a:pt x="2020482" y="1460873"/>
                  </a:lnTo>
                  <a:lnTo>
                    <a:pt x="2001872" y="1502338"/>
                  </a:lnTo>
                  <a:lnTo>
                    <a:pt x="1981546" y="1542829"/>
                  </a:lnTo>
                  <a:lnTo>
                    <a:pt x="1959550" y="1582301"/>
                  </a:lnTo>
                  <a:lnTo>
                    <a:pt x="1935932" y="1620707"/>
                  </a:lnTo>
                  <a:lnTo>
                    <a:pt x="1910738" y="1658001"/>
                  </a:lnTo>
                  <a:lnTo>
                    <a:pt x="1884013" y="1694136"/>
                  </a:lnTo>
                  <a:lnTo>
                    <a:pt x="1855805" y="1729065"/>
                  </a:lnTo>
                  <a:lnTo>
                    <a:pt x="1826160" y="1762744"/>
                  </a:lnTo>
                  <a:lnTo>
                    <a:pt x="1795124" y="1795124"/>
                  </a:lnTo>
                  <a:lnTo>
                    <a:pt x="1762744" y="1826160"/>
                  </a:lnTo>
                  <a:lnTo>
                    <a:pt x="1729065" y="1855805"/>
                  </a:lnTo>
                  <a:lnTo>
                    <a:pt x="1694136" y="1884013"/>
                  </a:lnTo>
                  <a:lnTo>
                    <a:pt x="1658001" y="1910738"/>
                  </a:lnTo>
                  <a:lnTo>
                    <a:pt x="1620707" y="1935932"/>
                  </a:lnTo>
                  <a:lnTo>
                    <a:pt x="1582301" y="1959550"/>
                  </a:lnTo>
                  <a:lnTo>
                    <a:pt x="1542829" y="1981546"/>
                  </a:lnTo>
                  <a:lnTo>
                    <a:pt x="1502338" y="2001872"/>
                  </a:lnTo>
                  <a:lnTo>
                    <a:pt x="1460873" y="2020482"/>
                  </a:lnTo>
                  <a:lnTo>
                    <a:pt x="1418482" y="2037331"/>
                  </a:lnTo>
                  <a:lnTo>
                    <a:pt x="1375210" y="2052371"/>
                  </a:lnTo>
                  <a:lnTo>
                    <a:pt x="1331105" y="2065557"/>
                  </a:lnTo>
                  <a:lnTo>
                    <a:pt x="1286212" y="2076841"/>
                  </a:lnTo>
                  <a:lnTo>
                    <a:pt x="1240578" y="2086177"/>
                  </a:lnTo>
                  <a:lnTo>
                    <a:pt x="1194249" y="2093520"/>
                  </a:lnTo>
                  <a:lnTo>
                    <a:pt x="1147273" y="2098822"/>
                  </a:lnTo>
                  <a:lnTo>
                    <a:pt x="1099694" y="2102037"/>
                  </a:lnTo>
                  <a:lnTo>
                    <a:pt x="1051560" y="2103120"/>
                  </a:lnTo>
                  <a:lnTo>
                    <a:pt x="1003425" y="2102037"/>
                  </a:lnTo>
                  <a:lnTo>
                    <a:pt x="955846" y="2098822"/>
                  </a:lnTo>
                  <a:lnTo>
                    <a:pt x="908870" y="2093520"/>
                  </a:lnTo>
                  <a:lnTo>
                    <a:pt x="862541" y="2086177"/>
                  </a:lnTo>
                  <a:lnTo>
                    <a:pt x="816907" y="2076841"/>
                  </a:lnTo>
                  <a:lnTo>
                    <a:pt x="772014" y="2065557"/>
                  </a:lnTo>
                  <a:lnTo>
                    <a:pt x="727909" y="2052371"/>
                  </a:lnTo>
                  <a:lnTo>
                    <a:pt x="684637" y="2037331"/>
                  </a:lnTo>
                  <a:lnTo>
                    <a:pt x="642246" y="2020482"/>
                  </a:lnTo>
                  <a:lnTo>
                    <a:pt x="600781" y="2001872"/>
                  </a:lnTo>
                  <a:lnTo>
                    <a:pt x="560290" y="1981546"/>
                  </a:lnTo>
                  <a:lnTo>
                    <a:pt x="520818" y="1959550"/>
                  </a:lnTo>
                  <a:lnTo>
                    <a:pt x="482412" y="1935932"/>
                  </a:lnTo>
                  <a:lnTo>
                    <a:pt x="445118" y="1910738"/>
                  </a:lnTo>
                  <a:lnTo>
                    <a:pt x="408983" y="1884013"/>
                  </a:lnTo>
                  <a:lnTo>
                    <a:pt x="374054" y="1855805"/>
                  </a:lnTo>
                  <a:lnTo>
                    <a:pt x="340375" y="1826160"/>
                  </a:lnTo>
                  <a:lnTo>
                    <a:pt x="307995" y="1795124"/>
                  </a:lnTo>
                  <a:lnTo>
                    <a:pt x="276959" y="1762744"/>
                  </a:lnTo>
                  <a:lnTo>
                    <a:pt x="247314" y="1729065"/>
                  </a:lnTo>
                  <a:lnTo>
                    <a:pt x="219106" y="1694136"/>
                  </a:lnTo>
                  <a:lnTo>
                    <a:pt x="192381" y="1658001"/>
                  </a:lnTo>
                  <a:lnTo>
                    <a:pt x="167187" y="1620707"/>
                  </a:lnTo>
                  <a:lnTo>
                    <a:pt x="143569" y="1582301"/>
                  </a:lnTo>
                  <a:lnTo>
                    <a:pt x="121573" y="1542829"/>
                  </a:lnTo>
                  <a:lnTo>
                    <a:pt x="101247" y="1502338"/>
                  </a:lnTo>
                  <a:lnTo>
                    <a:pt x="82637" y="1460873"/>
                  </a:lnTo>
                  <a:lnTo>
                    <a:pt x="65788" y="1418482"/>
                  </a:lnTo>
                  <a:lnTo>
                    <a:pt x="50748" y="1375210"/>
                  </a:lnTo>
                  <a:lnTo>
                    <a:pt x="37562" y="1331105"/>
                  </a:lnTo>
                  <a:lnTo>
                    <a:pt x="26278" y="1286212"/>
                  </a:lnTo>
                  <a:lnTo>
                    <a:pt x="16942" y="1240578"/>
                  </a:lnTo>
                  <a:lnTo>
                    <a:pt x="9599" y="1194249"/>
                  </a:lnTo>
                  <a:lnTo>
                    <a:pt x="4297" y="1147273"/>
                  </a:lnTo>
                  <a:lnTo>
                    <a:pt x="1082" y="1099694"/>
                  </a:lnTo>
                  <a:lnTo>
                    <a:pt x="0" y="105156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6807834" y="2078227"/>
            <a:ext cx="48069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dirty="0">
                <a:latin typeface="Times New Roman"/>
                <a:cs typeface="Times New Roman"/>
              </a:rPr>
              <a:t>1/2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070149" y="1849770"/>
            <a:ext cx="20383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dirty="0">
                <a:latin typeface="Times New Roman"/>
                <a:cs typeface="Times New Roman"/>
              </a:rPr>
              <a:t>1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655528" y="2840466"/>
            <a:ext cx="48069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dirty="0">
                <a:latin typeface="Times New Roman"/>
                <a:cs typeface="Times New Roman"/>
              </a:rPr>
              <a:t>1/3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198256" y="3373892"/>
            <a:ext cx="48069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dirty="0">
                <a:latin typeface="Times New Roman"/>
                <a:cs typeface="Times New Roman"/>
              </a:rPr>
              <a:t>1/4</a:t>
            </a:r>
            <a:endParaRPr sz="2800">
              <a:latin typeface="Times New Roman"/>
              <a:cs typeface="Times New Roman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742950" y="1733550"/>
            <a:ext cx="2141220" cy="2141220"/>
            <a:chOff x="742950" y="1733550"/>
            <a:chExt cx="2141220" cy="2141220"/>
          </a:xfrm>
        </p:grpSpPr>
        <p:sp>
          <p:nvSpPr>
            <p:cNvPr id="11" name="object 11"/>
            <p:cNvSpPr/>
            <p:nvPr/>
          </p:nvSpPr>
          <p:spPr>
            <a:xfrm>
              <a:off x="762000" y="1752600"/>
              <a:ext cx="2103120" cy="2103120"/>
            </a:xfrm>
            <a:custGeom>
              <a:avLst/>
              <a:gdLst/>
              <a:ahLst/>
              <a:cxnLst/>
              <a:rect l="l" t="t" r="r" b="b"/>
              <a:pathLst>
                <a:path w="2103120" h="2103120">
                  <a:moveTo>
                    <a:pt x="1051560" y="0"/>
                  </a:moveTo>
                  <a:lnTo>
                    <a:pt x="1003425" y="1082"/>
                  </a:lnTo>
                  <a:lnTo>
                    <a:pt x="955846" y="4297"/>
                  </a:lnTo>
                  <a:lnTo>
                    <a:pt x="908870" y="9599"/>
                  </a:lnTo>
                  <a:lnTo>
                    <a:pt x="862541" y="16942"/>
                  </a:lnTo>
                  <a:lnTo>
                    <a:pt x="816907" y="26278"/>
                  </a:lnTo>
                  <a:lnTo>
                    <a:pt x="772014" y="37562"/>
                  </a:lnTo>
                  <a:lnTo>
                    <a:pt x="727909" y="50748"/>
                  </a:lnTo>
                  <a:lnTo>
                    <a:pt x="684637" y="65788"/>
                  </a:lnTo>
                  <a:lnTo>
                    <a:pt x="642246" y="82637"/>
                  </a:lnTo>
                  <a:lnTo>
                    <a:pt x="600781" y="101247"/>
                  </a:lnTo>
                  <a:lnTo>
                    <a:pt x="560290" y="121573"/>
                  </a:lnTo>
                  <a:lnTo>
                    <a:pt x="520818" y="143569"/>
                  </a:lnTo>
                  <a:lnTo>
                    <a:pt x="482412" y="167187"/>
                  </a:lnTo>
                  <a:lnTo>
                    <a:pt x="445118" y="192381"/>
                  </a:lnTo>
                  <a:lnTo>
                    <a:pt x="408983" y="219106"/>
                  </a:lnTo>
                  <a:lnTo>
                    <a:pt x="374054" y="247314"/>
                  </a:lnTo>
                  <a:lnTo>
                    <a:pt x="340375" y="276959"/>
                  </a:lnTo>
                  <a:lnTo>
                    <a:pt x="307995" y="307995"/>
                  </a:lnTo>
                  <a:lnTo>
                    <a:pt x="276959" y="340375"/>
                  </a:lnTo>
                  <a:lnTo>
                    <a:pt x="247314" y="374054"/>
                  </a:lnTo>
                  <a:lnTo>
                    <a:pt x="219106" y="408983"/>
                  </a:lnTo>
                  <a:lnTo>
                    <a:pt x="192381" y="445118"/>
                  </a:lnTo>
                  <a:lnTo>
                    <a:pt x="167187" y="482412"/>
                  </a:lnTo>
                  <a:lnTo>
                    <a:pt x="143569" y="520818"/>
                  </a:lnTo>
                  <a:lnTo>
                    <a:pt x="121573" y="560290"/>
                  </a:lnTo>
                  <a:lnTo>
                    <a:pt x="101247" y="600781"/>
                  </a:lnTo>
                  <a:lnTo>
                    <a:pt x="82637" y="642246"/>
                  </a:lnTo>
                  <a:lnTo>
                    <a:pt x="65788" y="684637"/>
                  </a:lnTo>
                  <a:lnTo>
                    <a:pt x="50748" y="727909"/>
                  </a:lnTo>
                  <a:lnTo>
                    <a:pt x="37562" y="772014"/>
                  </a:lnTo>
                  <a:lnTo>
                    <a:pt x="26278" y="816907"/>
                  </a:lnTo>
                  <a:lnTo>
                    <a:pt x="16942" y="862541"/>
                  </a:lnTo>
                  <a:lnTo>
                    <a:pt x="9599" y="908870"/>
                  </a:lnTo>
                  <a:lnTo>
                    <a:pt x="4297" y="955846"/>
                  </a:lnTo>
                  <a:lnTo>
                    <a:pt x="1082" y="1003425"/>
                  </a:lnTo>
                  <a:lnTo>
                    <a:pt x="0" y="1051560"/>
                  </a:lnTo>
                  <a:lnTo>
                    <a:pt x="1082" y="1099694"/>
                  </a:lnTo>
                  <a:lnTo>
                    <a:pt x="4297" y="1147273"/>
                  </a:lnTo>
                  <a:lnTo>
                    <a:pt x="9599" y="1194249"/>
                  </a:lnTo>
                  <a:lnTo>
                    <a:pt x="16942" y="1240578"/>
                  </a:lnTo>
                  <a:lnTo>
                    <a:pt x="26278" y="1286212"/>
                  </a:lnTo>
                  <a:lnTo>
                    <a:pt x="37562" y="1331105"/>
                  </a:lnTo>
                  <a:lnTo>
                    <a:pt x="50748" y="1375210"/>
                  </a:lnTo>
                  <a:lnTo>
                    <a:pt x="65788" y="1418482"/>
                  </a:lnTo>
                  <a:lnTo>
                    <a:pt x="82637" y="1460873"/>
                  </a:lnTo>
                  <a:lnTo>
                    <a:pt x="101247" y="1502338"/>
                  </a:lnTo>
                  <a:lnTo>
                    <a:pt x="121573" y="1542829"/>
                  </a:lnTo>
                  <a:lnTo>
                    <a:pt x="143569" y="1582301"/>
                  </a:lnTo>
                  <a:lnTo>
                    <a:pt x="167187" y="1620707"/>
                  </a:lnTo>
                  <a:lnTo>
                    <a:pt x="192381" y="1658001"/>
                  </a:lnTo>
                  <a:lnTo>
                    <a:pt x="219106" y="1694136"/>
                  </a:lnTo>
                  <a:lnTo>
                    <a:pt x="247314" y="1729065"/>
                  </a:lnTo>
                  <a:lnTo>
                    <a:pt x="276959" y="1762744"/>
                  </a:lnTo>
                  <a:lnTo>
                    <a:pt x="307995" y="1795124"/>
                  </a:lnTo>
                  <a:lnTo>
                    <a:pt x="340375" y="1826160"/>
                  </a:lnTo>
                  <a:lnTo>
                    <a:pt x="374054" y="1855805"/>
                  </a:lnTo>
                  <a:lnTo>
                    <a:pt x="408983" y="1884013"/>
                  </a:lnTo>
                  <a:lnTo>
                    <a:pt x="445118" y="1910738"/>
                  </a:lnTo>
                  <a:lnTo>
                    <a:pt x="482412" y="1935932"/>
                  </a:lnTo>
                  <a:lnTo>
                    <a:pt x="520818" y="1959550"/>
                  </a:lnTo>
                  <a:lnTo>
                    <a:pt x="560290" y="1981546"/>
                  </a:lnTo>
                  <a:lnTo>
                    <a:pt x="600781" y="2001872"/>
                  </a:lnTo>
                  <a:lnTo>
                    <a:pt x="642246" y="2020482"/>
                  </a:lnTo>
                  <a:lnTo>
                    <a:pt x="684637" y="2037331"/>
                  </a:lnTo>
                  <a:lnTo>
                    <a:pt x="727909" y="2052371"/>
                  </a:lnTo>
                  <a:lnTo>
                    <a:pt x="772014" y="2065557"/>
                  </a:lnTo>
                  <a:lnTo>
                    <a:pt x="816907" y="2076841"/>
                  </a:lnTo>
                  <a:lnTo>
                    <a:pt x="862541" y="2086177"/>
                  </a:lnTo>
                  <a:lnTo>
                    <a:pt x="908870" y="2093520"/>
                  </a:lnTo>
                  <a:lnTo>
                    <a:pt x="955846" y="2098822"/>
                  </a:lnTo>
                  <a:lnTo>
                    <a:pt x="1003425" y="2102037"/>
                  </a:lnTo>
                  <a:lnTo>
                    <a:pt x="1051560" y="2103120"/>
                  </a:lnTo>
                  <a:lnTo>
                    <a:pt x="1099694" y="2102037"/>
                  </a:lnTo>
                  <a:lnTo>
                    <a:pt x="1147273" y="2098822"/>
                  </a:lnTo>
                  <a:lnTo>
                    <a:pt x="1194249" y="2093520"/>
                  </a:lnTo>
                  <a:lnTo>
                    <a:pt x="1240578" y="2086177"/>
                  </a:lnTo>
                  <a:lnTo>
                    <a:pt x="1286212" y="2076841"/>
                  </a:lnTo>
                  <a:lnTo>
                    <a:pt x="1331105" y="2065557"/>
                  </a:lnTo>
                  <a:lnTo>
                    <a:pt x="1375210" y="2052371"/>
                  </a:lnTo>
                  <a:lnTo>
                    <a:pt x="1418482" y="2037331"/>
                  </a:lnTo>
                  <a:lnTo>
                    <a:pt x="1460873" y="2020482"/>
                  </a:lnTo>
                  <a:lnTo>
                    <a:pt x="1502338" y="2001872"/>
                  </a:lnTo>
                  <a:lnTo>
                    <a:pt x="1542829" y="1981546"/>
                  </a:lnTo>
                  <a:lnTo>
                    <a:pt x="1582301" y="1959550"/>
                  </a:lnTo>
                  <a:lnTo>
                    <a:pt x="1620707" y="1935932"/>
                  </a:lnTo>
                  <a:lnTo>
                    <a:pt x="1658001" y="1910738"/>
                  </a:lnTo>
                  <a:lnTo>
                    <a:pt x="1694136" y="1884013"/>
                  </a:lnTo>
                  <a:lnTo>
                    <a:pt x="1729065" y="1855805"/>
                  </a:lnTo>
                  <a:lnTo>
                    <a:pt x="1762744" y="1826160"/>
                  </a:lnTo>
                  <a:lnTo>
                    <a:pt x="1795124" y="1795124"/>
                  </a:lnTo>
                  <a:lnTo>
                    <a:pt x="1826160" y="1762744"/>
                  </a:lnTo>
                  <a:lnTo>
                    <a:pt x="1855805" y="1729065"/>
                  </a:lnTo>
                  <a:lnTo>
                    <a:pt x="1884013" y="1694136"/>
                  </a:lnTo>
                  <a:lnTo>
                    <a:pt x="1910738" y="1658001"/>
                  </a:lnTo>
                  <a:lnTo>
                    <a:pt x="1935932" y="1620707"/>
                  </a:lnTo>
                  <a:lnTo>
                    <a:pt x="1959550" y="1582301"/>
                  </a:lnTo>
                  <a:lnTo>
                    <a:pt x="1981546" y="1542829"/>
                  </a:lnTo>
                  <a:lnTo>
                    <a:pt x="2001872" y="1502338"/>
                  </a:lnTo>
                  <a:lnTo>
                    <a:pt x="2020482" y="1460873"/>
                  </a:lnTo>
                  <a:lnTo>
                    <a:pt x="2037331" y="1418482"/>
                  </a:lnTo>
                  <a:lnTo>
                    <a:pt x="2052371" y="1375210"/>
                  </a:lnTo>
                  <a:lnTo>
                    <a:pt x="2065557" y="1331105"/>
                  </a:lnTo>
                  <a:lnTo>
                    <a:pt x="2076841" y="1286212"/>
                  </a:lnTo>
                  <a:lnTo>
                    <a:pt x="2086177" y="1240578"/>
                  </a:lnTo>
                  <a:lnTo>
                    <a:pt x="2093520" y="1194249"/>
                  </a:lnTo>
                  <a:lnTo>
                    <a:pt x="2098822" y="1147273"/>
                  </a:lnTo>
                  <a:lnTo>
                    <a:pt x="2102037" y="1099694"/>
                  </a:lnTo>
                  <a:lnTo>
                    <a:pt x="2103120" y="1051560"/>
                  </a:lnTo>
                  <a:lnTo>
                    <a:pt x="2102037" y="1003425"/>
                  </a:lnTo>
                  <a:lnTo>
                    <a:pt x="2098822" y="955846"/>
                  </a:lnTo>
                  <a:lnTo>
                    <a:pt x="2093520" y="908870"/>
                  </a:lnTo>
                  <a:lnTo>
                    <a:pt x="2086177" y="862541"/>
                  </a:lnTo>
                  <a:lnTo>
                    <a:pt x="2076841" y="816907"/>
                  </a:lnTo>
                  <a:lnTo>
                    <a:pt x="2065557" y="772014"/>
                  </a:lnTo>
                  <a:lnTo>
                    <a:pt x="2052371" y="727909"/>
                  </a:lnTo>
                  <a:lnTo>
                    <a:pt x="2037331" y="684637"/>
                  </a:lnTo>
                  <a:lnTo>
                    <a:pt x="2020482" y="642246"/>
                  </a:lnTo>
                  <a:lnTo>
                    <a:pt x="2001872" y="600781"/>
                  </a:lnTo>
                  <a:lnTo>
                    <a:pt x="1981546" y="560290"/>
                  </a:lnTo>
                  <a:lnTo>
                    <a:pt x="1959550" y="520818"/>
                  </a:lnTo>
                  <a:lnTo>
                    <a:pt x="1935932" y="482412"/>
                  </a:lnTo>
                  <a:lnTo>
                    <a:pt x="1910738" y="445118"/>
                  </a:lnTo>
                  <a:lnTo>
                    <a:pt x="1884013" y="408983"/>
                  </a:lnTo>
                  <a:lnTo>
                    <a:pt x="1855805" y="374054"/>
                  </a:lnTo>
                  <a:lnTo>
                    <a:pt x="1826160" y="340375"/>
                  </a:lnTo>
                  <a:lnTo>
                    <a:pt x="1795124" y="307995"/>
                  </a:lnTo>
                  <a:lnTo>
                    <a:pt x="1762744" y="276959"/>
                  </a:lnTo>
                  <a:lnTo>
                    <a:pt x="1729065" y="247314"/>
                  </a:lnTo>
                  <a:lnTo>
                    <a:pt x="1694136" y="219106"/>
                  </a:lnTo>
                  <a:lnTo>
                    <a:pt x="1658001" y="192381"/>
                  </a:lnTo>
                  <a:lnTo>
                    <a:pt x="1620707" y="167187"/>
                  </a:lnTo>
                  <a:lnTo>
                    <a:pt x="1582301" y="143569"/>
                  </a:lnTo>
                  <a:lnTo>
                    <a:pt x="1542829" y="121573"/>
                  </a:lnTo>
                  <a:lnTo>
                    <a:pt x="1502338" y="101247"/>
                  </a:lnTo>
                  <a:lnTo>
                    <a:pt x="1460873" y="82637"/>
                  </a:lnTo>
                  <a:lnTo>
                    <a:pt x="1418482" y="65788"/>
                  </a:lnTo>
                  <a:lnTo>
                    <a:pt x="1375210" y="50748"/>
                  </a:lnTo>
                  <a:lnTo>
                    <a:pt x="1331105" y="37562"/>
                  </a:lnTo>
                  <a:lnTo>
                    <a:pt x="1286212" y="26278"/>
                  </a:lnTo>
                  <a:lnTo>
                    <a:pt x="1240578" y="16942"/>
                  </a:lnTo>
                  <a:lnTo>
                    <a:pt x="1194249" y="9599"/>
                  </a:lnTo>
                  <a:lnTo>
                    <a:pt x="1147273" y="4297"/>
                  </a:lnTo>
                  <a:lnTo>
                    <a:pt x="1099694" y="1082"/>
                  </a:lnTo>
                  <a:lnTo>
                    <a:pt x="1051560" y="0"/>
                  </a:lnTo>
                  <a:close/>
                </a:path>
              </a:pathLst>
            </a:custGeom>
            <a:solidFill>
              <a:srgbClr val="DCE6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762000" y="1752600"/>
              <a:ext cx="2103120" cy="2103120"/>
            </a:xfrm>
            <a:custGeom>
              <a:avLst/>
              <a:gdLst/>
              <a:ahLst/>
              <a:cxnLst/>
              <a:rect l="l" t="t" r="r" b="b"/>
              <a:pathLst>
                <a:path w="2103120" h="2103120">
                  <a:moveTo>
                    <a:pt x="0" y="1051560"/>
                  </a:moveTo>
                  <a:lnTo>
                    <a:pt x="1082" y="1003425"/>
                  </a:lnTo>
                  <a:lnTo>
                    <a:pt x="4297" y="955846"/>
                  </a:lnTo>
                  <a:lnTo>
                    <a:pt x="9599" y="908870"/>
                  </a:lnTo>
                  <a:lnTo>
                    <a:pt x="16942" y="862541"/>
                  </a:lnTo>
                  <a:lnTo>
                    <a:pt x="26278" y="816907"/>
                  </a:lnTo>
                  <a:lnTo>
                    <a:pt x="37562" y="772014"/>
                  </a:lnTo>
                  <a:lnTo>
                    <a:pt x="50748" y="727909"/>
                  </a:lnTo>
                  <a:lnTo>
                    <a:pt x="65788" y="684637"/>
                  </a:lnTo>
                  <a:lnTo>
                    <a:pt x="82637" y="642246"/>
                  </a:lnTo>
                  <a:lnTo>
                    <a:pt x="101247" y="600781"/>
                  </a:lnTo>
                  <a:lnTo>
                    <a:pt x="121573" y="560290"/>
                  </a:lnTo>
                  <a:lnTo>
                    <a:pt x="143569" y="520818"/>
                  </a:lnTo>
                  <a:lnTo>
                    <a:pt x="167187" y="482412"/>
                  </a:lnTo>
                  <a:lnTo>
                    <a:pt x="192381" y="445118"/>
                  </a:lnTo>
                  <a:lnTo>
                    <a:pt x="219106" y="408983"/>
                  </a:lnTo>
                  <a:lnTo>
                    <a:pt x="247314" y="374054"/>
                  </a:lnTo>
                  <a:lnTo>
                    <a:pt x="276959" y="340375"/>
                  </a:lnTo>
                  <a:lnTo>
                    <a:pt x="307995" y="307995"/>
                  </a:lnTo>
                  <a:lnTo>
                    <a:pt x="340375" y="276959"/>
                  </a:lnTo>
                  <a:lnTo>
                    <a:pt x="374054" y="247314"/>
                  </a:lnTo>
                  <a:lnTo>
                    <a:pt x="408983" y="219106"/>
                  </a:lnTo>
                  <a:lnTo>
                    <a:pt x="445118" y="192381"/>
                  </a:lnTo>
                  <a:lnTo>
                    <a:pt x="482412" y="167187"/>
                  </a:lnTo>
                  <a:lnTo>
                    <a:pt x="520818" y="143569"/>
                  </a:lnTo>
                  <a:lnTo>
                    <a:pt x="560290" y="121573"/>
                  </a:lnTo>
                  <a:lnTo>
                    <a:pt x="600781" y="101247"/>
                  </a:lnTo>
                  <a:lnTo>
                    <a:pt x="642246" y="82637"/>
                  </a:lnTo>
                  <a:lnTo>
                    <a:pt x="684637" y="65788"/>
                  </a:lnTo>
                  <a:lnTo>
                    <a:pt x="727909" y="50748"/>
                  </a:lnTo>
                  <a:lnTo>
                    <a:pt x="772014" y="37562"/>
                  </a:lnTo>
                  <a:lnTo>
                    <a:pt x="816907" y="26278"/>
                  </a:lnTo>
                  <a:lnTo>
                    <a:pt x="862541" y="16942"/>
                  </a:lnTo>
                  <a:lnTo>
                    <a:pt x="908870" y="9599"/>
                  </a:lnTo>
                  <a:lnTo>
                    <a:pt x="955846" y="4297"/>
                  </a:lnTo>
                  <a:lnTo>
                    <a:pt x="1003425" y="1082"/>
                  </a:lnTo>
                  <a:lnTo>
                    <a:pt x="1051560" y="0"/>
                  </a:lnTo>
                  <a:lnTo>
                    <a:pt x="1099694" y="1082"/>
                  </a:lnTo>
                  <a:lnTo>
                    <a:pt x="1147273" y="4297"/>
                  </a:lnTo>
                  <a:lnTo>
                    <a:pt x="1194249" y="9599"/>
                  </a:lnTo>
                  <a:lnTo>
                    <a:pt x="1240578" y="16942"/>
                  </a:lnTo>
                  <a:lnTo>
                    <a:pt x="1286212" y="26278"/>
                  </a:lnTo>
                  <a:lnTo>
                    <a:pt x="1331105" y="37562"/>
                  </a:lnTo>
                  <a:lnTo>
                    <a:pt x="1375210" y="50748"/>
                  </a:lnTo>
                  <a:lnTo>
                    <a:pt x="1418482" y="65788"/>
                  </a:lnTo>
                  <a:lnTo>
                    <a:pt x="1460873" y="82637"/>
                  </a:lnTo>
                  <a:lnTo>
                    <a:pt x="1502338" y="101247"/>
                  </a:lnTo>
                  <a:lnTo>
                    <a:pt x="1542829" y="121573"/>
                  </a:lnTo>
                  <a:lnTo>
                    <a:pt x="1582301" y="143569"/>
                  </a:lnTo>
                  <a:lnTo>
                    <a:pt x="1620707" y="167187"/>
                  </a:lnTo>
                  <a:lnTo>
                    <a:pt x="1658001" y="192381"/>
                  </a:lnTo>
                  <a:lnTo>
                    <a:pt x="1694136" y="219106"/>
                  </a:lnTo>
                  <a:lnTo>
                    <a:pt x="1729065" y="247314"/>
                  </a:lnTo>
                  <a:lnTo>
                    <a:pt x="1762744" y="276959"/>
                  </a:lnTo>
                  <a:lnTo>
                    <a:pt x="1795124" y="307995"/>
                  </a:lnTo>
                  <a:lnTo>
                    <a:pt x="1826160" y="340375"/>
                  </a:lnTo>
                  <a:lnTo>
                    <a:pt x="1855805" y="374054"/>
                  </a:lnTo>
                  <a:lnTo>
                    <a:pt x="1884013" y="408983"/>
                  </a:lnTo>
                  <a:lnTo>
                    <a:pt x="1910738" y="445118"/>
                  </a:lnTo>
                  <a:lnTo>
                    <a:pt x="1935932" y="482412"/>
                  </a:lnTo>
                  <a:lnTo>
                    <a:pt x="1959550" y="520818"/>
                  </a:lnTo>
                  <a:lnTo>
                    <a:pt x="1981546" y="560290"/>
                  </a:lnTo>
                  <a:lnTo>
                    <a:pt x="2001872" y="600781"/>
                  </a:lnTo>
                  <a:lnTo>
                    <a:pt x="2020482" y="642246"/>
                  </a:lnTo>
                  <a:lnTo>
                    <a:pt x="2037331" y="684637"/>
                  </a:lnTo>
                  <a:lnTo>
                    <a:pt x="2052371" y="727909"/>
                  </a:lnTo>
                  <a:lnTo>
                    <a:pt x="2065557" y="772014"/>
                  </a:lnTo>
                  <a:lnTo>
                    <a:pt x="2076841" y="816907"/>
                  </a:lnTo>
                  <a:lnTo>
                    <a:pt x="2086177" y="862541"/>
                  </a:lnTo>
                  <a:lnTo>
                    <a:pt x="2093520" y="908870"/>
                  </a:lnTo>
                  <a:lnTo>
                    <a:pt x="2098822" y="955846"/>
                  </a:lnTo>
                  <a:lnTo>
                    <a:pt x="2102037" y="1003425"/>
                  </a:lnTo>
                  <a:lnTo>
                    <a:pt x="2103120" y="1051560"/>
                  </a:lnTo>
                  <a:lnTo>
                    <a:pt x="2102037" y="1099694"/>
                  </a:lnTo>
                  <a:lnTo>
                    <a:pt x="2098822" y="1147273"/>
                  </a:lnTo>
                  <a:lnTo>
                    <a:pt x="2093520" y="1194249"/>
                  </a:lnTo>
                  <a:lnTo>
                    <a:pt x="2086177" y="1240578"/>
                  </a:lnTo>
                  <a:lnTo>
                    <a:pt x="2076841" y="1286212"/>
                  </a:lnTo>
                  <a:lnTo>
                    <a:pt x="2065557" y="1331105"/>
                  </a:lnTo>
                  <a:lnTo>
                    <a:pt x="2052371" y="1375210"/>
                  </a:lnTo>
                  <a:lnTo>
                    <a:pt x="2037331" y="1418482"/>
                  </a:lnTo>
                  <a:lnTo>
                    <a:pt x="2020482" y="1460873"/>
                  </a:lnTo>
                  <a:lnTo>
                    <a:pt x="2001872" y="1502338"/>
                  </a:lnTo>
                  <a:lnTo>
                    <a:pt x="1981546" y="1542829"/>
                  </a:lnTo>
                  <a:lnTo>
                    <a:pt x="1959550" y="1582301"/>
                  </a:lnTo>
                  <a:lnTo>
                    <a:pt x="1935932" y="1620707"/>
                  </a:lnTo>
                  <a:lnTo>
                    <a:pt x="1910738" y="1658001"/>
                  </a:lnTo>
                  <a:lnTo>
                    <a:pt x="1884013" y="1694136"/>
                  </a:lnTo>
                  <a:lnTo>
                    <a:pt x="1855805" y="1729065"/>
                  </a:lnTo>
                  <a:lnTo>
                    <a:pt x="1826160" y="1762744"/>
                  </a:lnTo>
                  <a:lnTo>
                    <a:pt x="1795124" y="1795124"/>
                  </a:lnTo>
                  <a:lnTo>
                    <a:pt x="1762744" y="1826160"/>
                  </a:lnTo>
                  <a:lnTo>
                    <a:pt x="1729065" y="1855805"/>
                  </a:lnTo>
                  <a:lnTo>
                    <a:pt x="1694136" y="1884013"/>
                  </a:lnTo>
                  <a:lnTo>
                    <a:pt x="1658001" y="1910738"/>
                  </a:lnTo>
                  <a:lnTo>
                    <a:pt x="1620707" y="1935932"/>
                  </a:lnTo>
                  <a:lnTo>
                    <a:pt x="1582301" y="1959550"/>
                  </a:lnTo>
                  <a:lnTo>
                    <a:pt x="1542829" y="1981546"/>
                  </a:lnTo>
                  <a:lnTo>
                    <a:pt x="1502338" y="2001872"/>
                  </a:lnTo>
                  <a:lnTo>
                    <a:pt x="1460873" y="2020482"/>
                  </a:lnTo>
                  <a:lnTo>
                    <a:pt x="1418482" y="2037331"/>
                  </a:lnTo>
                  <a:lnTo>
                    <a:pt x="1375210" y="2052371"/>
                  </a:lnTo>
                  <a:lnTo>
                    <a:pt x="1331105" y="2065557"/>
                  </a:lnTo>
                  <a:lnTo>
                    <a:pt x="1286212" y="2076841"/>
                  </a:lnTo>
                  <a:lnTo>
                    <a:pt x="1240578" y="2086177"/>
                  </a:lnTo>
                  <a:lnTo>
                    <a:pt x="1194249" y="2093520"/>
                  </a:lnTo>
                  <a:lnTo>
                    <a:pt x="1147273" y="2098822"/>
                  </a:lnTo>
                  <a:lnTo>
                    <a:pt x="1099694" y="2102037"/>
                  </a:lnTo>
                  <a:lnTo>
                    <a:pt x="1051560" y="2103120"/>
                  </a:lnTo>
                  <a:lnTo>
                    <a:pt x="1003425" y="2102037"/>
                  </a:lnTo>
                  <a:lnTo>
                    <a:pt x="955846" y="2098822"/>
                  </a:lnTo>
                  <a:lnTo>
                    <a:pt x="908870" y="2093520"/>
                  </a:lnTo>
                  <a:lnTo>
                    <a:pt x="862541" y="2086177"/>
                  </a:lnTo>
                  <a:lnTo>
                    <a:pt x="816907" y="2076841"/>
                  </a:lnTo>
                  <a:lnTo>
                    <a:pt x="772014" y="2065557"/>
                  </a:lnTo>
                  <a:lnTo>
                    <a:pt x="727909" y="2052371"/>
                  </a:lnTo>
                  <a:lnTo>
                    <a:pt x="684637" y="2037331"/>
                  </a:lnTo>
                  <a:lnTo>
                    <a:pt x="642246" y="2020482"/>
                  </a:lnTo>
                  <a:lnTo>
                    <a:pt x="600781" y="2001872"/>
                  </a:lnTo>
                  <a:lnTo>
                    <a:pt x="560290" y="1981546"/>
                  </a:lnTo>
                  <a:lnTo>
                    <a:pt x="520818" y="1959550"/>
                  </a:lnTo>
                  <a:lnTo>
                    <a:pt x="482412" y="1935932"/>
                  </a:lnTo>
                  <a:lnTo>
                    <a:pt x="445118" y="1910738"/>
                  </a:lnTo>
                  <a:lnTo>
                    <a:pt x="408983" y="1884013"/>
                  </a:lnTo>
                  <a:lnTo>
                    <a:pt x="374054" y="1855805"/>
                  </a:lnTo>
                  <a:lnTo>
                    <a:pt x="340375" y="1826160"/>
                  </a:lnTo>
                  <a:lnTo>
                    <a:pt x="307995" y="1795124"/>
                  </a:lnTo>
                  <a:lnTo>
                    <a:pt x="276959" y="1762744"/>
                  </a:lnTo>
                  <a:lnTo>
                    <a:pt x="247314" y="1729065"/>
                  </a:lnTo>
                  <a:lnTo>
                    <a:pt x="219106" y="1694136"/>
                  </a:lnTo>
                  <a:lnTo>
                    <a:pt x="192381" y="1658001"/>
                  </a:lnTo>
                  <a:lnTo>
                    <a:pt x="167187" y="1620707"/>
                  </a:lnTo>
                  <a:lnTo>
                    <a:pt x="143569" y="1582301"/>
                  </a:lnTo>
                  <a:lnTo>
                    <a:pt x="121573" y="1542829"/>
                  </a:lnTo>
                  <a:lnTo>
                    <a:pt x="101247" y="1502338"/>
                  </a:lnTo>
                  <a:lnTo>
                    <a:pt x="82637" y="1460873"/>
                  </a:lnTo>
                  <a:lnTo>
                    <a:pt x="65788" y="1418482"/>
                  </a:lnTo>
                  <a:lnTo>
                    <a:pt x="50748" y="1375210"/>
                  </a:lnTo>
                  <a:lnTo>
                    <a:pt x="37562" y="1331105"/>
                  </a:lnTo>
                  <a:lnTo>
                    <a:pt x="26278" y="1286212"/>
                  </a:lnTo>
                  <a:lnTo>
                    <a:pt x="16942" y="1240578"/>
                  </a:lnTo>
                  <a:lnTo>
                    <a:pt x="9599" y="1194249"/>
                  </a:lnTo>
                  <a:lnTo>
                    <a:pt x="4297" y="1147273"/>
                  </a:lnTo>
                  <a:lnTo>
                    <a:pt x="1082" y="1099694"/>
                  </a:lnTo>
                  <a:lnTo>
                    <a:pt x="0" y="105156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2191956" y="2002027"/>
            <a:ext cx="20383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dirty="0">
                <a:latin typeface="Times New Roman"/>
                <a:cs typeface="Times New Roman"/>
              </a:rPr>
              <a:t>2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315487" y="1773570"/>
            <a:ext cx="20383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dirty="0">
                <a:latin typeface="Times New Roman"/>
                <a:cs typeface="Times New Roman"/>
              </a:rPr>
              <a:t>1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039294" y="2764266"/>
            <a:ext cx="20383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dirty="0">
                <a:latin typeface="Times New Roman"/>
                <a:cs typeface="Times New Roman"/>
              </a:rPr>
              <a:t>3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582022" y="3297692"/>
            <a:ext cx="20383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dirty="0">
                <a:latin typeface="Times New Roman"/>
                <a:cs typeface="Times New Roman"/>
              </a:rPr>
              <a:t>4</a:t>
            </a:r>
            <a:endParaRPr sz="2800">
              <a:latin typeface="Times New Roman"/>
              <a:cs typeface="Times New Roman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1428750" y="1962150"/>
            <a:ext cx="5410835" cy="1781175"/>
            <a:chOff x="1428750" y="1962150"/>
            <a:chExt cx="5410835" cy="1781175"/>
          </a:xfrm>
        </p:grpSpPr>
        <p:sp>
          <p:nvSpPr>
            <p:cNvPr id="18" name="object 18"/>
            <p:cNvSpPr/>
            <p:nvPr/>
          </p:nvSpPr>
          <p:spPr>
            <a:xfrm>
              <a:off x="1447800" y="1981200"/>
              <a:ext cx="4610735" cy="151765"/>
            </a:xfrm>
            <a:custGeom>
              <a:avLst/>
              <a:gdLst/>
              <a:ahLst/>
              <a:cxnLst/>
              <a:rect l="l" t="t" r="r" b="b"/>
              <a:pathLst>
                <a:path w="4610735" h="151764">
                  <a:moveTo>
                    <a:pt x="0" y="0"/>
                  </a:moveTo>
                  <a:lnTo>
                    <a:pt x="4610506" y="151168"/>
                  </a:lnTo>
                </a:path>
              </a:pathLst>
            </a:custGeom>
            <a:ln w="380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941869" y="2061972"/>
              <a:ext cx="116839" cy="133350"/>
            </a:xfrm>
            <a:custGeom>
              <a:avLst/>
              <a:gdLst/>
              <a:ahLst/>
              <a:cxnLst/>
              <a:rect l="l" t="t" r="r" b="b"/>
              <a:pathLst>
                <a:path w="116839" h="133350">
                  <a:moveTo>
                    <a:pt x="4381" y="0"/>
                  </a:moveTo>
                  <a:lnTo>
                    <a:pt x="116433" y="70396"/>
                  </a:lnTo>
                  <a:lnTo>
                    <a:pt x="0" y="133273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2362200" y="2209800"/>
              <a:ext cx="4458335" cy="151130"/>
            </a:xfrm>
            <a:custGeom>
              <a:avLst/>
              <a:gdLst/>
              <a:ahLst/>
              <a:cxnLst/>
              <a:rect l="l" t="t" r="r" b="b"/>
              <a:pathLst>
                <a:path w="4458334" h="151130">
                  <a:moveTo>
                    <a:pt x="0" y="0"/>
                  </a:moveTo>
                  <a:lnTo>
                    <a:pt x="4458106" y="151117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703809" y="2290406"/>
              <a:ext cx="116839" cy="133350"/>
            </a:xfrm>
            <a:custGeom>
              <a:avLst/>
              <a:gdLst/>
              <a:ahLst/>
              <a:cxnLst/>
              <a:rect l="l" t="t" r="r" b="b"/>
              <a:pathLst>
                <a:path w="116840" h="133350">
                  <a:moveTo>
                    <a:pt x="4521" y="0"/>
                  </a:moveTo>
                  <a:lnTo>
                    <a:pt x="116497" y="70510"/>
                  </a:lnTo>
                  <a:lnTo>
                    <a:pt x="0" y="133273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2286000" y="3048000"/>
              <a:ext cx="4305935" cy="75565"/>
            </a:xfrm>
            <a:custGeom>
              <a:avLst/>
              <a:gdLst/>
              <a:ahLst/>
              <a:cxnLst/>
              <a:rect l="l" t="t" r="r" b="b"/>
              <a:pathLst>
                <a:path w="4305934" h="75564">
                  <a:moveTo>
                    <a:pt x="0" y="0"/>
                  </a:moveTo>
                  <a:lnTo>
                    <a:pt x="4305693" y="75539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6476227" y="3054861"/>
              <a:ext cx="115570" cy="133350"/>
            </a:xfrm>
            <a:custGeom>
              <a:avLst/>
              <a:gdLst/>
              <a:ahLst/>
              <a:cxnLst/>
              <a:rect l="l" t="t" r="r" b="b"/>
              <a:pathLst>
                <a:path w="115570" h="133350">
                  <a:moveTo>
                    <a:pt x="2349" y="0"/>
                  </a:moveTo>
                  <a:lnTo>
                    <a:pt x="115455" y="68668"/>
                  </a:lnTo>
                  <a:lnTo>
                    <a:pt x="0" y="133324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905000" y="3657600"/>
              <a:ext cx="4229735" cy="0"/>
            </a:xfrm>
            <a:custGeom>
              <a:avLst/>
              <a:gdLst/>
              <a:ahLst/>
              <a:cxnLst/>
              <a:rect l="l" t="t" r="r" b="b"/>
              <a:pathLst>
                <a:path w="4229735">
                  <a:moveTo>
                    <a:pt x="0" y="0"/>
                  </a:moveTo>
                  <a:lnTo>
                    <a:pt x="4229481" y="0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6020183" y="3590918"/>
              <a:ext cx="114300" cy="133350"/>
            </a:xfrm>
            <a:custGeom>
              <a:avLst/>
              <a:gdLst/>
              <a:ahLst/>
              <a:cxnLst/>
              <a:rect l="l" t="t" r="r" b="b"/>
              <a:pathLst>
                <a:path w="114300" h="133350">
                  <a:moveTo>
                    <a:pt x="0" y="0"/>
                  </a:moveTo>
                  <a:lnTo>
                    <a:pt x="114300" y="66675"/>
                  </a:lnTo>
                  <a:lnTo>
                    <a:pt x="0" y="133350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3583940" y="2459227"/>
            <a:ext cx="139319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dirty="0">
                <a:latin typeface="Times New Roman"/>
                <a:cs typeface="Times New Roman"/>
              </a:rPr>
              <a:t>f(n)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1/n</a:t>
            </a:r>
            <a:endParaRPr sz="2800">
              <a:latin typeface="Times New Roman"/>
              <a:cs typeface="Times New Roman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5650229" y="4278629"/>
            <a:ext cx="2141220" cy="2141220"/>
            <a:chOff x="5650229" y="4278629"/>
            <a:chExt cx="2141220" cy="2141220"/>
          </a:xfrm>
        </p:grpSpPr>
        <p:sp>
          <p:nvSpPr>
            <p:cNvPr id="28" name="object 28"/>
            <p:cNvSpPr/>
            <p:nvPr/>
          </p:nvSpPr>
          <p:spPr>
            <a:xfrm>
              <a:off x="5669279" y="4297679"/>
              <a:ext cx="2103120" cy="2103120"/>
            </a:xfrm>
            <a:custGeom>
              <a:avLst/>
              <a:gdLst/>
              <a:ahLst/>
              <a:cxnLst/>
              <a:rect l="l" t="t" r="r" b="b"/>
              <a:pathLst>
                <a:path w="2103120" h="2103120">
                  <a:moveTo>
                    <a:pt x="1051560" y="0"/>
                  </a:moveTo>
                  <a:lnTo>
                    <a:pt x="1003425" y="1082"/>
                  </a:lnTo>
                  <a:lnTo>
                    <a:pt x="955846" y="4297"/>
                  </a:lnTo>
                  <a:lnTo>
                    <a:pt x="908870" y="9599"/>
                  </a:lnTo>
                  <a:lnTo>
                    <a:pt x="862541" y="16942"/>
                  </a:lnTo>
                  <a:lnTo>
                    <a:pt x="816907" y="26278"/>
                  </a:lnTo>
                  <a:lnTo>
                    <a:pt x="772014" y="37562"/>
                  </a:lnTo>
                  <a:lnTo>
                    <a:pt x="727909" y="50748"/>
                  </a:lnTo>
                  <a:lnTo>
                    <a:pt x="684637" y="65788"/>
                  </a:lnTo>
                  <a:lnTo>
                    <a:pt x="642246" y="82637"/>
                  </a:lnTo>
                  <a:lnTo>
                    <a:pt x="600781" y="101247"/>
                  </a:lnTo>
                  <a:lnTo>
                    <a:pt x="560290" y="121573"/>
                  </a:lnTo>
                  <a:lnTo>
                    <a:pt x="520818" y="143569"/>
                  </a:lnTo>
                  <a:lnTo>
                    <a:pt x="482412" y="167187"/>
                  </a:lnTo>
                  <a:lnTo>
                    <a:pt x="445118" y="192381"/>
                  </a:lnTo>
                  <a:lnTo>
                    <a:pt x="408983" y="219106"/>
                  </a:lnTo>
                  <a:lnTo>
                    <a:pt x="374054" y="247314"/>
                  </a:lnTo>
                  <a:lnTo>
                    <a:pt x="340375" y="276959"/>
                  </a:lnTo>
                  <a:lnTo>
                    <a:pt x="307995" y="307995"/>
                  </a:lnTo>
                  <a:lnTo>
                    <a:pt x="276959" y="340375"/>
                  </a:lnTo>
                  <a:lnTo>
                    <a:pt x="247314" y="374054"/>
                  </a:lnTo>
                  <a:lnTo>
                    <a:pt x="219106" y="408983"/>
                  </a:lnTo>
                  <a:lnTo>
                    <a:pt x="192381" y="445118"/>
                  </a:lnTo>
                  <a:lnTo>
                    <a:pt x="167187" y="482412"/>
                  </a:lnTo>
                  <a:lnTo>
                    <a:pt x="143569" y="520818"/>
                  </a:lnTo>
                  <a:lnTo>
                    <a:pt x="121573" y="560290"/>
                  </a:lnTo>
                  <a:lnTo>
                    <a:pt x="101247" y="600781"/>
                  </a:lnTo>
                  <a:lnTo>
                    <a:pt x="82637" y="642246"/>
                  </a:lnTo>
                  <a:lnTo>
                    <a:pt x="65788" y="684637"/>
                  </a:lnTo>
                  <a:lnTo>
                    <a:pt x="50748" y="727909"/>
                  </a:lnTo>
                  <a:lnTo>
                    <a:pt x="37562" y="772014"/>
                  </a:lnTo>
                  <a:lnTo>
                    <a:pt x="26278" y="816907"/>
                  </a:lnTo>
                  <a:lnTo>
                    <a:pt x="16942" y="862541"/>
                  </a:lnTo>
                  <a:lnTo>
                    <a:pt x="9599" y="908870"/>
                  </a:lnTo>
                  <a:lnTo>
                    <a:pt x="4297" y="955846"/>
                  </a:lnTo>
                  <a:lnTo>
                    <a:pt x="1082" y="1003425"/>
                  </a:lnTo>
                  <a:lnTo>
                    <a:pt x="0" y="1051560"/>
                  </a:lnTo>
                  <a:lnTo>
                    <a:pt x="1082" y="1099694"/>
                  </a:lnTo>
                  <a:lnTo>
                    <a:pt x="4297" y="1147273"/>
                  </a:lnTo>
                  <a:lnTo>
                    <a:pt x="9599" y="1194249"/>
                  </a:lnTo>
                  <a:lnTo>
                    <a:pt x="16942" y="1240578"/>
                  </a:lnTo>
                  <a:lnTo>
                    <a:pt x="26278" y="1286212"/>
                  </a:lnTo>
                  <a:lnTo>
                    <a:pt x="37562" y="1331105"/>
                  </a:lnTo>
                  <a:lnTo>
                    <a:pt x="50748" y="1375210"/>
                  </a:lnTo>
                  <a:lnTo>
                    <a:pt x="65788" y="1418482"/>
                  </a:lnTo>
                  <a:lnTo>
                    <a:pt x="82637" y="1460873"/>
                  </a:lnTo>
                  <a:lnTo>
                    <a:pt x="101247" y="1502338"/>
                  </a:lnTo>
                  <a:lnTo>
                    <a:pt x="121573" y="1542829"/>
                  </a:lnTo>
                  <a:lnTo>
                    <a:pt x="143569" y="1582301"/>
                  </a:lnTo>
                  <a:lnTo>
                    <a:pt x="167187" y="1620707"/>
                  </a:lnTo>
                  <a:lnTo>
                    <a:pt x="192381" y="1658001"/>
                  </a:lnTo>
                  <a:lnTo>
                    <a:pt x="219106" y="1694136"/>
                  </a:lnTo>
                  <a:lnTo>
                    <a:pt x="247314" y="1729065"/>
                  </a:lnTo>
                  <a:lnTo>
                    <a:pt x="276959" y="1762744"/>
                  </a:lnTo>
                  <a:lnTo>
                    <a:pt x="307995" y="1795124"/>
                  </a:lnTo>
                  <a:lnTo>
                    <a:pt x="340375" y="1826160"/>
                  </a:lnTo>
                  <a:lnTo>
                    <a:pt x="374054" y="1855805"/>
                  </a:lnTo>
                  <a:lnTo>
                    <a:pt x="408983" y="1884013"/>
                  </a:lnTo>
                  <a:lnTo>
                    <a:pt x="445118" y="1910738"/>
                  </a:lnTo>
                  <a:lnTo>
                    <a:pt x="482412" y="1935932"/>
                  </a:lnTo>
                  <a:lnTo>
                    <a:pt x="520818" y="1959550"/>
                  </a:lnTo>
                  <a:lnTo>
                    <a:pt x="560290" y="1981546"/>
                  </a:lnTo>
                  <a:lnTo>
                    <a:pt x="600781" y="2001872"/>
                  </a:lnTo>
                  <a:lnTo>
                    <a:pt x="642246" y="2020482"/>
                  </a:lnTo>
                  <a:lnTo>
                    <a:pt x="684637" y="2037331"/>
                  </a:lnTo>
                  <a:lnTo>
                    <a:pt x="727909" y="2052371"/>
                  </a:lnTo>
                  <a:lnTo>
                    <a:pt x="772014" y="2065557"/>
                  </a:lnTo>
                  <a:lnTo>
                    <a:pt x="816907" y="2076841"/>
                  </a:lnTo>
                  <a:lnTo>
                    <a:pt x="862541" y="2086177"/>
                  </a:lnTo>
                  <a:lnTo>
                    <a:pt x="908870" y="2093520"/>
                  </a:lnTo>
                  <a:lnTo>
                    <a:pt x="955846" y="2098822"/>
                  </a:lnTo>
                  <a:lnTo>
                    <a:pt x="1003425" y="2102037"/>
                  </a:lnTo>
                  <a:lnTo>
                    <a:pt x="1051560" y="2103120"/>
                  </a:lnTo>
                  <a:lnTo>
                    <a:pt x="1099694" y="2102037"/>
                  </a:lnTo>
                  <a:lnTo>
                    <a:pt x="1147273" y="2098822"/>
                  </a:lnTo>
                  <a:lnTo>
                    <a:pt x="1194249" y="2093520"/>
                  </a:lnTo>
                  <a:lnTo>
                    <a:pt x="1240578" y="2086177"/>
                  </a:lnTo>
                  <a:lnTo>
                    <a:pt x="1286212" y="2076841"/>
                  </a:lnTo>
                  <a:lnTo>
                    <a:pt x="1331105" y="2065557"/>
                  </a:lnTo>
                  <a:lnTo>
                    <a:pt x="1375210" y="2052371"/>
                  </a:lnTo>
                  <a:lnTo>
                    <a:pt x="1418482" y="2037331"/>
                  </a:lnTo>
                  <a:lnTo>
                    <a:pt x="1460873" y="2020482"/>
                  </a:lnTo>
                  <a:lnTo>
                    <a:pt x="1502338" y="2001872"/>
                  </a:lnTo>
                  <a:lnTo>
                    <a:pt x="1542829" y="1981546"/>
                  </a:lnTo>
                  <a:lnTo>
                    <a:pt x="1582301" y="1959550"/>
                  </a:lnTo>
                  <a:lnTo>
                    <a:pt x="1620707" y="1935932"/>
                  </a:lnTo>
                  <a:lnTo>
                    <a:pt x="1658001" y="1910738"/>
                  </a:lnTo>
                  <a:lnTo>
                    <a:pt x="1694136" y="1884013"/>
                  </a:lnTo>
                  <a:lnTo>
                    <a:pt x="1729065" y="1855805"/>
                  </a:lnTo>
                  <a:lnTo>
                    <a:pt x="1762744" y="1826160"/>
                  </a:lnTo>
                  <a:lnTo>
                    <a:pt x="1795124" y="1795124"/>
                  </a:lnTo>
                  <a:lnTo>
                    <a:pt x="1826160" y="1762744"/>
                  </a:lnTo>
                  <a:lnTo>
                    <a:pt x="1855805" y="1729065"/>
                  </a:lnTo>
                  <a:lnTo>
                    <a:pt x="1884013" y="1694136"/>
                  </a:lnTo>
                  <a:lnTo>
                    <a:pt x="1910738" y="1658001"/>
                  </a:lnTo>
                  <a:lnTo>
                    <a:pt x="1935932" y="1620707"/>
                  </a:lnTo>
                  <a:lnTo>
                    <a:pt x="1959550" y="1582301"/>
                  </a:lnTo>
                  <a:lnTo>
                    <a:pt x="1981546" y="1542829"/>
                  </a:lnTo>
                  <a:lnTo>
                    <a:pt x="2001872" y="1502338"/>
                  </a:lnTo>
                  <a:lnTo>
                    <a:pt x="2020482" y="1460873"/>
                  </a:lnTo>
                  <a:lnTo>
                    <a:pt x="2037331" y="1418482"/>
                  </a:lnTo>
                  <a:lnTo>
                    <a:pt x="2052371" y="1375210"/>
                  </a:lnTo>
                  <a:lnTo>
                    <a:pt x="2065557" y="1331105"/>
                  </a:lnTo>
                  <a:lnTo>
                    <a:pt x="2076841" y="1286212"/>
                  </a:lnTo>
                  <a:lnTo>
                    <a:pt x="2086177" y="1240578"/>
                  </a:lnTo>
                  <a:lnTo>
                    <a:pt x="2093520" y="1194249"/>
                  </a:lnTo>
                  <a:lnTo>
                    <a:pt x="2098822" y="1147273"/>
                  </a:lnTo>
                  <a:lnTo>
                    <a:pt x="2102037" y="1099694"/>
                  </a:lnTo>
                  <a:lnTo>
                    <a:pt x="2103120" y="1051560"/>
                  </a:lnTo>
                  <a:lnTo>
                    <a:pt x="2102037" y="1003425"/>
                  </a:lnTo>
                  <a:lnTo>
                    <a:pt x="2098822" y="955846"/>
                  </a:lnTo>
                  <a:lnTo>
                    <a:pt x="2093520" y="908870"/>
                  </a:lnTo>
                  <a:lnTo>
                    <a:pt x="2086177" y="862541"/>
                  </a:lnTo>
                  <a:lnTo>
                    <a:pt x="2076841" y="816907"/>
                  </a:lnTo>
                  <a:lnTo>
                    <a:pt x="2065557" y="772014"/>
                  </a:lnTo>
                  <a:lnTo>
                    <a:pt x="2052371" y="727909"/>
                  </a:lnTo>
                  <a:lnTo>
                    <a:pt x="2037331" y="684637"/>
                  </a:lnTo>
                  <a:lnTo>
                    <a:pt x="2020482" y="642246"/>
                  </a:lnTo>
                  <a:lnTo>
                    <a:pt x="2001872" y="600781"/>
                  </a:lnTo>
                  <a:lnTo>
                    <a:pt x="1981546" y="560290"/>
                  </a:lnTo>
                  <a:lnTo>
                    <a:pt x="1959550" y="520818"/>
                  </a:lnTo>
                  <a:lnTo>
                    <a:pt x="1935932" y="482412"/>
                  </a:lnTo>
                  <a:lnTo>
                    <a:pt x="1910738" y="445118"/>
                  </a:lnTo>
                  <a:lnTo>
                    <a:pt x="1884013" y="408983"/>
                  </a:lnTo>
                  <a:lnTo>
                    <a:pt x="1855805" y="374054"/>
                  </a:lnTo>
                  <a:lnTo>
                    <a:pt x="1826160" y="340375"/>
                  </a:lnTo>
                  <a:lnTo>
                    <a:pt x="1795124" y="307995"/>
                  </a:lnTo>
                  <a:lnTo>
                    <a:pt x="1762744" y="276959"/>
                  </a:lnTo>
                  <a:lnTo>
                    <a:pt x="1729065" y="247314"/>
                  </a:lnTo>
                  <a:lnTo>
                    <a:pt x="1694136" y="219106"/>
                  </a:lnTo>
                  <a:lnTo>
                    <a:pt x="1658001" y="192381"/>
                  </a:lnTo>
                  <a:lnTo>
                    <a:pt x="1620707" y="167187"/>
                  </a:lnTo>
                  <a:lnTo>
                    <a:pt x="1582301" y="143569"/>
                  </a:lnTo>
                  <a:lnTo>
                    <a:pt x="1542829" y="121573"/>
                  </a:lnTo>
                  <a:lnTo>
                    <a:pt x="1502338" y="101247"/>
                  </a:lnTo>
                  <a:lnTo>
                    <a:pt x="1460873" y="82637"/>
                  </a:lnTo>
                  <a:lnTo>
                    <a:pt x="1418482" y="65788"/>
                  </a:lnTo>
                  <a:lnTo>
                    <a:pt x="1375210" y="50748"/>
                  </a:lnTo>
                  <a:lnTo>
                    <a:pt x="1331105" y="37562"/>
                  </a:lnTo>
                  <a:lnTo>
                    <a:pt x="1286212" y="26278"/>
                  </a:lnTo>
                  <a:lnTo>
                    <a:pt x="1240578" y="16942"/>
                  </a:lnTo>
                  <a:lnTo>
                    <a:pt x="1194249" y="9599"/>
                  </a:lnTo>
                  <a:lnTo>
                    <a:pt x="1147273" y="4297"/>
                  </a:lnTo>
                  <a:lnTo>
                    <a:pt x="1099694" y="1082"/>
                  </a:lnTo>
                  <a:lnTo>
                    <a:pt x="1051560" y="0"/>
                  </a:lnTo>
                  <a:close/>
                </a:path>
              </a:pathLst>
            </a:custGeom>
            <a:solidFill>
              <a:srgbClr val="DCE6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5669279" y="4297679"/>
              <a:ext cx="2103120" cy="2103120"/>
            </a:xfrm>
            <a:custGeom>
              <a:avLst/>
              <a:gdLst/>
              <a:ahLst/>
              <a:cxnLst/>
              <a:rect l="l" t="t" r="r" b="b"/>
              <a:pathLst>
                <a:path w="2103120" h="2103120">
                  <a:moveTo>
                    <a:pt x="0" y="1051560"/>
                  </a:moveTo>
                  <a:lnTo>
                    <a:pt x="1082" y="1003425"/>
                  </a:lnTo>
                  <a:lnTo>
                    <a:pt x="4297" y="955846"/>
                  </a:lnTo>
                  <a:lnTo>
                    <a:pt x="9599" y="908870"/>
                  </a:lnTo>
                  <a:lnTo>
                    <a:pt x="16942" y="862541"/>
                  </a:lnTo>
                  <a:lnTo>
                    <a:pt x="26278" y="816907"/>
                  </a:lnTo>
                  <a:lnTo>
                    <a:pt x="37562" y="772014"/>
                  </a:lnTo>
                  <a:lnTo>
                    <a:pt x="50748" y="727909"/>
                  </a:lnTo>
                  <a:lnTo>
                    <a:pt x="65788" y="684637"/>
                  </a:lnTo>
                  <a:lnTo>
                    <a:pt x="82637" y="642246"/>
                  </a:lnTo>
                  <a:lnTo>
                    <a:pt x="101247" y="600781"/>
                  </a:lnTo>
                  <a:lnTo>
                    <a:pt x="121573" y="560290"/>
                  </a:lnTo>
                  <a:lnTo>
                    <a:pt x="143569" y="520818"/>
                  </a:lnTo>
                  <a:lnTo>
                    <a:pt x="167187" y="482412"/>
                  </a:lnTo>
                  <a:lnTo>
                    <a:pt x="192381" y="445118"/>
                  </a:lnTo>
                  <a:lnTo>
                    <a:pt x="219106" y="408983"/>
                  </a:lnTo>
                  <a:lnTo>
                    <a:pt x="247314" y="374054"/>
                  </a:lnTo>
                  <a:lnTo>
                    <a:pt x="276959" y="340375"/>
                  </a:lnTo>
                  <a:lnTo>
                    <a:pt x="307995" y="307995"/>
                  </a:lnTo>
                  <a:lnTo>
                    <a:pt x="340375" y="276959"/>
                  </a:lnTo>
                  <a:lnTo>
                    <a:pt x="374054" y="247314"/>
                  </a:lnTo>
                  <a:lnTo>
                    <a:pt x="408983" y="219106"/>
                  </a:lnTo>
                  <a:lnTo>
                    <a:pt x="445118" y="192381"/>
                  </a:lnTo>
                  <a:lnTo>
                    <a:pt x="482412" y="167187"/>
                  </a:lnTo>
                  <a:lnTo>
                    <a:pt x="520818" y="143569"/>
                  </a:lnTo>
                  <a:lnTo>
                    <a:pt x="560290" y="121573"/>
                  </a:lnTo>
                  <a:lnTo>
                    <a:pt x="600781" y="101247"/>
                  </a:lnTo>
                  <a:lnTo>
                    <a:pt x="642246" y="82637"/>
                  </a:lnTo>
                  <a:lnTo>
                    <a:pt x="684637" y="65788"/>
                  </a:lnTo>
                  <a:lnTo>
                    <a:pt x="727909" y="50748"/>
                  </a:lnTo>
                  <a:lnTo>
                    <a:pt x="772014" y="37562"/>
                  </a:lnTo>
                  <a:lnTo>
                    <a:pt x="816907" y="26278"/>
                  </a:lnTo>
                  <a:lnTo>
                    <a:pt x="862541" y="16942"/>
                  </a:lnTo>
                  <a:lnTo>
                    <a:pt x="908870" y="9599"/>
                  </a:lnTo>
                  <a:lnTo>
                    <a:pt x="955846" y="4297"/>
                  </a:lnTo>
                  <a:lnTo>
                    <a:pt x="1003425" y="1082"/>
                  </a:lnTo>
                  <a:lnTo>
                    <a:pt x="1051560" y="0"/>
                  </a:lnTo>
                  <a:lnTo>
                    <a:pt x="1099694" y="1082"/>
                  </a:lnTo>
                  <a:lnTo>
                    <a:pt x="1147273" y="4297"/>
                  </a:lnTo>
                  <a:lnTo>
                    <a:pt x="1194249" y="9599"/>
                  </a:lnTo>
                  <a:lnTo>
                    <a:pt x="1240578" y="16942"/>
                  </a:lnTo>
                  <a:lnTo>
                    <a:pt x="1286212" y="26278"/>
                  </a:lnTo>
                  <a:lnTo>
                    <a:pt x="1331105" y="37562"/>
                  </a:lnTo>
                  <a:lnTo>
                    <a:pt x="1375210" y="50748"/>
                  </a:lnTo>
                  <a:lnTo>
                    <a:pt x="1418482" y="65788"/>
                  </a:lnTo>
                  <a:lnTo>
                    <a:pt x="1460873" y="82637"/>
                  </a:lnTo>
                  <a:lnTo>
                    <a:pt x="1502338" y="101247"/>
                  </a:lnTo>
                  <a:lnTo>
                    <a:pt x="1542829" y="121573"/>
                  </a:lnTo>
                  <a:lnTo>
                    <a:pt x="1582301" y="143569"/>
                  </a:lnTo>
                  <a:lnTo>
                    <a:pt x="1620707" y="167187"/>
                  </a:lnTo>
                  <a:lnTo>
                    <a:pt x="1658001" y="192381"/>
                  </a:lnTo>
                  <a:lnTo>
                    <a:pt x="1694136" y="219106"/>
                  </a:lnTo>
                  <a:lnTo>
                    <a:pt x="1729065" y="247314"/>
                  </a:lnTo>
                  <a:lnTo>
                    <a:pt x="1762744" y="276959"/>
                  </a:lnTo>
                  <a:lnTo>
                    <a:pt x="1795124" y="307995"/>
                  </a:lnTo>
                  <a:lnTo>
                    <a:pt x="1826160" y="340375"/>
                  </a:lnTo>
                  <a:lnTo>
                    <a:pt x="1855805" y="374054"/>
                  </a:lnTo>
                  <a:lnTo>
                    <a:pt x="1884013" y="408983"/>
                  </a:lnTo>
                  <a:lnTo>
                    <a:pt x="1910738" y="445118"/>
                  </a:lnTo>
                  <a:lnTo>
                    <a:pt x="1935932" y="482412"/>
                  </a:lnTo>
                  <a:lnTo>
                    <a:pt x="1959550" y="520818"/>
                  </a:lnTo>
                  <a:lnTo>
                    <a:pt x="1981546" y="560290"/>
                  </a:lnTo>
                  <a:lnTo>
                    <a:pt x="2001872" y="600781"/>
                  </a:lnTo>
                  <a:lnTo>
                    <a:pt x="2020482" y="642246"/>
                  </a:lnTo>
                  <a:lnTo>
                    <a:pt x="2037331" y="684637"/>
                  </a:lnTo>
                  <a:lnTo>
                    <a:pt x="2052371" y="727909"/>
                  </a:lnTo>
                  <a:lnTo>
                    <a:pt x="2065557" y="772014"/>
                  </a:lnTo>
                  <a:lnTo>
                    <a:pt x="2076841" y="816907"/>
                  </a:lnTo>
                  <a:lnTo>
                    <a:pt x="2086177" y="862541"/>
                  </a:lnTo>
                  <a:lnTo>
                    <a:pt x="2093520" y="908870"/>
                  </a:lnTo>
                  <a:lnTo>
                    <a:pt x="2098822" y="955846"/>
                  </a:lnTo>
                  <a:lnTo>
                    <a:pt x="2102037" y="1003425"/>
                  </a:lnTo>
                  <a:lnTo>
                    <a:pt x="2103120" y="1051560"/>
                  </a:lnTo>
                  <a:lnTo>
                    <a:pt x="2102037" y="1099694"/>
                  </a:lnTo>
                  <a:lnTo>
                    <a:pt x="2098822" y="1147273"/>
                  </a:lnTo>
                  <a:lnTo>
                    <a:pt x="2093520" y="1194249"/>
                  </a:lnTo>
                  <a:lnTo>
                    <a:pt x="2086177" y="1240578"/>
                  </a:lnTo>
                  <a:lnTo>
                    <a:pt x="2076841" y="1286212"/>
                  </a:lnTo>
                  <a:lnTo>
                    <a:pt x="2065557" y="1331105"/>
                  </a:lnTo>
                  <a:lnTo>
                    <a:pt x="2052371" y="1375210"/>
                  </a:lnTo>
                  <a:lnTo>
                    <a:pt x="2037331" y="1418482"/>
                  </a:lnTo>
                  <a:lnTo>
                    <a:pt x="2020482" y="1460873"/>
                  </a:lnTo>
                  <a:lnTo>
                    <a:pt x="2001872" y="1502338"/>
                  </a:lnTo>
                  <a:lnTo>
                    <a:pt x="1981546" y="1542829"/>
                  </a:lnTo>
                  <a:lnTo>
                    <a:pt x="1959550" y="1582301"/>
                  </a:lnTo>
                  <a:lnTo>
                    <a:pt x="1935932" y="1620707"/>
                  </a:lnTo>
                  <a:lnTo>
                    <a:pt x="1910738" y="1658001"/>
                  </a:lnTo>
                  <a:lnTo>
                    <a:pt x="1884013" y="1694136"/>
                  </a:lnTo>
                  <a:lnTo>
                    <a:pt x="1855805" y="1729065"/>
                  </a:lnTo>
                  <a:lnTo>
                    <a:pt x="1826160" y="1762744"/>
                  </a:lnTo>
                  <a:lnTo>
                    <a:pt x="1795124" y="1795124"/>
                  </a:lnTo>
                  <a:lnTo>
                    <a:pt x="1762744" y="1826160"/>
                  </a:lnTo>
                  <a:lnTo>
                    <a:pt x="1729065" y="1855805"/>
                  </a:lnTo>
                  <a:lnTo>
                    <a:pt x="1694136" y="1884013"/>
                  </a:lnTo>
                  <a:lnTo>
                    <a:pt x="1658001" y="1910738"/>
                  </a:lnTo>
                  <a:lnTo>
                    <a:pt x="1620707" y="1935932"/>
                  </a:lnTo>
                  <a:lnTo>
                    <a:pt x="1582301" y="1959550"/>
                  </a:lnTo>
                  <a:lnTo>
                    <a:pt x="1542829" y="1981546"/>
                  </a:lnTo>
                  <a:lnTo>
                    <a:pt x="1502338" y="2001872"/>
                  </a:lnTo>
                  <a:lnTo>
                    <a:pt x="1460873" y="2020482"/>
                  </a:lnTo>
                  <a:lnTo>
                    <a:pt x="1418482" y="2037331"/>
                  </a:lnTo>
                  <a:lnTo>
                    <a:pt x="1375210" y="2052371"/>
                  </a:lnTo>
                  <a:lnTo>
                    <a:pt x="1331105" y="2065557"/>
                  </a:lnTo>
                  <a:lnTo>
                    <a:pt x="1286212" y="2076841"/>
                  </a:lnTo>
                  <a:lnTo>
                    <a:pt x="1240578" y="2086177"/>
                  </a:lnTo>
                  <a:lnTo>
                    <a:pt x="1194249" y="2093520"/>
                  </a:lnTo>
                  <a:lnTo>
                    <a:pt x="1147273" y="2098822"/>
                  </a:lnTo>
                  <a:lnTo>
                    <a:pt x="1099694" y="2102037"/>
                  </a:lnTo>
                  <a:lnTo>
                    <a:pt x="1051560" y="2103120"/>
                  </a:lnTo>
                  <a:lnTo>
                    <a:pt x="1003425" y="2102037"/>
                  </a:lnTo>
                  <a:lnTo>
                    <a:pt x="955846" y="2098822"/>
                  </a:lnTo>
                  <a:lnTo>
                    <a:pt x="908870" y="2093520"/>
                  </a:lnTo>
                  <a:lnTo>
                    <a:pt x="862541" y="2086177"/>
                  </a:lnTo>
                  <a:lnTo>
                    <a:pt x="816907" y="2076841"/>
                  </a:lnTo>
                  <a:lnTo>
                    <a:pt x="772014" y="2065557"/>
                  </a:lnTo>
                  <a:lnTo>
                    <a:pt x="727909" y="2052371"/>
                  </a:lnTo>
                  <a:lnTo>
                    <a:pt x="684637" y="2037331"/>
                  </a:lnTo>
                  <a:lnTo>
                    <a:pt x="642246" y="2020482"/>
                  </a:lnTo>
                  <a:lnTo>
                    <a:pt x="600781" y="2001872"/>
                  </a:lnTo>
                  <a:lnTo>
                    <a:pt x="560290" y="1981546"/>
                  </a:lnTo>
                  <a:lnTo>
                    <a:pt x="520818" y="1959550"/>
                  </a:lnTo>
                  <a:lnTo>
                    <a:pt x="482412" y="1935932"/>
                  </a:lnTo>
                  <a:lnTo>
                    <a:pt x="445118" y="1910738"/>
                  </a:lnTo>
                  <a:lnTo>
                    <a:pt x="408983" y="1884013"/>
                  </a:lnTo>
                  <a:lnTo>
                    <a:pt x="374054" y="1855805"/>
                  </a:lnTo>
                  <a:lnTo>
                    <a:pt x="340375" y="1826160"/>
                  </a:lnTo>
                  <a:lnTo>
                    <a:pt x="307995" y="1795124"/>
                  </a:lnTo>
                  <a:lnTo>
                    <a:pt x="276959" y="1762744"/>
                  </a:lnTo>
                  <a:lnTo>
                    <a:pt x="247314" y="1729065"/>
                  </a:lnTo>
                  <a:lnTo>
                    <a:pt x="219106" y="1694136"/>
                  </a:lnTo>
                  <a:lnTo>
                    <a:pt x="192381" y="1658001"/>
                  </a:lnTo>
                  <a:lnTo>
                    <a:pt x="167187" y="1620707"/>
                  </a:lnTo>
                  <a:lnTo>
                    <a:pt x="143569" y="1582301"/>
                  </a:lnTo>
                  <a:lnTo>
                    <a:pt x="121573" y="1542829"/>
                  </a:lnTo>
                  <a:lnTo>
                    <a:pt x="101247" y="1502338"/>
                  </a:lnTo>
                  <a:lnTo>
                    <a:pt x="82637" y="1460873"/>
                  </a:lnTo>
                  <a:lnTo>
                    <a:pt x="65788" y="1418482"/>
                  </a:lnTo>
                  <a:lnTo>
                    <a:pt x="50748" y="1375210"/>
                  </a:lnTo>
                  <a:lnTo>
                    <a:pt x="37562" y="1331105"/>
                  </a:lnTo>
                  <a:lnTo>
                    <a:pt x="26278" y="1286212"/>
                  </a:lnTo>
                  <a:lnTo>
                    <a:pt x="16942" y="1240578"/>
                  </a:lnTo>
                  <a:lnTo>
                    <a:pt x="9599" y="1194249"/>
                  </a:lnTo>
                  <a:lnTo>
                    <a:pt x="4297" y="1147273"/>
                  </a:lnTo>
                  <a:lnTo>
                    <a:pt x="1082" y="1099694"/>
                  </a:lnTo>
                  <a:lnTo>
                    <a:pt x="0" y="105156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object 30"/>
          <p:cNvSpPr txBox="1"/>
          <p:nvPr/>
        </p:nvSpPr>
        <p:spPr>
          <a:xfrm>
            <a:off x="7014114" y="4754753"/>
            <a:ext cx="37338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2800" b="1" dirty="0">
                <a:latin typeface="Times New Roman"/>
                <a:cs typeface="Times New Roman"/>
              </a:rPr>
              <a:t>a</a:t>
            </a:r>
            <a:r>
              <a:rPr sz="2775" b="1" baseline="-21021" dirty="0">
                <a:latin typeface="Times New Roman"/>
                <a:cs typeface="Times New Roman"/>
              </a:rPr>
              <a:t>2</a:t>
            </a:r>
            <a:endParaRPr sz="2775" baseline="-21021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6214014" y="4318190"/>
            <a:ext cx="37338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2800" b="1" dirty="0">
                <a:latin typeface="Times New Roman"/>
                <a:cs typeface="Times New Roman"/>
              </a:rPr>
              <a:t>a</a:t>
            </a:r>
            <a:r>
              <a:rPr sz="2775" b="1" baseline="-21021" dirty="0">
                <a:latin typeface="Times New Roman"/>
                <a:cs typeface="Times New Roman"/>
              </a:rPr>
              <a:t>1</a:t>
            </a:r>
            <a:endParaRPr sz="2775" baseline="-21021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6887114" y="5308790"/>
            <a:ext cx="20383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dirty="0">
                <a:latin typeface="Times New Roman"/>
                <a:cs typeface="Times New Roman"/>
              </a:rPr>
              <a:t>a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7065422" y="5516054"/>
            <a:ext cx="144145" cy="3098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850" b="1" spc="5" dirty="0">
                <a:latin typeface="Times New Roman"/>
                <a:cs typeface="Times New Roman"/>
              </a:rPr>
              <a:t>3</a:t>
            </a:r>
            <a:endParaRPr sz="185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6404514" y="5842190"/>
            <a:ext cx="37338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2800" b="1" dirty="0">
                <a:latin typeface="Times New Roman"/>
                <a:cs typeface="Times New Roman"/>
              </a:rPr>
              <a:t>a</a:t>
            </a:r>
            <a:r>
              <a:rPr sz="2775" b="1" baseline="-21021" dirty="0">
                <a:latin typeface="Times New Roman"/>
                <a:cs typeface="Times New Roman"/>
              </a:rPr>
              <a:t>4</a:t>
            </a:r>
            <a:endParaRPr sz="2775" baseline="-21021">
              <a:latin typeface="Times New Roman"/>
              <a:cs typeface="Times New Roman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895350" y="4202429"/>
            <a:ext cx="2141220" cy="2141220"/>
            <a:chOff x="895350" y="4202429"/>
            <a:chExt cx="2141220" cy="2141220"/>
          </a:xfrm>
        </p:grpSpPr>
        <p:sp>
          <p:nvSpPr>
            <p:cNvPr id="36" name="object 36"/>
            <p:cNvSpPr/>
            <p:nvPr/>
          </p:nvSpPr>
          <p:spPr>
            <a:xfrm>
              <a:off x="914400" y="4221479"/>
              <a:ext cx="2103120" cy="2103120"/>
            </a:xfrm>
            <a:custGeom>
              <a:avLst/>
              <a:gdLst/>
              <a:ahLst/>
              <a:cxnLst/>
              <a:rect l="l" t="t" r="r" b="b"/>
              <a:pathLst>
                <a:path w="2103120" h="2103120">
                  <a:moveTo>
                    <a:pt x="1051560" y="0"/>
                  </a:moveTo>
                  <a:lnTo>
                    <a:pt x="1003425" y="1082"/>
                  </a:lnTo>
                  <a:lnTo>
                    <a:pt x="955846" y="4297"/>
                  </a:lnTo>
                  <a:lnTo>
                    <a:pt x="908870" y="9599"/>
                  </a:lnTo>
                  <a:lnTo>
                    <a:pt x="862541" y="16942"/>
                  </a:lnTo>
                  <a:lnTo>
                    <a:pt x="816907" y="26278"/>
                  </a:lnTo>
                  <a:lnTo>
                    <a:pt x="772014" y="37562"/>
                  </a:lnTo>
                  <a:lnTo>
                    <a:pt x="727909" y="50748"/>
                  </a:lnTo>
                  <a:lnTo>
                    <a:pt x="684637" y="65788"/>
                  </a:lnTo>
                  <a:lnTo>
                    <a:pt x="642246" y="82637"/>
                  </a:lnTo>
                  <a:lnTo>
                    <a:pt x="600781" y="101247"/>
                  </a:lnTo>
                  <a:lnTo>
                    <a:pt x="560290" y="121573"/>
                  </a:lnTo>
                  <a:lnTo>
                    <a:pt x="520818" y="143569"/>
                  </a:lnTo>
                  <a:lnTo>
                    <a:pt x="482412" y="167187"/>
                  </a:lnTo>
                  <a:lnTo>
                    <a:pt x="445118" y="192381"/>
                  </a:lnTo>
                  <a:lnTo>
                    <a:pt x="408983" y="219106"/>
                  </a:lnTo>
                  <a:lnTo>
                    <a:pt x="374054" y="247314"/>
                  </a:lnTo>
                  <a:lnTo>
                    <a:pt x="340375" y="276959"/>
                  </a:lnTo>
                  <a:lnTo>
                    <a:pt x="307995" y="307995"/>
                  </a:lnTo>
                  <a:lnTo>
                    <a:pt x="276959" y="340375"/>
                  </a:lnTo>
                  <a:lnTo>
                    <a:pt x="247314" y="374054"/>
                  </a:lnTo>
                  <a:lnTo>
                    <a:pt x="219106" y="408983"/>
                  </a:lnTo>
                  <a:lnTo>
                    <a:pt x="192381" y="445118"/>
                  </a:lnTo>
                  <a:lnTo>
                    <a:pt x="167187" y="482412"/>
                  </a:lnTo>
                  <a:lnTo>
                    <a:pt x="143569" y="520818"/>
                  </a:lnTo>
                  <a:lnTo>
                    <a:pt x="121573" y="560290"/>
                  </a:lnTo>
                  <a:lnTo>
                    <a:pt x="101247" y="600781"/>
                  </a:lnTo>
                  <a:lnTo>
                    <a:pt x="82637" y="642246"/>
                  </a:lnTo>
                  <a:lnTo>
                    <a:pt x="65788" y="684637"/>
                  </a:lnTo>
                  <a:lnTo>
                    <a:pt x="50748" y="727909"/>
                  </a:lnTo>
                  <a:lnTo>
                    <a:pt x="37562" y="772014"/>
                  </a:lnTo>
                  <a:lnTo>
                    <a:pt x="26278" y="816907"/>
                  </a:lnTo>
                  <a:lnTo>
                    <a:pt x="16942" y="862541"/>
                  </a:lnTo>
                  <a:lnTo>
                    <a:pt x="9599" y="908870"/>
                  </a:lnTo>
                  <a:lnTo>
                    <a:pt x="4297" y="955846"/>
                  </a:lnTo>
                  <a:lnTo>
                    <a:pt x="1082" y="1003425"/>
                  </a:lnTo>
                  <a:lnTo>
                    <a:pt x="0" y="1051560"/>
                  </a:lnTo>
                  <a:lnTo>
                    <a:pt x="1082" y="1099694"/>
                  </a:lnTo>
                  <a:lnTo>
                    <a:pt x="4297" y="1147273"/>
                  </a:lnTo>
                  <a:lnTo>
                    <a:pt x="9599" y="1194249"/>
                  </a:lnTo>
                  <a:lnTo>
                    <a:pt x="16942" y="1240578"/>
                  </a:lnTo>
                  <a:lnTo>
                    <a:pt x="26278" y="1286212"/>
                  </a:lnTo>
                  <a:lnTo>
                    <a:pt x="37562" y="1331105"/>
                  </a:lnTo>
                  <a:lnTo>
                    <a:pt x="50748" y="1375210"/>
                  </a:lnTo>
                  <a:lnTo>
                    <a:pt x="65788" y="1418482"/>
                  </a:lnTo>
                  <a:lnTo>
                    <a:pt x="82637" y="1460873"/>
                  </a:lnTo>
                  <a:lnTo>
                    <a:pt x="101247" y="1502338"/>
                  </a:lnTo>
                  <a:lnTo>
                    <a:pt x="121573" y="1542829"/>
                  </a:lnTo>
                  <a:lnTo>
                    <a:pt x="143569" y="1582301"/>
                  </a:lnTo>
                  <a:lnTo>
                    <a:pt x="167187" y="1620707"/>
                  </a:lnTo>
                  <a:lnTo>
                    <a:pt x="192381" y="1658001"/>
                  </a:lnTo>
                  <a:lnTo>
                    <a:pt x="219106" y="1694136"/>
                  </a:lnTo>
                  <a:lnTo>
                    <a:pt x="247314" y="1729065"/>
                  </a:lnTo>
                  <a:lnTo>
                    <a:pt x="276959" y="1762744"/>
                  </a:lnTo>
                  <a:lnTo>
                    <a:pt x="307995" y="1795124"/>
                  </a:lnTo>
                  <a:lnTo>
                    <a:pt x="340375" y="1826160"/>
                  </a:lnTo>
                  <a:lnTo>
                    <a:pt x="374054" y="1855805"/>
                  </a:lnTo>
                  <a:lnTo>
                    <a:pt x="408983" y="1884013"/>
                  </a:lnTo>
                  <a:lnTo>
                    <a:pt x="445118" y="1910738"/>
                  </a:lnTo>
                  <a:lnTo>
                    <a:pt x="482412" y="1935932"/>
                  </a:lnTo>
                  <a:lnTo>
                    <a:pt x="520818" y="1959550"/>
                  </a:lnTo>
                  <a:lnTo>
                    <a:pt x="560290" y="1981546"/>
                  </a:lnTo>
                  <a:lnTo>
                    <a:pt x="600781" y="2001872"/>
                  </a:lnTo>
                  <a:lnTo>
                    <a:pt x="642246" y="2020482"/>
                  </a:lnTo>
                  <a:lnTo>
                    <a:pt x="684637" y="2037331"/>
                  </a:lnTo>
                  <a:lnTo>
                    <a:pt x="727909" y="2052371"/>
                  </a:lnTo>
                  <a:lnTo>
                    <a:pt x="772014" y="2065557"/>
                  </a:lnTo>
                  <a:lnTo>
                    <a:pt x="816907" y="2076841"/>
                  </a:lnTo>
                  <a:lnTo>
                    <a:pt x="862541" y="2086177"/>
                  </a:lnTo>
                  <a:lnTo>
                    <a:pt x="908870" y="2093520"/>
                  </a:lnTo>
                  <a:lnTo>
                    <a:pt x="955846" y="2098822"/>
                  </a:lnTo>
                  <a:lnTo>
                    <a:pt x="1003425" y="2102037"/>
                  </a:lnTo>
                  <a:lnTo>
                    <a:pt x="1051560" y="2103120"/>
                  </a:lnTo>
                  <a:lnTo>
                    <a:pt x="1099694" y="2102037"/>
                  </a:lnTo>
                  <a:lnTo>
                    <a:pt x="1147273" y="2098822"/>
                  </a:lnTo>
                  <a:lnTo>
                    <a:pt x="1194249" y="2093520"/>
                  </a:lnTo>
                  <a:lnTo>
                    <a:pt x="1240578" y="2086177"/>
                  </a:lnTo>
                  <a:lnTo>
                    <a:pt x="1286212" y="2076841"/>
                  </a:lnTo>
                  <a:lnTo>
                    <a:pt x="1331105" y="2065557"/>
                  </a:lnTo>
                  <a:lnTo>
                    <a:pt x="1375210" y="2052371"/>
                  </a:lnTo>
                  <a:lnTo>
                    <a:pt x="1418482" y="2037331"/>
                  </a:lnTo>
                  <a:lnTo>
                    <a:pt x="1460873" y="2020482"/>
                  </a:lnTo>
                  <a:lnTo>
                    <a:pt x="1502338" y="2001872"/>
                  </a:lnTo>
                  <a:lnTo>
                    <a:pt x="1542829" y="1981546"/>
                  </a:lnTo>
                  <a:lnTo>
                    <a:pt x="1582301" y="1959550"/>
                  </a:lnTo>
                  <a:lnTo>
                    <a:pt x="1620707" y="1935932"/>
                  </a:lnTo>
                  <a:lnTo>
                    <a:pt x="1658001" y="1910738"/>
                  </a:lnTo>
                  <a:lnTo>
                    <a:pt x="1694136" y="1884013"/>
                  </a:lnTo>
                  <a:lnTo>
                    <a:pt x="1729065" y="1855805"/>
                  </a:lnTo>
                  <a:lnTo>
                    <a:pt x="1762744" y="1826160"/>
                  </a:lnTo>
                  <a:lnTo>
                    <a:pt x="1795124" y="1795124"/>
                  </a:lnTo>
                  <a:lnTo>
                    <a:pt x="1826160" y="1762744"/>
                  </a:lnTo>
                  <a:lnTo>
                    <a:pt x="1855805" y="1729065"/>
                  </a:lnTo>
                  <a:lnTo>
                    <a:pt x="1884013" y="1694136"/>
                  </a:lnTo>
                  <a:lnTo>
                    <a:pt x="1910738" y="1658001"/>
                  </a:lnTo>
                  <a:lnTo>
                    <a:pt x="1935932" y="1620707"/>
                  </a:lnTo>
                  <a:lnTo>
                    <a:pt x="1959550" y="1582301"/>
                  </a:lnTo>
                  <a:lnTo>
                    <a:pt x="1981546" y="1542829"/>
                  </a:lnTo>
                  <a:lnTo>
                    <a:pt x="2001872" y="1502338"/>
                  </a:lnTo>
                  <a:lnTo>
                    <a:pt x="2020482" y="1460873"/>
                  </a:lnTo>
                  <a:lnTo>
                    <a:pt x="2037331" y="1418482"/>
                  </a:lnTo>
                  <a:lnTo>
                    <a:pt x="2052371" y="1375210"/>
                  </a:lnTo>
                  <a:lnTo>
                    <a:pt x="2065557" y="1331105"/>
                  </a:lnTo>
                  <a:lnTo>
                    <a:pt x="2076841" y="1286212"/>
                  </a:lnTo>
                  <a:lnTo>
                    <a:pt x="2086177" y="1240578"/>
                  </a:lnTo>
                  <a:lnTo>
                    <a:pt x="2093520" y="1194249"/>
                  </a:lnTo>
                  <a:lnTo>
                    <a:pt x="2098822" y="1147273"/>
                  </a:lnTo>
                  <a:lnTo>
                    <a:pt x="2102037" y="1099694"/>
                  </a:lnTo>
                  <a:lnTo>
                    <a:pt x="2103120" y="1051560"/>
                  </a:lnTo>
                  <a:lnTo>
                    <a:pt x="2102037" y="1003425"/>
                  </a:lnTo>
                  <a:lnTo>
                    <a:pt x="2098822" y="955846"/>
                  </a:lnTo>
                  <a:lnTo>
                    <a:pt x="2093520" y="908870"/>
                  </a:lnTo>
                  <a:lnTo>
                    <a:pt x="2086177" y="862541"/>
                  </a:lnTo>
                  <a:lnTo>
                    <a:pt x="2076841" y="816907"/>
                  </a:lnTo>
                  <a:lnTo>
                    <a:pt x="2065557" y="772014"/>
                  </a:lnTo>
                  <a:lnTo>
                    <a:pt x="2052371" y="727909"/>
                  </a:lnTo>
                  <a:lnTo>
                    <a:pt x="2037331" y="684637"/>
                  </a:lnTo>
                  <a:lnTo>
                    <a:pt x="2020482" y="642246"/>
                  </a:lnTo>
                  <a:lnTo>
                    <a:pt x="2001872" y="600781"/>
                  </a:lnTo>
                  <a:lnTo>
                    <a:pt x="1981546" y="560290"/>
                  </a:lnTo>
                  <a:lnTo>
                    <a:pt x="1959550" y="520818"/>
                  </a:lnTo>
                  <a:lnTo>
                    <a:pt x="1935932" y="482412"/>
                  </a:lnTo>
                  <a:lnTo>
                    <a:pt x="1910738" y="445118"/>
                  </a:lnTo>
                  <a:lnTo>
                    <a:pt x="1884013" y="408983"/>
                  </a:lnTo>
                  <a:lnTo>
                    <a:pt x="1855805" y="374054"/>
                  </a:lnTo>
                  <a:lnTo>
                    <a:pt x="1826160" y="340375"/>
                  </a:lnTo>
                  <a:lnTo>
                    <a:pt x="1795124" y="307995"/>
                  </a:lnTo>
                  <a:lnTo>
                    <a:pt x="1762744" y="276959"/>
                  </a:lnTo>
                  <a:lnTo>
                    <a:pt x="1729065" y="247314"/>
                  </a:lnTo>
                  <a:lnTo>
                    <a:pt x="1694136" y="219106"/>
                  </a:lnTo>
                  <a:lnTo>
                    <a:pt x="1658001" y="192381"/>
                  </a:lnTo>
                  <a:lnTo>
                    <a:pt x="1620707" y="167187"/>
                  </a:lnTo>
                  <a:lnTo>
                    <a:pt x="1582301" y="143569"/>
                  </a:lnTo>
                  <a:lnTo>
                    <a:pt x="1542829" y="121573"/>
                  </a:lnTo>
                  <a:lnTo>
                    <a:pt x="1502338" y="101247"/>
                  </a:lnTo>
                  <a:lnTo>
                    <a:pt x="1460873" y="82637"/>
                  </a:lnTo>
                  <a:lnTo>
                    <a:pt x="1418482" y="65788"/>
                  </a:lnTo>
                  <a:lnTo>
                    <a:pt x="1375210" y="50748"/>
                  </a:lnTo>
                  <a:lnTo>
                    <a:pt x="1331105" y="37562"/>
                  </a:lnTo>
                  <a:lnTo>
                    <a:pt x="1286212" y="26278"/>
                  </a:lnTo>
                  <a:lnTo>
                    <a:pt x="1240578" y="16942"/>
                  </a:lnTo>
                  <a:lnTo>
                    <a:pt x="1194249" y="9599"/>
                  </a:lnTo>
                  <a:lnTo>
                    <a:pt x="1147273" y="4297"/>
                  </a:lnTo>
                  <a:lnTo>
                    <a:pt x="1099694" y="1082"/>
                  </a:lnTo>
                  <a:lnTo>
                    <a:pt x="1051560" y="0"/>
                  </a:lnTo>
                  <a:close/>
                </a:path>
              </a:pathLst>
            </a:custGeom>
            <a:solidFill>
              <a:srgbClr val="DCE6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914400" y="4221479"/>
              <a:ext cx="2103120" cy="2103120"/>
            </a:xfrm>
            <a:custGeom>
              <a:avLst/>
              <a:gdLst/>
              <a:ahLst/>
              <a:cxnLst/>
              <a:rect l="l" t="t" r="r" b="b"/>
              <a:pathLst>
                <a:path w="2103120" h="2103120">
                  <a:moveTo>
                    <a:pt x="0" y="1051560"/>
                  </a:moveTo>
                  <a:lnTo>
                    <a:pt x="1082" y="1003425"/>
                  </a:lnTo>
                  <a:lnTo>
                    <a:pt x="4297" y="955846"/>
                  </a:lnTo>
                  <a:lnTo>
                    <a:pt x="9599" y="908870"/>
                  </a:lnTo>
                  <a:lnTo>
                    <a:pt x="16942" y="862541"/>
                  </a:lnTo>
                  <a:lnTo>
                    <a:pt x="26278" y="816907"/>
                  </a:lnTo>
                  <a:lnTo>
                    <a:pt x="37562" y="772014"/>
                  </a:lnTo>
                  <a:lnTo>
                    <a:pt x="50748" y="727909"/>
                  </a:lnTo>
                  <a:lnTo>
                    <a:pt x="65788" y="684637"/>
                  </a:lnTo>
                  <a:lnTo>
                    <a:pt x="82637" y="642246"/>
                  </a:lnTo>
                  <a:lnTo>
                    <a:pt x="101247" y="600781"/>
                  </a:lnTo>
                  <a:lnTo>
                    <a:pt x="121573" y="560290"/>
                  </a:lnTo>
                  <a:lnTo>
                    <a:pt x="143569" y="520818"/>
                  </a:lnTo>
                  <a:lnTo>
                    <a:pt x="167187" y="482412"/>
                  </a:lnTo>
                  <a:lnTo>
                    <a:pt x="192381" y="445118"/>
                  </a:lnTo>
                  <a:lnTo>
                    <a:pt x="219106" y="408983"/>
                  </a:lnTo>
                  <a:lnTo>
                    <a:pt x="247314" y="374054"/>
                  </a:lnTo>
                  <a:lnTo>
                    <a:pt x="276959" y="340375"/>
                  </a:lnTo>
                  <a:lnTo>
                    <a:pt x="307995" y="307995"/>
                  </a:lnTo>
                  <a:lnTo>
                    <a:pt x="340375" y="276959"/>
                  </a:lnTo>
                  <a:lnTo>
                    <a:pt x="374054" y="247314"/>
                  </a:lnTo>
                  <a:lnTo>
                    <a:pt x="408983" y="219106"/>
                  </a:lnTo>
                  <a:lnTo>
                    <a:pt x="445118" y="192381"/>
                  </a:lnTo>
                  <a:lnTo>
                    <a:pt x="482412" y="167187"/>
                  </a:lnTo>
                  <a:lnTo>
                    <a:pt x="520818" y="143569"/>
                  </a:lnTo>
                  <a:lnTo>
                    <a:pt x="560290" y="121573"/>
                  </a:lnTo>
                  <a:lnTo>
                    <a:pt x="600781" y="101247"/>
                  </a:lnTo>
                  <a:lnTo>
                    <a:pt x="642246" y="82637"/>
                  </a:lnTo>
                  <a:lnTo>
                    <a:pt x="684637" y="65788"/>
                  </a:lnTo>
                  <a:lnTo>
                    <a:pt x="727909" y="50748"/>
                  </a:lnTo>
                  <a:lnTo>
                    <a:pt x="772014" y="37562"/>
                  </a:lnTo>
                  <a:lnTo>
                    <a:pt x="816907" y="26278"/>
                  </a:lnTo>
                  <a:lnTo>
                    <a:pt x="862541" y="16942"/>
                  </a:lnTo>
                  <a:lnTo>
                    <a:pt x="908870" y="9599"/>
                  </a:lnTo>
                  <a:lnTo>
                    <a:pt x="955846" y="4297"/>
                  </a:lnTo>
                  <a:lnTo>
                    <a:pt x="1003425" y="1082"/>
                  </a:lnTo>
                  <a:lnTo>
                    <a:pt x="1051560" y="0"/>
                  </a:lnTo>
                  <a:lnTo>
                    <a:pt x="1099694" y="1082"/>
                  </a:lnTo>
                  <a:lnTo>
                    <a:pt x="1147273" y="4297"/>
                  </a:lnTo>
                  <a:lnTo>
                    <a:pt x="1194249" y="9599"/>
                  </a:lnTo>
                  <a:lnTo>
                    <a:pt x="1240578" y="16942"/>
                  </a:lnTo>
                  <a:lnTo>
                    <a:pt x="1286212" y="26278"/>
                  </a:lnTo>
                  <a:lnTo>
                    <a:pt x="1331105" y="37562"/>
                  </a:lnTo>
                  <a:lnTo>
                    <a:pt x="1375210" y="50748"/>
                  </a:lnTo>
                  <a:lnTo>
                    <a:pt x="1418482" y="65788"/>
                  </a:lnTo>
                  <a:lnTo>
                    <a:pt x="1460873" y="82637"/>
                  </a:lnTo>
                  <a:lnTo>
                    <a:pt x="1502338" y="101247"/>
                  </a:lnTo>
                  <a:lnTo>
                    <a:pt x="1542829" y="121573"/>
                  </a:lnTo>
                  <a:lnTo>
                    <a:pt x="1582301" y="143569"/>
                  </a:lnTo>
                  <a:lnTo>
                    <a:pt x="1620707" y="167187"/>
                  </a:lnTo>
                  <a:lnTo>
                    <a:pt x="1658001" y="192381"/>
                  </a:lnTo>
                  <a:lnTo>
                    <a:pt x="1694136" y="219106"/>
                  </a:lnTo>
                  <a:lnTo>
                    <a:pt x="1729065" y="247314"/>
                  </a:lnTo>
                  <a:lnTo>
                    <a:pt x="1762744" y="276959"/>
                  </a:lnTo>
                  <a:lnTo>
                    <a:pt x="1795124" y="307995"/>
                  </a:lnTo>
                  <a:lnTo>
                    <a:pt x="1826160" y="340375"/>
                  </a:lnTo>
                  <a:lnTo>
                    <a:pt x="1855805" y="374054"/>
                  </a:lnTo>
                  <a:lnTo>
                    <a:pt x="1884013" y="408983"/>
                  </a:lnTo>
                  <a:lnTo>
                    <a:pt x="1910738" y="445118"/>
                  </a:lnTo>
                  <a:lnTo>
                    <a:pt x="1935932" y="482412"/>
                  </a:lnTo>
                  <a:lnTo>
                    <a:pt x="1959550" y="520818"/>
                  </a:lnTo>
                  <a:lnTo>
                    <a:pt x="1981546" y="560290"/>
                  </a:lnTo>
                  <a:lnTo>
                    <a:pt x="2001872" y="600781"/>
                  </a:lnTo>
                  <a:lnTo>
                    <a:pt x="2020482" y="642246"/>
                  </a:lnTo>
                  <a:lnTo>
                    <a:pt x="2037331" y="684637"/>
                  </a:lnTo>
                  <a:lnTo>
                    <a:pt x="2052371" y="727909"/>
                  </a:lnTo>
                  <a:lnTo>
                    <a:pt x="2065557" y="772014"/>
                  </a:lnTo>
                  <a:lnTo>
                    <a:pt x="2076841" y="816907"/>
                  </a:lnTo>
                  <a:lnTo>
                    <a:pt x="2086177" y="862541"/>
                  </a:lnTo>
                  <a:lnTo>
                    <a:pt x="2093520" y="908870"/>
                  </a:lnTo>
                  <a:lnTo>
                    <a:pt x="2098822" y="955846"/>
                  </a:lnTo>
                  <a:lnTo>
                    <a:pt x="2102037" y="1003425"/>
                  </a:lnTo>
                  <a:lnTo>
                    <a:pt x="2103120" y="1051560"/>
                  </a:lnTo>
                  <a:lnTo>
                    <a:pt x="2102037" y="1099694"/>
                  </a:lnTo>
                  <a:lnTo>
                    <a:pt x="2098822" y="1147273"/>
                  </a:lnTo>
                  <a:lnTo>
                    <a:pt x="2093520" y="1194249"/>
                  </a:lnTo>
                  <a:lnTo>
                    <a:pt x="2086177" y="1240578"/>
                  </a:lnTo>
                  <a:lnTo>
                    <a:pt x="2076841" y="1286212"/>
                  </a:lnTo>
                  <a:lnTo>
                    <a:pt x="2065557" y="1331105"/>
                  </a:lnTo>
                  <a:lnTo>
                    <a:pt x="2052371" y="1375210"/>
                  </a:lnTo>
                  <a:lnTo>
                    <a:pt x="2037331" y="1418482"/>
                  </a:lnTo>
                  <a:lnTo>
                    <a:pt x="2020482" y="1460873"/>
                  </a:lnTo>
                  <a:lnTo>
                    <a:pt x="2001872" y="1502338"/>
                  </a:lnTo>
                  <a:lnTo>
                    <a:pt x="1981546" y="1542829"/>
                  </a:lnTo>
                  <a:lnTo>
                    <a:pt x="1959550" y="1582301"/>
                  </a:lnTo>
                  <a:lnTo>
                    <a:pt x="1935932" y="1620707"/>
                  </a:lnTo>
                  <a:lnTo>
                    <a:pt x="1910738" y="1658001"/>
                  </a:lnTo>
                  <a:lnTo>
                    <a:pt x="1884013" y="1694136"/>
                  </a:lnTo>
                  <a:lnTo>
                    <a:pt x="1855805" y="1729065"/>
                  </a:lnTo>
                  <a:lnTo>
                    <a:pt x="1826160" y="1762744"/>
                  </a:lnTo>
                  <a:lnTo>
                    <a:pt x="1795124" y="1795124"/>
                  </a:lnTo>
                  <a:lnTo>
                    <a:pt x="1762744" y="1826160"/>
                  </a:lnTo>
                  <a:lnTo>
                    <a:pt x="1729065" y="1855805"/>
                  </a:lnTo>
                  <a:lnTo>
                    <a:pt x="1694136" y="1884013"/>
                  </a:lnTo>
                  <a:lnTo>
                    <a:pt x="1658001" y="1910738"/>
                  </a:lnTo>
                  <a:lnTo>
                    <a:pt x="1620707" y="1935932"/>
                  </a:lnTo>
                  <a:lnTo>
                    <a:pt x="1582301" y="1959550"/>
                  </a:lnTo>
                  <a:lnTo>
                    <a:pt x="1542829" y="1981546"/>
                  </a:lnTo>
                  <a:lnTo>
                    <a:pt x="1502338" y="2001872"/>
                  </a:lnTo>
                  <a:lnTo>
                    <a:pt x="1460873" y="2020482"/>
                  </a:lnTo>
                  <a:lnTo>
                    <a:pt x="1418482" y="2037331"/>
                  </a:lnTo>
                  <a:lnTo>
                    <a:pt x="1375210" y="2052371"/>
                  </a:lnTo>
                  <a:lnTo>
                    <a:pt x="1331105" y="2065557"/>
                  </a:lnTo>
                  <a:lnTo>
                    <a:pt x="1286212" y="2076841"/>
                  </a:lnTo>
                  <a:lnTo>
                    <a:pt x="1240578" y="2086177"/>
                  </a:lnTo>
                  <a:lnTo>
                    <a:pt x="1194249" y="2093520"/>
                  </a:lnTo>
                  <a:lnTo>
                    <a:pt x="1147273" y="2098822"/>
                  </a:lnTo>
                  <a:lnTo>
                    <a:pt x="1099694" y="2102037"/>
                  </a:lnTo>
                  <a:lnTo>
                    <a:pt x="1051560" y="2103120"/>
                  </a:lnTo>
                  <a:lnTo>
                    <a:pt x="1003425" y="2102037"/>
                  </a:lnTo>
                  <a:lnTo>
                    <a:pt x="955846" y="2098822"/>
                  </a:lnTo>
                  <a:lnTo>
                    <a:pt x="908870" y="2093520"/>
                  </a:lnTo>
                  <a:lnTo>
                    <a:pt x="862541" y="2086177"/>
                  </a:lnTo>
                  <a:lnTo>
                    <a:pt x="816907" y="2076841"/>
                  </a:lnTo>
                  <a:lnTo>
                    <a:pt x="772014" y="2065557"/>
                  </a:lnTo>
                  <a:lnTo>
                    <a:pt x="727909" y="2052371"/>
                  </a:lnTo>
                  <a:lnTo>
                    <a:pt x="684637" y="2037331"/>
                  </a:lnTo>
                  <a:lnTo>
                    <a:pt x="642246" y="2020482"/>
                  </a:lnTo>
                  <a:lnTo>
                    <a:pt x="600781" y="2001872"/>
                  </a:lnTo>
                  <a:lnTo>
                    <a:pt x="560290" y="1981546"/>
                  </a:lnTo>
                  <a:lnTo>
                    <a:pt x="520818" y="1959550"/>
                  </a:lnTo>
                  <a:lnTo>
                    <a:pt x="482412" y="1935932"/>
                  </a:lnTo>
                  <a:lnTo>
                    <a:pt x="445118" y="1910738"/>
                  </a:lnTo>
                  <a:lnTo>
                    <a:pt x="408983" y="1884013"/>
                  </a:lnTo>
                  <a:lnTo>
                    <a:pt x="374054" y="1855805"/>
                  </a:lnTo>
                  <a:lnTo>
                    <a:pt x="340375" y="1826160"/>
                  </a:lnTo>
                  <a:lnTo>
                    <a:pt x="307995" y="1795124"/>
                  </a:lnTo>
                  <a:lnTo>
                    <a:pt x="276959" y="1762744"/>
                  </a:lnTo>
                  <a:lnTo>
                    <a:pt x="247314" y="1729065"/>
                  </a:lnTo>
                  <a:lnTo>
                    <a:pt x="219106" y="1694136"/>
                  </a:lnTo>
                  <a:lnTo>
                    <a:pt x="192381" y="1658001"/>
                  </a:lnTo>
                  <a:lnTo>
                    <a:pt x="167187" y="1620707"/>
                  </a:lnTo>
                  <a:lnTo>
                    <a:pt x="143569" y="1582301"/>
                  </a:lnTo>
                  <a:lnTo>
                    <a:pt x="121573" y="1542829"/>
                  </a:lnTo>
                  <a:lnTo>
                    <a:pt x="101247" y="1502338"/>
                  </a:lnTo>
                  <a:lnTo>
                    <a:pt x="82637" y="1460873"/>
                  </a:lnTo>
                  <a:lnTo>
                    <a:pt x="65788" y="1418482"/>
                  </a:lnTo>
                  <a:lnTo>
                    <a:pt x="50748" y="1375210"/>
                  </a:lnTo>
                  <a:lnTo>
                    <a:pt x="37562" y="1331105"/>
                  </a:lnTo>
                  <a:lnTo>
                    <a:pt x="26278" y="1286212"/>
                  </a:lnTo>
                  <a:lnTo>
                    <a:pt x="16942" y="1240578"/>
                  </a:lnTo>
                  <a:lnTo>
                    <a:pt x="9599" y="1194249"/>
                  </a:lnTo>
                  <a:lnTo>
                    <a:pt x="4297" y="1147273"/>
                  </a:lnTo>
                  <a:lnTo>
                    <a:pt x="1082" y="1099694"/>
                  </a:lnTo>
                  <a:lnTo>
                    <a:pt x="0" y="105156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8" name="object 38"/>
          <p:cNvSpPr txBox="1"/>
          <p:nvPr/>
        </p:nvSpPr>
        <p:spPr>
          <a:xfrm>
            <a:off x="1467887" y="4242003"/>
            <a:ext cx="20383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dirty="0">
                <a:latin typeface="Times New Roman"/>
                <a:cs typeface="Times New Roman"/>
              </a:rPr>
              <a:t>1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2191694" y="4532380"/>
            <a:ext cx="356235" cy="1153160"/>
          </a:xfrm>
          <a:prstGeom prst="rect">
            <a:avLst/>
          </a:prstGeom>
        </p:spPr>
        <p:txBody>
          <a:bodyPr vert="horz" wrap="square" lIns="0" tIns="149225" rIns="0" bIns="0" rtlCol="0">
            <a:spAutoFit/>
          </a:bodyPr>
          <a:lstStyle/>
          <a:p>
            <a:pPr marL="165100">
              <a:lnSpc>
                <a:spcPct val="100000"/>
              </a:lnSpc>
              <a:spcBef>
                <a:spcPts val="1175"/>
              </a:spcBef>
            </a:pPr>
            <a:r>
              <a:rPr sz="2800" b="1" dirty="0">
                <a:latin typeface="Times New Roman"/>
                <a:cs typeface="Times New Roman"/>
              </a:rPr>
              <a:t>2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080"/>
              </a:spcBef>
            </a:pPr>
            <a:r>
              <a:rPr sz="2800" b="1" dirty="0">
                <a:latin typeface="Times New Roman"/>
                <a:cs typeface="Times New Roman"/>
              </a:rPr>
              <a:t>3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734422" y="5766125"/>
            <a:ext cx="20383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dirty="0">
                <a:latin typeface="Times New Roman"/>
                <a:cs typeface="Times New Roman"/>
              </a:rPr>
              <a:t>4</a:t>
            </a:r>
            <a:endParaRPr sz="2800">
              <a:latin typeface="Times New Roman"/>
              <a:cs typeface="Times New Roman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1581150" y="4400550"/>
            <a:ext cx="5410835" cy="1811655"/>
            <a:chOff x="1581150" y="4400550"/>
            <a:chExt cx="5410835" cy="1811655"/>
          </a:xfrm>
        </p:grpSpPr>
        <p:sp>
          <p:nvSpPr>
            <p:cNvPr id="42" name="object 42"/>
            <p:cNvSpPr/>
            <p:nvPr/>
          </p:nvSpPr>
          <p:spPr>
            <a:xfrm>
              <a:off x="1600200" y="4419600"/>
              <a:ext cx="4610735" cy="151765"/>
            </a:xfrm>
            <a:custGeom>
              <a:avLst/>
              <a:gdLst/>
              <a:ahLst/>
              <a:cxnLst/>
              <a:rect l="l" t="t" r="r" b="b"/>
              <a:pathLst>
                <a:path w="4610735" h="151764">
                  <a:moveTo>
                    <a:pt x="0" y="0"/>
                  </a:moveTo>
                  <a:lnTo>
                    <a:pt x="4610506" y="151168"/>
                  </a:lnTo>
                </a:path>
              </a:pathLst>
            </a:custGeom>
            <a:ln w="380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6094269" y="4500372"/>
              <a:ext cx="116839" cy="133350"/>
            </a:xfrm>
            <a:custGeom>
              <a:avLst/>
              <a:gdLst/>
              <a:ahLst/>
              <a:cxnLst/>
              <a:rect l="l" t="t" r="r" b="b"/>
              <a:pathLst>
                <a:path w="116839" h="133350">
                  <a:moveTo>
                    <a:pt x="4381" y="0"/>
                  </a:moveTo>
                  <a:lnTo>
                    <a:pt x="116433" y="70396"/>
                  </a:lnTo>
                  <a:lnTo>
                    <a:pt x="0" y="133273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2514600" y="4876800"/>
              <a:ext cx="4458335" cy="151130"/>
            </a:xfrm>
            <a:custGeom>
              <a:avLst/>
              <a:gdLst/>
              <a:ahLst/>
              <a:cxnLst/>
              <a:rect l="l" t="t" r="r" b="b"/>
              <a:pathLst>
                <a:path w="4458334" h="151129">
                  <a:moveTo>
                    <a:pt x="0" y="0"/>
                  </a:moveTo>
                  <a:lnTo>
                    <a:pt x="4458106" y="151117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6856209" y="4957405"/>
              <a:ext cx="116839" cy="133350"/>
            </a:xfrm>
            <a:custGeom>
              <a:avLst/>
              <a:gdLst/>
              <a:ahLst/>
              <a:cxnLst/>
              <a:rect l="l" t="t" r="r" b="b"/>
              <a:pathLst>
                <a:path w="116840" h="133350">
                  <a:moveTo>
                    <a:pt x="4521" y="0"/>
                  </a:moveTo>
                  <a:lnTo>
                    <a:pt x="116497" y="70510"/>
                  </a:lnTo>
                  <a:lnTo>
                    <a:pt x="0" y="133273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2438400" y="5516880"/>
              <a:ext cx="4305935" cy="75565"/>
            </a:xfrm>
            <a:custGeom>
              <a:avLst/>
              <a:gdLst/>
              <a:ahLst/>
              <a:cxnLst/>
              <a:rect l="l" t="t" r="r" b="b"/>
              <a:pathLst>
                <a:path w="4305934" h="75564">
                  <a:moveTo>
                    <a:pt x="0" y="0"/>
                  </a:moveTo>
                  <a:lnTo>
                    <a:pt x="4305693" y="75539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6628627" y="5523741"/>
              <a:ext cx="115570" cy="133350"/>
            </a:xfrm>
            <a:custGeom>
              <a:avLst/>
              <a:gdLst/>
              <a:ahLst/>
              <a:cxnLst/>
              <a:rect l="l" t="t" r="r" b="b"/>
              <a:pathLst>
                <a:path w="115570" h="133350">
                  <a:moveTo>
                    <a:pt x="2349" y="0"/>
                  </a:moveTo>
                  <a:lnTo>
                    <a:pt x="115455" y="68668"/>
                  </a:lnTo>
                  <a:lnTo>
                    <a:pt x="0" y="133324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2057400" y="6126479"/>
              <a:ext cx="4229735" cy="0"/>
            </a:xfrm>
            <a:custGeom>
              <a:avLst/>
              <a:gdLst/>
              <a:ahLst/>
              <a:cxnLst/>
              <a:rect l="l" t="t" r="r" b="b"/>
              <a:pathLst>
                <a:path w="4229735">
                  <a:moveTo>
                    <a:pt x="0" y="0"/>
                  </a:moveTo>
                  <a:lnTo>
                    <a:pt x="4229481" y="0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6172583" y="6059798"/>
              <a:ext cx="114300" cy="133350"/>
            </a:xfrm>
            <a:custGeom>
              <a:avLst/>
              <a:gdLst/>
              <a:ahLst/>
              <a:cxnLst/>
              <a:rect l="l" t="t" r="r" b="b"/>
              <a:pathLst>
                <a:path w="114300" h="133350">
                  <a:moveTo>
                    <a:pt x="0" y="0"/>
                  </a:moveTo>
                  <a:lnTo>
                    <a:pt x="114300" y="66675"/>
                  </a:lnTo>
                  <a:lnTo>
                    <a:pt x="0" y="133350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0" name="object 50"/>
          <p:cNvSpPr txBox="1"/>
          <p:nvPr/>
        </p:nvSpPr>
        <p:spPr>
          <a:xfrm>
            <a:off x="3736340" y="4927790"/>
            <a:ext cx="109601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dirty="0">
                <a:latin typeface="Times New Roman"/>
                <a:cs typeface="Times New Roman"/>
              </a:rPr>
              <a:t>f(n)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4806950" y="5135054"/>
            <a:ext cx="144145" cy="3098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850" spc="5" dirty="0">
                <a:latin typeface="Times New Roman"/>
                <a:cs typeface="Times New Roman"/>
              </a:rPr>
              <a:t>n</a:t>
            </a:r>
            <a:endParaRPr sz="18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74295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585"/>
              </a:spcBef>
            </a:pPr>
            <a:r>
              <a:rPr spc="-5" dirty="0"/>
              <a:t>Doing</a:t>
            </a:r>
            <a:r>
              <a:rPr spc="-90" dirty="0"/>
              <a:t> </a:t>
            </a:r>
            <a:r>
              <a:rPr spc="-5" dirty="0"/>
              <a:t>Sums</a:t>
            </a:r>
          </a:p>
          <a:p>
            <a:pPr marL="1270" algn="ctr">
              <a:lnSpc>
                <a:spcPct val="100000"/>
              </a:lnSpc>
              <a:spcBef>
                <a:spcPts val="265"/>
              </a:spcBef>
            </a:pPr>
            <a:r>
              <a:rPr sz="2400" dirty="0"/>
              <a:t>Finding</a:t>
            </a:r>
            <a:r>
              <a:rPr sz="2400" spc="-50" dirty="0"/>
              <a:t> </a:t>
            </a:r>
            <a:r>
              <a:rPr sz="2400" spc="-5" dirty="0"/>
              <a:t>Closed</a:t>
            </a:r>
            <a:r>
              <a:rPr sz="2400" spc="-45" dirty="0"/>
              <a:t> </a:t>
            </a:r>
            <a:r>
              <a:rPr sz="2400" dirty="0"/>
              <a:t>Form</a:t>
            </a:r>
            <a:r>
              <a:rPr sz="2400" spc="-30" dirty="0"/>
              <a:t> </a:t>
            </a:r>
            <a:r>
              <a:rPr sz="2400" dirty="0"/>
              <a:t>solutions</a:t>
            </a:r>
            <a:endParaRPr sz="2400"/>
          </a:p>
        </p:txBody>
      </p:sp>
      <p:sp>
        <p:nvSpPr>
          <p:cNvPr id="3" name="object 3"/>
          <p:cNvSpPr txBox="1"/>
          <p:nvPr/>
        </p:nvSpPr>
        <p:spPr>
          <a:xfrm>
            <a:off x="1847976" y="3905503"/>
            <a:ext cx="5449570" cy="14884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8419" marR="5080" indent="-46355" algn="just">
              <a:lnSpc>
                <a:spcPct val="100000"/>
              </a:lnSpc>
              <a:spcBef>
                <a:spcPts val="95"/>
              </a:spcBef>
            </a:pP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Introduce Binomial Theorem and </a:t>
            </a:r>
            <a:r>
              <a:rPr sz="3200" spc="-785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show sum of integers, squares of </a:t>
            </a:r>
            <a:r>
              <a:rPr sz="3200" spc="-785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integers,</a:t>
            </a:r>
            <a:r>
              <a:rPr sz="3200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cubes</a:t>
            </a:r>
            <a:r>
              <a:rPr sz="3200" spc="5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of</a:t>
            </a:r>
            <a:r>
              <a:rPr sz="3200" spc="-15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integers,</a:t>
            </a:r>
            <a:r>
              <a:rPr sz="3200" spc="10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…;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object 43"/>
          <p:cNvSpPr txBox="1"/>
          <p:nvPr/>
        </p:nvSpPr>
        <p:spPr>
          <a:xfrm>
            <a:off x="993139" y="261619"/>
            <a:ext cx="441960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i="1" spc="-5" dirty="0">
                <a:latin typeface="Monotype Corsiva"/>
                <a:cs typeface="Monotype Corsiva"/>
              </a:rPr>
              <a:t>Find</a:t>
            </a:r>
            <a:r>
              <a:rPr sz="3200" i="1" spc="-10" dirty="0">
                <a:latin typeface="Monotype Corsiva"/>
                <a:cs typeface="Monotype Corsiva"/>
              </a:rPr>
              <a:t> </a:t>
            </a:r>
            <a:r>
              <a:rPr sz="3200" i="1" spc="-5" dirty="0">
                <a:latin typeface="Monotype Corsiva"/>
                <a:cs typeface="Monotype Corsiva"/>
              </a:rPr>
              <a:t>a</a:t>
            </a:r>
            <a:r>
              <a:rPr sz="3200" i="1" dirty="0">
                <a:latin typeface="Monotype Corsiva"/>
                <a:cs typeface="Monotype Corsiva"/>
              </a:rPr>
              <a:t> </a:t>
            </a:r>
            <a:r>
              <a:rPr sz="3200" i="1" spc="-5" dirty="0">
                <a:latin typeface="Monotype Corsiva"/>
                <a:cs typeface="Monotype Corsiva"/>
              </a:rPr>
              <a:t>closed</a:t>
            </a:r>
            <a:r>
              <a:rPr sz="3200" i="1" dirty="0">
                <a:latin typeface="Monotype Corsiva"/>
                <a:cs typeface="Monotype Corsiva"/>
              </a:rPr>
              <a:t> </a:t>
            </a:r>
            <a:r>
              <a:rPr sz="3200" i="1" spc="-5" dirty="0">
                <a:latin typeface="Monotype Corsiva"/>
                <a:cs typeface="Monotype Corsiva"/>
              </a:rPr>
              <a:t>form</a:t>
            </a:r>
            <a:r>
              <a:rPr sz="3200" i="1" dirty="0">
                <a:latin typeface="Monotype Corsiva"/>
                <a:cs typeface="Monotype Corsiva"/>
              </a:rPr>
              <a:t> </a:t>
            </a:r>
            <a:r>
              <a:rPr sz="3200" i="1" spc="-5" dirty="0">
                <a:latin typeface="Monotype Corsiva"/>
                <a:cs typeface="Monotype Corsiva"/>
              </a:rPr>
              <a:t>solution</a:t>
            </a:r>
            <a:r>
              <a:rPr sz="3200" i="1" dirty="0">
                <a:latin typeface="Monotype Corsiva"/>
                <a:cs typeface="Monotype Corsiva"/>
              </a:rPr>
              <a:t> </a:t>
            </a:r>
            <a:r>
              <a:rPr sz="3200" i="1" spc="-5" dirty="0">
                <a:latin typeface="Monotype Corsiva"/>
                <a:cs typeface="Monotype Corsiva"/>
              </a:rPr>
              <a:t>for</a:t>
            </a:r>
            <a:endParaRPr sz="3200">
              <a:latin typeface="Monotype Corsiva"/>
              <a:cs typeface="Monotype Corsiva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4422140" y="2206626"/>
            <a:ext cx="252476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Let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1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r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1/2</a:t>
            </a:r>
            <a:endParaRPr sz="2400" dirty="0">
              <a:latin typeface="Times New Roman"/>
              <a:cs typeface="Times New Roman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6014924" y="121841"/>
            <a:ext cx="1397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i="1" spc="-5" dirty="0">
                <a:latin typeface="Times New Roman"/>
                <a:cs typeface="Times New Roman"/>
              </a:rPr>
              <a:t>n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5883692" y="286147"/>
            <a:ext cx="405765" cy="80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ts val="4130"/>
              </a:lnSpc>
              <a:spcBef>
                <a:spcPts val="100"/>
              </a:spcBef>
            </a:pPr>
            <a:r>
              <a:rPr sz="3600" spc="-10" dirty="0">
                <a:latin typeface="Symbol"/>
                <a:cs typeface="Symbol"/>
              </a:rPr>
              <a:t></a:t>
            </a:r>
            <a:endParaRPr sz="3600">
              <a:latin typeface="Symbol"/>
              <a:cs typeface="Symbol"/>
            </a:endParaRPr>
          </a:p>
          <a:p>
            <a:pPr marL="12700">
              <a:lnSpc>
                <a:spcPts val="1970"/>
              </a:lnSpc>
            </a:pPr>
            <a:r>
              <a:rPr sz="1800" i="1" spc="-5" dirty="0">
                <a:latin typeface="Times New Roman"/>
                <a:cs typeface="Times New Roman"/>
              </a:rPr>
              <a:t>k</a:t>
            </a:r>
            <a:r>
              <a:rPr sz="1800" i="1" spc="-215" dirty="0">
                <a:latin typeface="Times New Roman"/>
                <a:cs typeface="Times New Roman"/>
              </a:rPr>
              <a:t> </a:t>
            </a:r>
            <a:r>
              <a:rPr sz="1800" spc="70" dirty="0">
                <a:latin typeface="Symbol"/>
                <a:cs typeface="Symbol"/>
              </a:rPr>
              <a:t></a:t>
            </a:r>
            <a:r>
              <a:rPr sz="1800" spc="-5" dirty="0">
                <a:latin typeface="Times New Roman"/>
                <a:cs typeface="Times New Roman"/>
              </a:rPr>
              <a:t>0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 txBox="1">
            <a:spLocks noGrp="1"/>
          </p:cNvSpPr>
          <p:nvPr>
            <p:ph type="title"/>
          </p:nvPr>
        </p:nvSpPr>
        <p:spPr>
          <a:xfrm>
            <a:off x="6263688" y="48362"/>
            <a:ext cx="5556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5400" i="0" spc="82" baseline="-24691" dirty="0">
                <a:latin typeface="Times New Roman"/>
                <a:cs typeface="Times New Roman"/>
              </a:rPr>
              <a:t>2</a:t>
            </a:r>
            <a:r>
              <a:rPr sz="1800" i="0" spc="55" dirty="0">
                <a:latin typeface="Symbol"/>
                <a:cs typeface="Symbol"/>
              </a:rPr>
              <a:t></a:t>
            </a:r>
            <a:r>
              <a:rPr sz="1800" i="1" spc="55" dirty="0">
                <a:latin typeface="Times New Roman"/>
                <a:cs typeface="Times New Roman"/>
              </a:rPr>
              <a:t>k</a:t>
            </a:r>
            <a:endParaRPr sz="1800">
              <a:latin typeface="Times New Roman"/>
              <a:cs typeface="Times New Roman"/>
            </a:endParaRPr>
          </a:p>
        </p:txBody>
      </p:sp>
      <p:graphicFrame>
        <p:nvGraphicFramePr>
          <p:cNvPr id="48" name="Object 3">
            <a:extLst>
              <a:ext uri="{FF2B5EF4-FFF2-40B4-BE49-F238E27FC236}">
                <a16:creationId xmlns:a16="http://schemas.microsoft.com/office/drawing/2014/main" id="{36AB5B81-AC5A-0F45-9345-153F1664CF4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09600" y="2514600"/>
          <a:ext cx="2605088" cy="392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Equation" r:id="rId3" imgW="60274200" imgH="90703400" progId="Equation.3">
                  <p:embed/>
                </p:oleObj>
              </mc:Choice>
              <mc:Fallback>
                <p:oleObj name="Equation" r:id="rId3" imgW="60274200" imgH="90703400" progId="Equation.3">
                  <p:embed/>
                  <p:pic>
                    <p:nvPicPr>
                      <p:cNvPr id="10243" name="Object 3">
                        <a:extLst>
                          <a:ext uri="{FF2B5EF4-FFF2-40B4-BE49-F238E27FC236}">
                            <a16:creationId xmlns:a16="http://schemas.microsoft.com/office/drawing/2014/main" id="{F4F2367D-6BC4-7549-90D1-8619572EF77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2514600"/>
                        <a:ext cx="2605088" cy="3924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2">
            <a:extLst>
              <a:ext uri="{FF2B5EF4-FFF2-40B4-BE49-F238E27FC236}">
                <a16:creationId xmlns:a16="http://schemas.microsoft.com/office/drawing/2014/main" id="{8FEC7154-7154-104F-849D-0912291B32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3945669"/>
              </p:ext>
            </p:extLst>
          </p:nvPr>
        </p:nvGraphicFramePr>
        <p:xfrm>
          <a:off x="4191000" y="1233643"/>
          <a:ext cx="3162300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Equation" r:id="rId5" imgW="73139300" imgH="19596100" progId="Equation.3">
                  <p:embed/>
                </p:oleObj>
              </mc:Choice>
              <mc:Fallback>
                <p:oleObj name="Equation" r:id="rId5" imgW="73139300" imgH="19596100" progId="Equation.3">
                  <p:embed/>
                  <p:pic>
                    <p:nvPicPr>
                      <p:cNvPr id="10242" name="Object 2">
                        <a:extLst>
                          <a:ext uri="{FF2B5EF4-FFF2-40B4-BE49-F238E27FC236}">
                            <a16:creationId xmlns:a16="http://schemas.microsoft.com/office/drawing/2014/main" id="{055CE126-95CB-C64D-AB4F-6B5465A97D4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1233643"/>
                        <a:ext cx="3162300" cy="847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712298" y="760498"/>
            <a:ext cx="927100" cy="0"/>
          </a:xfrm>
          <a:custGeom>
            <a:avLst/>
            <a:gdLst/>
            <a:ahLst/>
            <a:cxnLst/>
            <a:rect l="l" t="t" r="r" b="b"/>
            <a:pathLst>
              <a:path w="927100">
                <a:moveTo>
                  <a:pt x="0" y="0"/>
                </a:moveTo>
                <a:lnTo>
                  <a:pt x="927004" y="0"/>
                </a:lnTo>
              </a:path>
            </a:pathLst>
          </a:custGeom>
          <a:ln w="632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986363" y="593129"/>
            <a:ext cx="351155" cy="4508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sz="4200" spc="44" baseline="-24801" dirty="0">
                <a:latin typeface="Times New Roman"/>
                <a:cs typeface="Times New Roman"/>
              </a:rPr>
              <a:t>2</a:t>
            </a:r>
            <a:r>
              <a:rPr sz="1400" i="1" spc="30" dirty="0">
                <a:latin typeface="Times New Roman"/>
                <a:cs typeface="Times New Roman"/>
              </a:rPr>
              <a:t>n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681311" y="105389"/>
            <a:ext cx="541020" cy="4508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sz="4200" spc="30" baseline="-24801" dirty="0">
                <a:latin typeface="Times New Roman"/>
                <a:cs typeface="Times New Roman"/>
              </a:rPr>
              <a:t>2</a:t>
            </a:r>
            <a:r>
              <a:rPr sz="1400" i="1" spc="20" dirty="0">
                <a:latin typeface="Times New Roman"/>
                <a:cs typeface="Times New Roman"/>
              </a:rPr>
              <a:t>n</a:t>
            </a:r>
            <a:r>
              <a:rPr sz="1400" spc="20" dirty="0">
                <a:latin typeface="Symbol"/>
                <a:cs typeface="Symbol"/>
              </a:rPr>
              <a:t></a:t>
            </a:r>
            <a:r>
              <a:rPr sz="1400" spc="20" dirty="0">
                <a:latin typeface="Times New Roman"/>
                <a:cs typeface="Times New Roman"/>
              </a:rPr>
              <a:t>1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693170" y="304800"/>
            <a:ext cx="114300" cy="2381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i="1" spc="-5" dirty="0">
                <a:latin typeface="Times New Roman"/>
                <a:cs typeface="Times New Roman"/>
              </a:rPr>
              <a:t>n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97840" y="468359"/>
            <a:ext cx="4160520" cy="6648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0800">
              <a:lnSpc>
                <a:spcPts val="3415"/>
              </a:lnSpc>
              <a:spcBef>
                <a:spcPts val="95"/>
              </a:spcBef>
              <a:tabLst>
                <a:tab pos="3126105" algn="l"/>
                <a:tab pos="3927475" algn="l"/>
              </a:tabLst>
            </a:pPr>
            <a:r>
              <a:rPr sz="4350" i="1" spc="-7" baseline="1915" dirty="0">
                <a:latin typeface="Monotype Corsiva"/>
                <a:cs typeface="Monotype Corsiva"/>
              </a:rPr>
              <a:t>What if</a:t>
            </a:r>
            <a:r>
              <a:rPr sz="4350" i="1" spc="7" baseline="1915" dirty="0">
                <a:latin typeface="Monotype Corsiva"/>
                <a:cs typeface="Monotype Corsiva"/>
              </a:rPr>
              <a:t> </a:t>
            </a:r>
            <a:r>
              <a:rPr sz="4350" i="1" spc="-7" baseline="1915" dirty="0">
                <a:latin typeface="Monotype Corsiva"/>
                <a:cs typeface="Monotype Corsiva"/>
              </a:rPr>
              <a:t>k</a:t>
            </a:r>
            <a:r>
              <a:rPr sz="4350" i="1" spc="7" baseline="1915" dirty="0">
                <a:latin typeface="Monotype Corsiva"/>
                <a:cs typeface="Monotype Corsiva"/>
              </a:rPr>
              <a:t> </a:t>
            </a:r>
            <a:r>
              <a:rPr sz="4350" i="1" spc="-7" baseline="1915" dirty="0">
                <a:latin typeface="Monotype Corsiva"/>
                <a:cs typeface="Monotype Corsiva"/>
              </a:rPr>
              <a:t>starts</a:t>
            </a:r>
            <a:r>
              <a:rPr sz="4350" i="1" baseline="1915" dirty="0">
                <a:latin typeface="Monotype Corsiva"/>
                <a:cs typeface="Monotype Corsiva"/>
              </a:rPr>
              <a:t> </a:t>
            </a:r>
            <a:r>
              <a:rPr sz="4350" i="1" spc="-7" baseline="1915" dirty="0">
                <a:latin typeface="Monotype Corsiva"/>
                <a:cs typeface="Monotype Corsiva"/>
              </a:rPr>
              <a:t>at</a:t>
            </a:r>
            <a:r>
              <a:rPr sz="4350" i="1" spc="-15" baseline="1915" dirty="0">
                <a:latin typeface="Monotype Corsiva"/>
                <a:cs typeface="Monotype Corsiva"/>
              </a:rPr>
              <a:t> </a:t>
            </a:r>
            <a:r>
              <a:rPr sz="4350" i="1" spc="-7" baseline="1915" dirty="0">
                <a:latin typeface="Monotype Corsiva"/>
                <a:cs typeface="Monotype Corsiva"/>
              </a:rPr>
              <a:t>1?	</a:t>
            </a:r>
            <a:r>
              <a:rPr sz="4200" spc="-15" baseline="-3968" dirty="0">
                <a:latin typeface="Symbol"/>
                <a:cs typeface="Symbol"/>
              </a:rPr>
              <a:t></a:t>
            </a:r>
            <a:r>
              <a:rPr sz="4200" spc="-555" baseline="-3968" dirty="0">
                <a:latin typeface="Times New Roman"/>
                <a:cs typeface="Times New Roman"/>
              </a:rPr>
              <a:t> </a:t>
            </a:r>
            <a:r>
              <a:rPr sz="2800" spc="45" dirty="0">
                <a:latin typeface="Times New Roman"/>
                <a:cs typeface="Times New Roman"/>
              </a:rPr>
              <a:t>2</a:t>
            </a:r>
            <a:r>
              <a:rPr sz="2100" spc="67" baseline="49603" dirty="0">
                <a:latin typeface="Symbol"/>
                <a:cs typeface="Symbol"/>
              </a:rPr>
              <a:t></a:t>
            </a:r>
            <a:r>
              <a:rPr sz="2100" i="1" spc="67" baseline="49603" dirty="0">
                <a:latin typeface="Times New Roman"/>
                <a:cs typeface="Times New Roman"/>
              </a:rPr>
              <a:t>k	</a:t>
            </a:r>
            <a:r>
              <a:rPr sz="2800" spc="-10" dirty="0">
                <a:latin typeface="Symbol"/>
                <a:cs typeface="Symbol"/>
              </a:rPr>
              <a:t></a:t>
            </a:r>
            <a:endParaRPr sz="2800">
              <a:latin typeface="Symbol"/>
              <a:cs typeface="Symbol"/>
            </a:endParaRPr>
          </a:p>
          <a:p>
            <a:pPr marR="750570" algn="r">
              <a:lnSpc>
                <a:spcPts val="1614"/>
              </a:lnSpc>
            </a:pPr>
            <a:r>
              <a:rPr sz="1400" i="1" spc="-5" dirty="0">
                <a:latin typeface="Times New Roman"/>
                <a:cs typeface="Times New Roman"/>
              </a:rPr>
              <a:t>k</a:t>
            </a:r>
            <a:r>
              <a:rPr sz="1400" i="1" spc="-170" dirty="0">
                <a:latin typeface="Times New Roman"/>
                <a:cs typeface="Times New Roman"/>
              </a:rPr>
              <a:t> </a:t>
            </a:r>
            <a:r>
              <a:rPr sz="1400" spc="50" dirty="0">
                <a:latin typeface="Symbol"/>
                <a:cs typeface="Symbol"/>
              </a:rPr>
              <a:t></a:t>
            </a:r>
            <a:r>
              <a:rPr sz="1400" spc="-5" dirty="0">
                <a:latin typeface="Times New Roman"/>
                <a:cs typeface="Times New Roman"/>
              </a:rPr>
              <a:t>0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257541" y="264802"/>
            <a:ext cx="426084" cy="4508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800" spc="220" dirty="0">
                <a:latin typeface="Symbol"/>
                <a:cs typeface="Symbol"/>
              </a:rPr>
              <a:t></a:t>
            </a:r>
            <a:r>
              <a:rPr sz="2800" spc="-10" dirty="0">
                <a:latin typeface="Times New Roman"/>
                <a:cs typeface="Times New Roman"/>
              </a:rPr>
              <a:t>1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838352" y="3106850"/>
            <a:ext cx="927735" cy="0"/>
          </a:xfrm>
          <a:custGeom>
            <a:avLst/>
            <a:gdLst/>
            <a:ahLst/>
            <a:cxnLst/>
            <a:rect l="l" t="t" r="r" b="b"/>
            <a:pathLst>
              <a:path w="927735">
                <a:moveTo>
                  <a:pt x="0" y="0"/>
                </a:moveTo>
                <a:lnTo>
                  <a:pt x="927344" y="0"/>
                </a:lnTo>
              </a:path>
            </a:pathLst>
          </a:custGeom>
          <a:ln w="631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38352" y="4065087"/>
            <a:ext cx="927735" cy="0"/>
          </a:xfrm>
          <a:custGeom>
            <a:avLst/>
            <a:gdLst/>
            <a:ahLst/>
            <a:cxnLst/>
            <a:rect l="l" t="t" r="r" b="b"/>
            <a:pathLst>
              <a:path w="927735">
                <a:moveTo>
                  <a:pt x="0" y="0"/>
                </a:moveTo>
                <a:lnTo>
                  <a:pt x="927344" y="0"/>
                </a:lnTo>
              </a:path>
            </a:pathLst>
          </a:custGeom>
          <a:ln w="631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113550" y="4065087"/>
            <a:ext cx="317500" cy="0"/>
          </a:xfrm>
          <a:custGeom>
            <a:avLst/>
            <a:gdLst/>
            <a:ahLst/>
            <a:cxnLst/>
            <a:rect l="l" t="t" r="r" b="b"/>
            <a:pathLst>
              <a:path w="317500">
                <a:moveTo>
                  <a:pt x="0" y="0"/>
                </a:moveTo>
                <a:lnTo>
                  <a:pt x="317415" y="0"/>
                </a:lnTo>
              </a:path>
            </a:pathLst>
          </a:custGeom>
          <a:ln w="631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38352" y="5023323"/>
            <a:ext cx="1779270" cy="0"/>
          </a:xfrm>
          <a:custGeom>
            <a:avLst/>
            <a:gdLst/>
            <a:ahLst/>
            <a:cxnLst/>
            <a:rect l="l" t="t" r="r" b="b"/>
            <a:pathLst>
              <a:path w="1779270">
                <a:moveTo>
                  <a:pt x="0" y="0"/>
                </a:moveTo>
                <a:lnTo>
                  <a:pt x="1778793" y="0"/>
                </a:lnTo>
              </a:path>
            </a:pathLst>
          </a:custGeom>
          <a:ln w="631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38352" y="5981560"/>
            <a:ext cx="754380" cy="0"/>
          </a:xfrm>
          <a:custGeom>
            <a:avLst/>
            <a:gdLst/>
            <a:ahLst/>
            <a:cxnLst/>
            <a:rect l="l" t="t" r="r" b="b"/>
            <a:pathLst>
              <a:path w="754380">
                <a:moveTo>
                  <a:pt x="0" y="0"/>
                </a:moveTo>
                <a:lnTo>
                  <a:pt x="753813" y="0"/>
                </a:lnTo>
              </a:path>
            </a:pathLst>
          </a:custGeom>
          <a:ln w="631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025565" y="5814483"/>
            <a:ext cx="351155" cy="4502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4125" spc="60" baseline="-25252" dirty="0">
                <a:latin typeface="Times New Roman"/>
                <a:cs typeface="Times New Roman"/>
              </a:rPr>
              <a:t>2</a:t>
            </a:r>
            <a:r>
              <a:rPr sz="1400" i="1" spc="40" dirty="0">
                <a:latin typeface="Times New Roman"/>
                <a:cs typeface="Times New Roman"/>
              </a:rPr>
              <a:t>n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07366" y="5327663"/>
            <a:ext cx="351155" cy="4502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4125" spc="60" baseline="-25252" dirty="0">
                <a:latin typeface="Times New Roman"/>
                <a:cs typeface="Times New Roman"/>
              </a:rPr>
              <a:t>2</a:t>
            </a:r>
            <a:r>
              <a:rPr sz="1400" i="1" spc="40" dirty="0">
                <a:latin typeface="Times New Roman"/>
                <a:cs typeface="Times New Roman"/>
              </a:rPr>
              <a:t>n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184864" y="4650235"/>
            <a:ext cx="704850" cy="1286510"/>
          </a:xfrm>
          <a:prstGeom prst="rect">
            <a:avLst/>
          </a:prstGeom>
        </p:spPr>
        <p:txBody>
          <a:bodyPr vert="horz" wrap="square" lIns="0" tIns="222885" rIns="0" bIns="0" rtlCol="0">
            <a:spAutoFit/>
          </a:bodyPr>
          <a:lstStyle/>
          <a:p>
            <a:pPr marL="391160">
              <a:lnSpc>
                <a:spcPct val="100000"/>
              </a:lnSpc>
              <a:spcBef>
                <a:spcPts val="1755"/>
              </a:spcBef>
            </a:pPr>
            <a:r>
              <a:rPr sz="4125" spc="60" baseline="-25252" dirty="0">
                <a:latin typeface="Times New Roman"/>
                <a:cs typeface="Times New Roman"/>
              </a:rPr>
              <a:t>2</a:t>
            </a:r>
            <a:r>
              <a:rPr sz="1400" i="1" spc="40" dirty="0">
                <a:latin typeface="Times New Roman"/>
                <a:cs typeface="Times New Roman"/>
              </a:rPr>
              <a:t>n</a:t>
            </a:r>
            <a:endParaRPr sz="14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1664"/>
              </a:spcBef>
            </a:pPr>
            <a:r>
              <a:rPr sz="2750" spc="135" dirty="0">
                <a:latin typeface="Symbol"/>
                <a:cs typeface="Symbol"/>
              </a:rPr>
              <a:t></a:t>
            </a:r>
            <a:r>
              <a:rPr sz="2750" spc="135" dirty="0">
                <a:latin typeface="Times New Roman"/>
                <a:cs typeface="Times New Roman"/>
              </a:rPr>
              <a:t>1</a:t>
            </a:r>
            <a:endParaRPr sz="275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807366" y="4399819"/>
            <a:ext cx="1812925" cy="604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2750" spc="10" dirty="0">
                <a:latin typeface="Times New Roman"/>
                <a:cs typeface="Times New Roman"/>
              </a:rPr>
              <a:t>2</a:t>
            </a:r>
            <a:r>
              <a:rPr sz="3800" spc="-425" dirty="0">
                <a:latin typeface="Symbol"/>
                <a:cs typeface="Symbol"/>
              </a:rPr>
              <a:t></a:t>
            </a:r>
            <a:r>
              <a:rPr sz="2750" spc="85" dirty="0">
                <a:latin typeface="Times New Roman"/>
                <a:cs typeface="Times New Roman"/>
              </a:rPr>
              <a:t>2</a:t>
            </a:r>
            <a:r>
              <a:rPr sz="2100" i="1" spc="-7" baseline="49603" dirty="0">
                <a:latin typeface="Times New Roman"/>
                <a:cs typeface="Times New Roman"/>
              </a:rPr>
              <a:t>n</a:t>
            </a:r>
            <a:r>
              <a:rPr sz="2100" i="1" spc="75" baseline="49603" dirty="0">
                <a:latin typeface="Times New Roman"/>
                <a:cs typeface="Times New Roman"/>
              </a:rPr>
              <a:t> </a:t>
            </a:r>
            <a:r>
              <a:rPr sz="3800" spc="-70" dirty="0">
                <a:latin typeface="Symbol"/>
                <a:cs typeface="Symbol"/>
              </a:rPr>
              <a:t></a:t>
            </a:r>
            <a:r>
              <a:rPr sz="2750" spc="250" dirty="0">
                <a:latin typeface="Symbol"/>
                <a:cs typeface="Symbol"/>
              </a:rPr>
              <a:t></a:t>
            </a:r>
            <a:r>
              <a:rPr sz="2750" spc="15" dirty="0">
                <a:latin typeface="Times New Roman"/>
                <a:cs typeface="Times New Roman"/>
              </a:rPr>
              <a:t>1</a:t>
            </a:r>
            <a:r>
              <a:rPr sz="2750" spc="-409" dirty="0">
                <a:latin typeface="Times New Roman"/>
                <a:cs typeface="Times New Roman"/>
              </a:rPr>
              <a:t> </a:t>
            </a:r>
            <a:r>
              <a:rPr sz="2750" spc="20" dirty="0">
                <a:latin typeface="Symbol"/>
                <a:cs typeface="Symbol"/>
              </a:rPr>
              <a:t></a:t>
            </a:r>
            <a:r>
              <a:rPr sz="2750" spc="-155" dirty="0">
                <a:latin typeface="Times New Roman"/>
                <a:cs typeface="Times New Roman"/>
              </a:rPr>
              <a:t> </a:t>
            </a:r>
            <a:r>
              <a:rPr sz="2750" spc="85" dirty="0">
                <a:latin typeface="Times New Roman"/>
                <a:cs typeface="Times New Roman"/>
              </a:rPr>
              <a:t>2</a:t>
            </a:r>
            <a:r>
              <a:rPr sz="2100" i="1" spc="-7" baseline="49603" dirty="0">
                <a:latin typeface="Times New Roman"/>
                <a:cs typeface="Times New Roman"/>
              </a:rPr>
              <a:t>n</a:t>
            </a:r>
            <a:endParaRPr sz="2100" baseline="49603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099827" y="3898002"/>
            <a:ext cx="1346835" cy="4502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135"/>
              </a:spcBef>
              <a:tabLst>
                <a:tab pos="1020444" algn="l"/>
              </a:tabLst>
            </a:pPr>
            <a:r>
              <a:rPr sz="4125" spc="60" baseline="-25252" dirty="0">
                <a:latin typeface="Times New Roman"/>
                <a:cs typeface="Times New Roman"/>
              </a:rPr>
              <a:t>2</a:t>
            </a:r>
            <a:r>
              <a:rPr sz="1400" i="1" spc="40" dirty="0">
                <a:latin typeface="Times New Roman"/>
                <a:cs typeface="Times New Roman"/>
              </a:rPr>
              <a:t>n	</a:t>
            </a:r>
            <a:r>
              <a:rPr sz="4125" spc="60" baseline="-25252" dirty="0">
                <a:latin typeface="Times New Roman"/>
                <a:cs typeface="Times New Roman"/>
              </a:rPr>
              <a:t>2</a:t>
            </a:r>
            <a:r>
              <a:rPr sz="1400" i="1" spc="40" dirty="0">
                <a:latin typeface="Times New Roman"/>
                <a:cs typeface="Times New Roman"/>
              </a:rPr>
              <a:t>n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358394" y="3570287"/>
            <a:ext cx="1075690" cy="4502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750" spc="250" dirty="0">
                <a:latin typeface="Symbol"/>
                <a:cs typeface="Symbol"/>
              </a:rPr>
              <a:t></a:t>
            </a:r>
            <a:r>
              <a:rPr sz="2750" spc="15" dirty="0">
                <a:latin typeface="Times New Roman"/>
                <a:cs typeface="Times New Roman"/>
              </a:rPr>
              <a:t>1</a:t>
            </a:r>
            <a:r>
              <a:rPr sz="2750" spc="-310" dirty="0">
                <a:latin typeface="Times New Roman"/>
                <a:cs typeface="Times New Roman"/>
              </a:rPr>
              <a:t> </a:t>
            </a:r>
            <a:r>
              <a:rPr sz="4125" spc="30" baseline="-34343" dirty="0">
                <a:latin typeface="Symbol"/>
                <a:cs typeface="Symbol"/>
              </a:rPr>
              <a:t></a:t>
            </a:r>
            <a:r>
              <a:rPr sz="4125" spc="-82" baseline="-34343" dirty="0">
                <a:latin typeface="Times New Roman"/>
                <a:cs typeface="Times New Roman"/>
              </a:rPr>
              <a:t> </a:t>
            </a:r>
            <a:r>
              <a:rPr sz="2750" spc="85" dirty="0">
                <a:latin typeface="Times New Roman"/>
                <a:cs typeface="Times New Roman"/>
              </a:rPr>
              <a:t>2</a:t>
            </a:r>
            <a:r>
              <a:rPr sz="2100" i="1" spc="-7" baseline="49603" dirty="0">
                <a:latin typeface="Times New Roman"/>
                <a:cs typeface="Times New Roman"/>
              </a:rPr>
              <a:t>n</a:t>
            </a:r>
            <a:endParaRPr sz="2100" baseline="49603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807366" y="3411183"/>
            <a:ext cx="541655" cy="4502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4125" spc="37" baseline="-25252" dirty="0">
                <a:latin typeface="Times New Roman"/>
                <a:cs typeface="Times New Roman"/>
              </a:rPr>
              <a:t>2</a:t>
            </a:r>
            <a:r>
              <a:rPr sz="1400" i="1" spc="25" dirty="0">
                <a:latin typeface="Times New Roman"/>
                <a:cs typeface="Times New Roman"/>
              </a:rPr>
              <a:t>n</a:t>
            </a:r>
            <a:r>
              <a:rPr sz="1400" spc="25" dirty="0">
                <a:latin typeface="Symbol"/>
                <a:cs typeface="Symbol"/>
              </a:rPr>
              <a:t></a:t>
            </a:r>
            <a:r>
              <a:rPr sz="1400" spc="25" dirty="0">
                <a:latin typeface="Times New Roman"/>
                <a:cs typeface="Times New Roman"/>
              </a:rPr>
              <a:t>1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112527" y="2939763"/>
            <a:ext cx="351155" cy="4502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4125" spc="60" baseline="-25252" dirty="0">
                <a:latin typeface="Times New Roman"/>
                <a:cs typeface="Times New Roman"/>
              </a:rPr>
              <a:t>2</a:t>
            </a:r>
            <a:r>
              <a:rPr sz="1400" i="1" spc="40" dirty="0">
                <a:latin typeface="Times New Roman"/>
                <a:cs typeface="Times New Roman"/>
              </a:rPr>
              <a:t>n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015860" y="1800692"/>
            <a:ext cx="114300" cy="238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00" i="1" spc="-5" dirty="0">
                <a:latin typeface="Times New Roman"/>
                <a:cs typeface="Times New Roman"/>
              </a:rPr>
              <a:t>n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909848" y="1800690"/>
            <a:ext cx="114300" cy="238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00" i="1" spc="-5" dirty="0">
                <a:latin typeface="Times New Roman"/>
                <a:cs typeface="Times New Roman"/>
              </a:rPr>
              <a:t>n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358394" y="2828806"/>
            <a:ext cx="1175385" cy="4502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4125" spc="375" baseline="34343" dirty="0">
                <a:latin typeface="Symbol"/>
                <a:cs typeface="Symbol"/>
              </a:rPr>
              <a:t></a:t>
            </a:r>
            <a:r>
              <a:rPr sz="4125" spc="22" baseline="34343" dirty="0">
                <a:latin typeface="Times New Roman"/>
                <a:cs typeface="Times New Roman"/>
              </a:rPr>
              <a:t>1</a:t>
            </a:r>
            <a:r>
              <a:rPr sz="4125" spc="-465" baseline="34343" dirty="0">
                <a:latin typeface="Times New Roman"/>
                <a:cs typeface="Times New Roman"/>
              </a:rPr>
              <a:t> </a:t>
            </a:r>
            <a:r>
              <a:rPr sz="2750" spc="250" dirty="0">
                <a:latin typeface="Symbol"/>
                <a:cs typeface="Symbol"/>
              </a:rPr>
              <a:t></a:t>
            </a:r>
            <a:r>
              <a:rPr sz="2750" spc="15" dirty="0">
                <a:latin typeface="Times New Roman"/>
                <a:cs typeface="Times New Roman"/>
              </a:rPr>
              <a:t>1</a:t>
            </a:r>
            <a:r>
              <a:rPr sz="2750" spc="-260" dirty="0">
                <a:latin typeface="Times New Roman"/>
                <a:cs typeface="Times New Roman"/>
              </a:rPr>
              <a:t> </a:t>
            </a:r>
            <a:r>
              <a:rPr sz="2750" spc="20" dirty="0">
                <a:latin typeface="Symbol"/>
                <a:cs typeface="Symbol"/>
              </a:rPr>
              <a:t></a:t>
            </a:r>
            <a:endParaRPr sz="2750">
              <a:latin typeface="Symbol"/>
              <a:cs typeface="Symbo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678598" y="1902942"/>
            <a:ext cx="937260" cy="4502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135"/>
              </a:spcBef>
            </a:pPr>
            <a:r>
              <a:rPr sz="2750" spc="20" dirty="0">
                <a:latin typeface="Symbol"/>
                <a:cs typeface="Symbol"/>
              </a:rPr>
              <a:t></a:t>
            </a:r>
            <a:r>
              <a:rPr sz="2750" spc="-155" dirty="0">
                <a:latin typeface="Times New Roman"/>
                <a:cs typeface="Times New Roman"/>
              </a:rPr>
              <a:t> </a:t>
            </a:r>
            <a:r>
              <a:rPr sz="2750" spc="60" dirty="0">
                <a:latin typeface="Times New Roman"/>
                <a:cs typeface="Times New Roman"/>
              </a:rPr>
              <a:t>2</a:t>
            </a:r>
            <a:r>
              <a:rPr sz="2100" spc="-7" baseline="49603" dirty="0">
                <a:latin typeface="Times New Roman"/>
                <a:cs typeface="Times New Roman"/>
              </a:rPr>
              <a:t>0</a:t>
            </a:r>
            <a:r>
              <a:rPr sz="2100" baseline="49603" dirty="0">
                <a:latin typeface="Times New Roman"/>
                <a:cs typeface="Times New Roman"/>
              </a:rPr>
              <a:t>  </a:t>
            </a:r>
            <a:r>
              <a:rPr sz="2100" spc="-172" baseline="49603" dirty="0">
                <a:latin typeface="Times New Roman"/>
                <a:cs typeface="Times New Roman"/>
              </a:rPr>
              <a:t> </a:t>
            </a:r>
            <a:r>
              <a:rPr sz="2750" spc="20" dirty="0">
                <a:latin typeface="Symbol"/>
                <a:cs typeface="Symbol"/>
              </a:rPr>
              <a:t></a:t>
            </a:r>
            <a:endParaRPr sz="2750">
              <a:latin typeface="Symbol"/>
              <a:cs typeface="Symbo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703259" y="4745286"/>
            <a:ext cx="220345" cy="4502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750" spc="20" dirty="0">
                <a:latin typeface="Symbol"/>
                <a:cs typeface="Symbol"/>
              </a:rPr>
              <a:t></a:t>
            </a:r>
            <a:endParaRPr sz="2750">
              <a:latin typeface="Symbol"/>
              <a:cs typeface="Symbo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517080" y="3787047"/>
            <a:ext cx="220345" cy="4502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750" spc="20" dirty="0">
                <a:latin typeface="Symbol"/>
                <a:cs typeface="Symbol"/>
              </a:rPr>
              <a:t></a:t>
            </a:r>
            <a:endParaRPr sz="2750">
              <a:latin typeface="Symbol"/>
              <a:cs typeface="Symbo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934032" y="1927816"/>
            <a:ext cx="278130" cy="4502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750" spc="25" dirty="0">
                <a:latin typeface="Symbol"/>
                <a:cs typeface="Symbol"/>
              </a:rPr>
              <a:t></a:t>
            </a:r>
            <a:endParaRPr sz="2750">
              <a:latin typeface="Symbol"/>
              <a:cs typeface="Symbo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629662" y="1902942"/>
            <a:ext cx="220345" cy="4502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750" spc="20" dirty="0">
                <a:latin typeface="Symbol"/>
                <a:cs typeface="Symbol"/>
              </a:rPr>
              <a:t></a:t>
            </a:r>
            <a:endParaRPr sz="2750">
              <a:latin typeface="Symbol"/>
              <a:cs typeface="Symbo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828022" y="1927815"/>
            <a:ext cx="278130" cy="4502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750" spc="25" dirty="0">
                <a:latin typeface="Symbol"/>
                <a:cs typeface="Symbol"/>
              </a:rPr>
              <a:t></a:t>
            </a:r>
            <a:endParaRPr sz="2750">
              <a:latin typeface="Symbol"/>
              <a:cs typeface="Symbo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807366" y="2452943"/>
            <a:ext cx="541655" cy="4502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4125" spc="37" baseline="-25252" dirty="0">
                <a:latin typeface="Times New Roman"/>
                <a:cs typeface="Times New Roman"/>
              </a:rPr>
              <a:t>2</a:t>
            </a:r>
            <a:r>
              <a:rPr sz="1400" i="1" spc="25" dirty="0">
                <a:latin typeface="Times New Roman"/>
                <a:cs typeface="Times New Roman"/>
              </a:rPr>
              <a:t>n</a:t>
            </a:r>
            <a:r>
              <a:rPr sz="1400" spc="25" dirty="0">
                <a:latin typeface="Symbol"/>
                <a:cs typeface="Symbol"/>
              </a:rPr>
              <a:t></a:t>
            </a:r>
            <a:r>
              <a:rPr sz="1400" spc="25" dirty="0">
                <a:latin typeface="Times New Roman"/>
                <a:cs typeface="Times New Roman"/>
              </a:rPr>
              <a:t>1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913877" y="2314754"/>
            <a:ext cx="320675" cy="238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00" i="1" spc="-5" dirty="0">
                <a:latin typeface="Times New Roman"/>
                <a:cs typeface="Times New Roman"/>
              </a:rPr>
              <a:t>k</a:t>
            </a:r>
            <a:r>
              <a:rPr sz="1400" i="1" spc="-170" dirty="0">
                <a:latin typeface="Times New Roman"/>
                <a:cs typeface="Times New Roman"/>
              </a:rPr>
              <a:t> </a:t>
            </a:r>
            <a:r>
              <a:rPr sz="1400" spc="50" dirty="0">
                <a:latin typeface="Symbol"/>
                <a:cs typeface="Symbol"/>
              </a:rPr>
              <a:t></a:t>
            </a:r>
            <a:r>
              <a:rPr sz="1400" spc="-5" dirty="0">
                <a:latin typeface="Times New Roman"/>
                <a:cs typeface="Times New Roman"/>
              </a:rPr>
              <a:t>0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822885" y="2314752"/>
            <a:ext cx="304165" cy="238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00" i="1" spc="-5" dirty="0">
                <a:latin typeface="Times New Roman"/>
                <a:cs typeface="Times New Roman"/>
              </a:rPr>
              <a:t>k</a:t>
            </a:r>
            <a:r>
              <a:rPr sz="1400" i="1" spc="-170" dirty="0">
                <a:latin typeface="Times New Roman"/>
                <a:cs typeface="Times New Roman"/>
              </a:rPr>
              <a:t> </a:t>
            </a:r>
            <a:r>
              <a:rPr sz="1400" spc="-80" dirty="0">
                <a:latin typeface="Symbol"/>
                <a:cs typeface="Symbol"/>
              </a:rPr>
              <a:t></a:t>
            </a:r>
            <a:r>
              <a:rPr sz="1400" spc="-5" dirty="0">
                <a:latin typeface="Times New Roman"/>
                <a:cs typeface="Times New Roman"/>
              </a:rPr>
              <a:t>1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1084806" y="1743825"/>
            <a:ext cx="1580515" cy="4502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135"/>
              </a:spcBef>
              <a:tabLst>
                <a:tab pos="1156335" algn="l"/>
              </a:tabLst>
            </a:pPr>
            <a:r>
              <a:rPr sz="4125" spc="75" baseline="-25252" dirty="0">
                <a:latin typeface="Times New Roman"/>
                <a:cs typeface="Times New Roman"/>
              </a:rPr>
              <a:t>2</a:t>
            </a:r>
            <a:r>
              <a:rPr sz="1400" spc="50" dirty="0">
                <a:latin typeface="Symbol"/>
                <a:cs typeface="Symbol"/>
              </a:rPr>
              <a:t></a:t>
            </a:r>
            <a:r>
              <a:rPr sz="1400" i="1" spc="50" dirty="0">
                <a:latin typeface="Times New Roman"/>
                <a:cs typeface="Times New Roman"/>
              </a:rPr>
              <a:t>k	</a:t>
            </a:r>
            <a:r>
              <a:rPr sz="4125" spc="75" baseline="-25252" dirty="0">
                <a:latin typeface="Times New Roman"/>
                <a:cs typeface="Times New Roman"/>
              </a:rPr>
              <a:t>2</a:t>
            </a:r>
            <a:r>
              <a:rPr sz="1400" spc="50" dirty="0">
                <a:latin typeface="Symbol"/>
                <a:cs typeface="Symbol"/>
              </a:rPr>
              <a:t></a:t>
            </a:r>
            <a:r>
              <a:rPr sz="1400" i="1" spc="50" dirty="0">
                <a:latin typeface="Times New Roman"/>
                <a:cs typeface="Times New Roman"/>
              </a:rPr>
              <a:t>k</a:t>
            </a:r>
            <a:endParaRPr sz="1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535940" y="273970"/>
            <a:ext cx="4080510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900" spc="-5" dirty="0"/>
              <a:t>Two</a:t>
            </a:r>
            <a:r>
              <a:rPr sz="2900" dirty="0"/>
              <a:t> </a:t>
            </a:r>
            <a:r>
              <a:rPr sz="2900" spc="-5" dirty="0"/>
              <a:t>more</a:t>
            </a:r>
            <a:r>
              <a:rPr sz="2900" spc="5" dirty="0"/>
              <a:t> </a:t>
            </a:r>
            <a:r>
              <a:rPr sz="2900" spc="-5" dirty="0"/>
              <a:t>closed</a:t>
            </a:r>
            <a:r>
              <a:rPr sz="2900" spc="10" dirty="0"/>
              <a:t> </a:t>
            </a:r>
            <a:r>
              <a:rPr sz="2900" spc="-5" dirty="0"/>
              <a:t>form</a:t>
            </a:r>
            <a:r>
              <a:rPr sz="2900" spc="15" dirty="0"/>
              <a:t> </a:t>
            </a:r>
            <a:r>
              <a:rPr sz="2900" spc="-5" dirty="0"/>
              <a:t>solutions</a:t>
            </a:r>
            <a:endParaRPr sz="2900"/>
          </a:p>
        </p:txBody>
      </p:sp>
      <p:graphicFrame>
        <p:nvGraphicFramePr>
          <p:cNvPr id="17" name="Object 3">
            <a:extLst>
              <a:ext uri="{FF2B5EF4-FFF2-40B4-BE49-F238E27FC236}">
                <a16:creationId xmlns:a16="http://schemas.microsoft.com/office/drawing/2014/main" id="{C1AAA861-182B-2545-9560-975976433D0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85800" y="1752600"/>
          <a:ext cx="2085975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Equation" r:id="rId3" imgW="48272700" imgH="19596100" progId="Equation.3">
                  <p:embed/>
                </p:oleObj>
              </mc:Choice>
              <mc:Fallback>
                <p:oleObj name="Equation" r:id="rId3" imgW="48272700" imgH="19596100" progId="Equation.3">
                  <p:embed/>
                  <p:pic>
                    <p:nvPicPr>
                      <p:cNvPr id="12290" name="Object 3">
                        <a:extLst>
                          <a:ext uri="{FF2B5EF4-FFF2-40B4-BE49-F238E27FC236}">
                            <a16:creationId xmlns:a16="http://schemas.microsoft.com/office/drawing/2014/main" id="{2D1CA062-329F-B148-961A-1AB9E54F1A7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752600"/>
                        <a:ext cx="2085975" cy="847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6">
            <a:extLst>
              <a:ext uri="{FF2B5EF4-FFF2-40B4-BE49-F238E27FC236}">
                <a16:creationId xmlns:a16="http://schemas.microsoft.com/office/drawing/2014/main" id="{F1576D23-4042-7E4A-A593-7AEB3B2D9F4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62000" y="3048000"/>
          <a:ext cx="1897063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Equation" r:id="rId5" imgW="43891200" imgH="19596100" progId="Equation.3">
                  <p:embed/>
                </p:oleObj>
              </mc:Choice>
              <mc:Fallback>
                <p:oleObj name="Equation" r:id="rId5" imgW="43891200" imgH="19596100" progId="Equation.3">
                  <p:embed/>
                  <p:pic>
                    <p:nvPicPr>
                      <p:cNvPr id="12291" name="Object 6">
                        <a:extLst>
                          <a:ext uri="{FF2B5EF4-FFF2-40B4-BE49-F238E27FC236}">
                            <a16:creationId xmlns:a16="http://schemas.microsoft.com/office/drawing/2014/main" id="{4038B682-1594-224A-88AA-DEDF850850D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048000"/>
                        <a:ext cx="1897063" cy="847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12140" y="224282"/>
            <a:ext cx="8851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i="1" dirty="0">
                <a:latin typeface="Monotype Corsiva"/>
                <a:cs typeface="Monotype Corsiva"/>
              </a:rPr>
              <a:t>Solve</a:t>
            </a:r>
            <a:endParaRPr sz="3600">
              <a:latin typeface="Monotype Corsiva"/>
              <a:cs typeface="Monotype Corsiva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4660426" y="126922"/>
            <a:ext cx="501015" cy="560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sz="5250" spc="67" baseline="-25396" dirty="0">
                <a:latin typeface="Times New Roman"/>
                <a:cs typeface="Times New Roman"/>
              </a:rPr>
              <a:t>2</a:t>
            </a:r>
            <a:r>
              <a:rPr sz="1750" spc="45" dirty="0">
                <a:latin typeface="Symbol"/>
                <a:cs typeface="Symbol"/>
              </a:rPr>
              <a:t></a:t>
            </a:r>
            <a:r>
              <a:rPr sz="1750" i="1" spc="45" dirty="0">
                <a:latin typeface="Times New Roman"/>
                <a:cs typeface="Times New Roman"/>
              </a:rPr>
              <a:t>i</a:t>
            </a:r>
            <a:endParaRPr sz="1750">
              <a:latin typeface="Times New Roman"/>
              <a:cs typeface="Times New Roman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4417865" y="198503"/>
            <a:ext cx="137160" cy="2927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50" i="1" dirty="0">
                <a:latin typeface="Times New Roman"/>
                <a:cs typeface="Times New Roman"/>
              </a:rPr>
              <a:t>n</a:t>
            </a:r>
            <a:endParaRPr sz="1750">
              <a:latin typeface="Times New Roman"/>
              <a:cs typeface="Times New Roman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4308491" y="358563"/>
            <a:ext cx="351790" cy="77978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9050">
              <a:lnSpc>
                <a:spcPts val="4015"/>
              </a:lnSpc>
              <a:spcBef>
                <a:spcPts val="105"/>
              </a:spcBef>
            </a:pPr>
            <a:r>
              <a:rPr sz="3500" spc="5" dirty="0">
                <a:latin typeface="Symbol"/>
                <a:cs typeface="Symbol"/>
              </a:rPr>
              <a:t></a:t>
            </a:r>
            <a:endParaRPr sz="3500">
              <a:latin typeface="Symbol"/>
              <a:cs typeface="Symbol"/>
            </a:endParaRPr>
          </a:p>
          <a:p>
            <a:pPr marL="12700">
              <a:lnSpc>
                <a:spcPts val="1914"/>
              </a:lnSpc>
            </a:pPr>
            <a:r>
              <a:rPr sz="1750" i="1" spc="135" dirty="0">
                <a:latin typeface="Times New Roman"/>
                <a:cs typeface="Times New Roman"/>
              </a:rPr>
              <a:t>i</a:t>
            </a:r>
            <a:r>
              <a:rPr sz="1750" spc="100" dirty="0">
                <a:latin typeface="Symbol"/>
                <a:cs typeface="Symbol"/>
              </a:rPr>
              <a:t></a:t>
            </a:r>
            <a:r>
              <a:rPr sz="1750" dirty="0">
                <a:latin typeface="Times New Roman"/>
                <a:cs typeface="Times New Roman"/>
              </a:rPr>
              <a:t>2</a:t>
            </a:r>
            <a:endParaRPr sz="1750">
              <a:latin typeface="Times New Roman"/>
              <a:cs typeface="Times New Roman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3832222" y="349619"/>
            <a:ext cx="137160" cy="2927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50" i="1" dirty="0">
                <a:latin typeface="Times New Roman"/>
                <a:cs typeface="Times New Roman"/>
              </a:rPr>
              <a:t>n</a:t>
            </a:r>
            <a:endParaRPr sz="1750">
              <a:latin typeface="Times New Roman"/>
              <a:cs typeface="Times New Roman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4164317" y="661292"/>
            <a:ext cx="137160" cy="2927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50" dirty="0">
                <a:latin typeface="Times New Roman"/>
                <a:cs typeface="Times New Roman"/>
              </a:rPr>
              <a:t>1</a:t>
            </a:r>
            <a:endParaRPr sz="1750">
              <a:latin typeface="Times New Roman"/>
              <a:cs typeface="Times New Roman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3260999" y="327247"/>
            <a:ext cx="956310" cy="560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49250" indent="-337185">
              <a:lnSpc>
                <a:spcPct val="100000"/>
              </a:lnSpc>
              <a:spcBef>
                <a:spcPts val="105"/>
              </a:spcBef>
              <a:buFont typeface="Symbol"/>
              <a:buChar char=""/>
              <a:tabLst>
                <a:tab pos="349885" algn="l"/>
                <a:tab pos="744855" algn="l"/>
              </a:tabLst>
            </a:pPr>
            <a:r>
              <a:rPr sz="3500" dirty="0">
                <a:latin typeface="Times New Roman"/>
                <a:cs typeface="Times New Roman"/>
              </a:rPr>
              <a:t>2	</a:t>
            </a:r>
            <a:r>
              <a:rPr sz="3500" i="1" dirty="0">
                <a:latin typeface="Times New Roman"/>
                <a:cs typeface="Times New Roman"/>
              </a:rPr>
              <a:t>c</a:t>
            </a:r>
            <a:endParaRPr sz="3500">
              <a:latin typeface="Times New Roman"/>
              <a:cs typeface="Times New Roman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3023856" y="661292"/>
            <a:ext cx="137160" cy="2927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50" dirty="0">
                <a:latin typeface="Times New Roman"/>
                <a:cs typeface="Times New Roman"/>
              </a:rPr>
              <a:t>0</a:t>
            </a:r>
            <a:endParaRPr sz="1750">
              <a:latin typeface="Times New Roman"/>
              <a:cs typeface="Times New Roman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2196553" y="126924"/>
            <a:ext cx="884555" cy="560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sz="5250" spc="135" baseline="-25396" dirty="0">
                <a:latin typeface="Times New Roman"/>
                <a:cs typeface="Times New Roman"/>
              </a:rPr>
              <a:t>2</a:t>
            </a:r>
            <a:r>
              <a:rPr sz="1750" i="1" spc="105" dirty="0">
                <a:latin typeface="Times New Roman"/>
                <a:cs typeface="Times New Roman"/>
              </a:rPr>
              <a:t>n</a:t>
            </a:r>
            <a:r>
              <a:rPr sz="1750" spc="-90" dirty="0">
                <a:latin typeface="Symbol"/>
                <a:cs typeface="Symbol"/>
              </a:rPr>
              <a:t></a:t>
            </a:r>
            <a:r>
              <a:rPr sz="1750" dirty="0">
                <a:latin typeface="Times New Roman"/>
                <a:cs typeface="Times New Roman"/>
              </a:rPr>
              <a:t>1</a:t>
            </a:r>
            <a:r>
              <a:rPr sz="1750" spc="-210" dirty="0">
                <a:latin typeface="Times New Roman"/>
                <a:cs typeface="Times New Roman"/>
              </a:rPr>
              <a:t> </a:t>
            </a:r>
            <a:r>
              <a:rPr sz="5250" i="1" baseline="-25396" dirty="0">
                <a:latin typeface="Times New Roman"/>
                <a:cs typeface="Times New Roman"/>
              </a:rPr>
              <a:t>c</a:t>
            </a:r>
            <a:endParaRPr sz="5250" baseline="-25396">
              <a:latin typeface="Times New Roman"/>
              <a:cs typeface="Times New Roman"/>
            </a:endParaRPr>
          </a:p>
        </p:txBody>
      </p:sp>
      <p:graphicFrame>
        <p:nvGraphicFramePr>
          <p:cNvPr id="63" name="Object 3">
            <a:extLst>
              <a:ext uri="{FF2B5EF4-FFF2-40B4-BE49-F238E27FC236}">
                <a16:creationId xmlns:a16="http://schemas.microsoft.com/office/drawing/2014/main" id="{5F6AC275-FB48-4D4D-BD84-3B0024F952B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62000" y="1600200"/>
          <a:ext cx="4159250" cy="429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Equation" r:id="rId3" imgW="95669100" imgH="98894900" progId="Equation.3">
                  <p:embed/>
                </p:oleObj>
              </mc:Choice>
              <mc:Fallback>
                <p:oleObj name="Equation" r:id="rId3" imgW="95669100" imgH="98894900" progId="Equation.3">
                  <p:embed/>
                  <p:pic>
                    <p:nvPicPr>
                      <p:cNvPr id="13314" name="Object 3">
                        <a:extLst>
                          <a:ext uri="{FF2B5EF4-FFF2-40B4-BE49-F238E27FC236}">
                            <a16:creationId xmlns:a16="http://schemas.microsoft.com/office/drawing/2014/main" id="{05112AE7-4CF8-0240-BA89-322C1826123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600200"/>
                        <a:ext cx="4159250" cy="429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5940" y="246538"/>
            <a:ext cx="829944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i="1" spc="-5" dirty="0">
                <a:latin typeface="Monotype Corsiva"/>
                <a:cs typeface="Monotype Corsiva"/>
              </a:rPr>
              <a:t>Fin</a:t>
            </a:r>
            <a:r>
              <a:rPr sz="3200" i="1" spc="-10" dirty="0">
                <a:latin typeface="Monotype Corsiva"/>
                <a:cs typeface="Monotype Corsiva"/>
              </a:rPr>
              <a:t>d</a:t>
            </a:r>
            <a:r>
              <a:rPr sz="3200" i="1" spc="-5" dirty="0">
                <a:latin typeface="Monotype Corsiva"/>
                <a:cs typeface="Monotype Corsiva"/>
              </a:rPr>
              <a:t>:</a:t>
            </a:r>
            <a:endParaRPr sz="3200">
              <a:latin typeface="Monotype Corsiva"/>
              <a:cs typeface="Monotype Corsiv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373668" y="423787"/>
            <a:ext cx="424815" cy="3448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100" spc="-5" dirty="0">
                <a:latin typeface="Times New Roman"/>
                <a:cs typeface="Times New Roman"/>
              </a:rPr>
              <a:t>200</a:t>
            </a:r>
            <a:endParaRPr sz="2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230950" y="1196602"/>
            <a:ext cx="711200" cy="3448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100" i="1" spc="-5" dirty="0">
                <a:latin typeface="Times New Roman"/>
                <a:cs typeface="Times New Roman"/>
              </a:rPr>
              <a:t>k</a:t>
            </a:r>
            <a:r>
              <a:rPr sz="2100" i="1" spc="-250" dirty="0">
                <a:latin typeface="Times New Roman"/>
                <a:cs typeface="Times New Roman"/>
              </a:rPr>
              <a:t> </a:t>
            </a:r>
            <a:r>
              <a:rPr sz="2100" spc="-114" dirty="0">
                <a:latin typeface="Symbol"/>
                <a:cs typeface="Symbol"/>
              </a:rPr>
              <a:t></a:t>
            </a:r>
            <a:r>
              <a:rPr sz="2100" spc="-5" dirty="0">
                <a:latin typeface="Times New Roman"/>
                <a:cs typeface="Times New Roman"/>
              </a:rPr>
              <a:t>100</a:t>
            </a:r>
            <a:endParaRPr sz="2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381939" y="577462"/>
            <a:ext cx="705485" cy="66421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6225" i="0" spc="44" baseline="-4016" dirty="0">
                <a:latin typeface="Symbol"/>
                <a:cs typeface="Symbol"/>
              </a:rPr>
              <a:t></a:t>
            </a:r>
            <a:r>
              <a:rPr sz="6225" i="0" spc="-810" baseline="-4016" dirty="0">
                <a:latin typeface="Times New Roman"/>
                <a:cs typeface="Times New Roman"/>
              </a:rPr>
              <a:t> </a:t>
            </a:r>
            <a:r>
              <a:rPr sz="4150" i="1" spc="15" dirty="0">
                <a:latin typeface="Times New Roman"/>
                <a:cs typeface="Times New Roman"/>
              </a:rPr>
              <a:t>k</a:t>
            </a:r>
            <a:endParaRPr sz="41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42384" y="3553157"/>
            <a:ext cx="1774825" cy="0"/>
          </a:xfrm>
          <a:custGeom>
            <a:avLst/>
            <a:gdLst/>
            <a:ahLst/>
            <a:cxnLst/>
            <a:rect l="l" t="t" r="r" b="b"/>
            <a:pathLst>
              <a:path w="1774825">
                <a:moveTo>
                  <a:pt x="0" y="0"/>
                </a:moveTo>
                <a:lnTo>
                  <a:pt x="1774647" y="0"/>
                </a:lnTo>
              </a:path>
            </a:pathLst>
          </a:custGeom>
          <a:ln w="735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221405" y="3553157"/>
            <a:ext cx="1266190" cy="0"/>
          </a:xfrm>
          <a:custGeom>
            <a:avLst/>
            <a:gdLst/>
            <a:ahLst/>
            <a:cxnLst/>
            <a:rect l="l" t="t" r="r" b="b"/>
            <a:pathLst>
              <a:path w="1266189">
                <a:moveTo>
                  <a:pt x="0" y="0"/>
                </a:moveTo>
                <a:lnTo>
                  <a:pt x="1265964" y="0"/>
                </a:lnTo>
              </a:path>
            </a:pathLst>
          </a:custGeom>
          <a:ln w="735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2801111" y="2062492"/>
            <a:ext cx="231775" cy="2730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600" spc="10" dirty="0">
                <a:latin typeface="Times New Roman"/>
                <a:cs typeface="Times New Roman"/>
              </a:rPr>
              <a:t>99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09809" y="2062492"/>
            <a:ext cx="1328420" cy="2730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1006475" algn="l"/>
              </a:tabLst>
            </a:pPr>
            <a:r>
              <a:rPr sz="1600" spc="10" dirty="0">
                <a:latin typeface="Times New Roman"/>
                <a:cs typeface="Times New Roman"/>
              </a:rPr>
              <a:t>200	200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63500">
              <a:lnSpc>
                <a:spcPct val="100000"/>
              </a:lnSpc>
              <a:spcBef>
                <a:spcPts val="660"/>
              </a:spcBef>
            </a:pPr>
            <a:r>
              <a:rPr sz="4875" spc="-7" baseline="-34188" dirty="0">
                <a:latin typeface="Symbol"/>
                <a:cs typeface="Symbol"/>
              </a:rPr>
              <a:t></a:t>
            </a:r>
            <a:r>
              <a:rPr sz="4875" spc="44" baseline="-34188" dirty="0"/>
              <a:t> </a:t>
            </a:r>
            <a:r>
              <a:rPr sz="3250" spc="-15" dirty="0"/>
              <a:t>(200)(201)</a:t>
            </a:r>
            <a:r>
              <a:rPr sz="3250" spc="-95" dirty="0"/>
              <a:t> </a:t>
            </a:r>
            <a:r>
              <a:rPr sz="4875" spc="-7" baseline="-34188" dirty="0">
                <a:latin typeface="Symbol"/>
                <a:cs typeface="Symbol"/>
              </a:rPr>
              <a:t></a:t>
            </a:r>
            <a:r>
              <a:rPr sz="4875" spc="-284" baseline="-34188" dirty="0"/>
              <a:t> </a:t>
            </a:r>
            <a:r>
              <a:rPr sz="3250" spc="-45" dirty="0"/>
              <a:t>99(100)</a:t>
            </a:r>
            <a:endParaRPr sz="3250" dirty="0">
              <a:latin typeface="Symbol"/>
              <a:cs typeface="Symbol"/>
            </a:endParaRPr>
          </a:p>
          <a:p>
            <a:pPr marL="1187450">
              <a:lnSpc>
                <a:spcPct val="100000"/>
              </a:lnSpc>
              <a:spcBef>
                <a:spcPts val="565"/>
              </a:spcBef>
              <a:tabLst>
                <a:tab pos="3111500" algn="l"/>
              </a:tabLst>
            </a:pPr>
            <a:r>
              <a:rPr spc="-5" dirty="0"/>
              <a:t>2	2</a:t>
            </a:r>
          </a:p>
          <a:p>
            <a:pPr marL="63500">
              <a:lnSpc>
                <a:spcPct val="100000"/>
              </a:lnSpc>
              <a:spcBef>
                <a:spcPts val="204"/>
              </a:spcBef>
            </a:pPr>
            <a:r>
              <a:rPr spc="-5" dirty="0">
                <a:latin typeface="Symbol"/>
                <a:cs typeface="Symbol"/>
              </a:rPr>
              <a:t></a:t>
            </a:r>
            <a:r>
              <a:rPr spc="-20" dirty="0"/>
              <a:t> </a:t>
            </a:r>
            <a:r>
              <a:rPr spc="-5" dirty="0"/>
              <a:t>20100</a:t>
            </a:r>
            <a:r>
              <a:rPr spc="-235" dirty="0"/>
              <a:t> </a:t>
            </a:r>
            <a:r>
              <a:rPr spc="-5" dirty="0">
                <a:latin typeface="Symbol"/>
                <a:cs typeface="Symbol"/>
              </a:rPr>
              <a:t></a:t>
            </a:r>
            <a:r>
              <a:rPr spc="-190" dirty="0"/>
              <a:t> </a:t>
            </a:r>
            <a:r>
              <a:rPr spc="-5" dirty="0"/>
              <a:t>4950</a:t>
            </a:r>
            <a:r>
              <a:rPr spc="-60" dirty="0"/>
              <a:t> </a:t>
            </a:r>
            <a:r>
              <a:rPr spc="-5" dirty="0">
                <a:latin typeface="Symbol"/>
                <a:cs typeface="Symbol"/>
              </a:rPr>
              <a:t></a:t>
            </a:r>
            <a:r>
              <a:rPr spc="-375" dirty="0"/>
              <a:t> </a:t>
            </a:r>
            <a:r>
              <a:rPr spc="-5" dirty="0"/>
              <a:t>15150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699212" y="2660849"/>
            <a:ext cx="2404110" cy="2730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1116965" algn="l"/>
                <a:tab pos="2066289" algn="l"/>
              </a:tabLst>
            </a:pPr>
            <a:r>
              <a:rPr sz="1600" i="1" spc="5" dirty="0">
                <a:latin typeface="Times New Roman"/>
                <a:cs typeface="Times New Roman"/>
              </a:rPr>
              <a:t>k</a:t>
            </a:r>
            <a:r>
              <a:rPr sz="1600" i="1" spc="-190" dirty="0">
                <a:latin typeface="Times New Roman"/>
                <a:cs typeface="Times New Roman"/>
              </a:rPr>
              <a:t> </a:t>
            </a:r>
            <a:r>
              <a:rPr sz="1600" spc="-75" dirty="0">
                <a:latin typeface="Symbol"/>
                <a:cs typeface="Symbol"/>
              </a:rPr>
              <a:t></a:t>
            </a:r>
            <a:r>
              <a:rPr sz="1600" spc="10" dirty="0">
                <a:latin typeface="Times New Roman"/>
                <a:cs typeface="Times New Roman"/>
              </a:rPr>
              <a:t>100</a:t>
            </a:r>
            <a:r>
              <a:rPr sz="1600" dirty="0">
                <a:latin typeface="Times New Roman"/>
                <a:cs typeface="Times New Roman"/>
              </a:rPr>
              <a:t>	</a:t>
            </a:r>
            <a:r>
              <a:rPr sz="1600" i="1" spc="5" dirty="0">
                <a:latin typeface="Times New Roman"/>
                <a:cs typeface="Times New Roman"/>
              </a:rPr>
              <a:t>k</a:t>
            </a:r>
            <a:r>
              <a:rPr sz="1600" i="1" spc="-190" dirty="0">
                <a:latin typeface="Times New Roman"/>
                <a:cs typeface="Times New Roman"/>
              </a:rPr>
              <a:t> </a:t>
            </a:r>
            <a:r>
              <a:rPr sz="1600" spc="-75" dirty="0">
                <a:latin typeface="Symbol"/>
                <a:cs typeface="Symbol"/>
              </a:rPr>
              <a:t></a:t>
            </a:r>
            <a:r>
              <a:rPr sz="1600" spc="10" dirty="0">
                <a:latin typeface="Times New Roman"/>
                <a:cs typeface="Times New Roman"/>
              </a:rPr>
              <a:t>1</a:t>
            </a:r>
            <a:r>
              <a:rPr sz="1600" dirty="0">
                <a:latin typeface="Times New Roman"/>
                <a:cs typeface="Times New Roman"/>
              </a:rPr>
              <a:t>	</a:t>
            </a:r>
            <a:r>
              <a:rPr sz="1600" i="1" spc="5" dirty="0">
                <a:latin typeface="Times New Roman"/>
                <a:cs typeface="Times New Roman"/>
              </a:rPr>
              <a:t>k</a:t>
            </a:r>
            <a:r>
              <a:rPr sz="1600" i="1" spc="-190" dirty="0">
                <a:latin typeface="Times New Roman"/>
                <a:cs typeface="Times New Roman"/>
              </a:rPr>
              <a:t> </a:t>
            </a:r>
            <a:r>
              <a:rPr sz="1600" spc="-75" dirty="0">
                <a:latin typeface="Symbol"/>
                <a:cs typeface="Symbol"/>
              </a:rPr>
              <a:t></a:t>
            </a:r>
            <a:r>
              <a:rPr sz="1600" spc="10" dirty="0">
                <a:latin typeface="Times New Roman"/>
                <a:cs typeface="Times New Roman"/>
              </a:rPr>
              <a:t>1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16476" y="2181520"/>
            <a:ext cx="2494280" cy="5200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4875" spc="-15" baseline="-4273" dirty="0">
                <a:latin typeface="Symbol"/>
                <a:cs typeface="Symbol"/>
              </a:rPr>
              <a:t></a:t>
            </a:r>
            <a:r>
              <a:rPr sz="4875" spc="-644" baseline="-4273" dirty="0">
                <a:latin typeface="Times New Roman"/>
                <a:cs typeface="Times New Roman"/>
              </a:rPr>
              <a:t> </a:t>
            </a:r>
            <a:r>
              <a:rPr sz="3250" i="1" spc="-5" dirty="0">
                <a:latin typeface="Times New Roman"/>
                <a:cs typeface="Times New Roman"/>
              </a:rPr>
              <a:t>k</a:t>
            </a:r>
            <a:r>
              <a:rPr sz="3250" i="1" spc="225" dirty="0">
                <a:latin typeface="Times New Roman"/>
                <a:cs typeface="Times New Roman"/>
              </a:rPr>
              <a:t> </a:t>
            </a:r>
            <a:r>
              <a:rPr sz="3250" spc="-5" dirty="0">
                <a:latin typeface="Symbol"/>
                <a:cs typeface="Symbol"/>
              </a:rPr>
              <a:t></a:t>
            </a:r>
            <a:r>
              <a:rPr sz="3250" spc="60" dirty="0">
                <a:latin typeface="Times New Roman"/>
                <a:cs typeface="Times New Roman"/>
              </a:rPr>
              <a:t> </a:t>
            </a:r>
            <a:r>
              <a:rPr sz="4875" spc="-15" baseline="-4273" dirty="0">
                <a:latin typeface="Symbol"/>
                <a:cs typeface="Symbol"/>
              </a:rPr>
              <a:t></a:t>
            </a:r>
            <a:r>
              <a:rPr sz="4875" spc="-644" baseline="-4273" dirty="0">
                <a:latin typeface="Times New Roman"/>
                <a:cs typeface="Times New Roman"/>
              </a:rPr>
              <a:t> </a:t>
            </a:r>
            <a:r>
              <a:rPr sz="3250" i="1" spc="-5" dirty="0">
                <a:latin typeface="Times New Roman"/>
                <a:cs typeface="Times New Roman"/>
              </a:rPr>
              <a:t>k</a:t>
            </a:r>
            <a:r>
              <a:rPr sz="3250" i="1" spc="50" dirty="0">
                <a:latin typeface="Times New Roman"/>
                <a:cs typeface="Times New Roman"/>
              </a:rPr>
              <a:t> </a:t>
            </a:r>
            <a:r>
              <a:rPr sz="3250" spc="-5" dirty="0">
                <a:latin typeface="Symbol"/>
                <a:cs typeface="Symbol"/>
              </a:rPr>
              <a:t></a:t>
            </a:r>
            <a:r>
              <a:rPr sz="3250" spc="-120" dirty="0">
                <a:latin typeface="Times New Roman"/>
                <a:cs typeface="Times New Roman"/>
              </a:rPr>
              <a:t> </a:t>
            </a:r>
            <a:r>
              <a:rPr sz="4875" spc="-15" baseline="-4273" dirty="0">
                <a:latin typeface="Symbol"/>
                <a:cs typeface="Symbol"/>
              </a:rPr>
              <a:t></a:t>
            </a:r>
            <a:r>
              <a:rPr sz="4875" spc="-644" baseline="-4273" dirty="0">
                <a:latin typeface="Times New Roman"/>
                <a:cs typeface="Times New Roman"/>
              </a:rPr>
              <a:t> </a:t>
            </a:r>
            <a:r>
              <a:rPr sz="3250" i="1" spc="-5" dirty="0">
                <a:latin typeface="Times New Roman"/>
                <a:cs typeface="Times New Roman"/>
              </a:rPr>
              <a:t>k</a:t>
            </a:r>
            <a:endParaRPr sz="3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234965" y="196822"/>
            <a:ext cx="148590" cy="3194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00" i="1" spc="15" dirty="0">
                <a:latin typeface="Times New Roman"/>
                <a:cs typeface="Times New Roman"/>
              </a:rPr>
              <a:t>n</a:t>
            </a:r>
            <a:endParaRPr sz="19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263394" y="347662"/>
            <a:ext cx="4262755" cy="88074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4530"/>
              </a:lnSpc>
              <a:spcBef>
                <a:spcPts val="105"/>
              </a:spcBef>
              <a:tabLst>
                <a:tab pos="3870325" algn="l"/>
              </a:tabLst>
            </a:pPr>
            <a:r>
              <a:rPr sz="3200" i="1" spc="-5" dirty="0">
                <a:latin typeface="Monotype Corsiva"/>
                <a:cs typeface="Monotype Corsiva"/>
              </a:rPr>
              <a:t>Derive</a:t>
            </a:r>
            <a:r>
              <a:rPr sz="3200" i="1" spc="10" dirty="0">
                <a:latin typeface="Monotype Corsiva"/>
                <a:cs typeface="Monotype Corsiva"/>
              </a:rPr>
              <a:t> </a:t>
            </a:r>
            <a:r>
              <a:rPr sz="3200" i="1" spc="-5" dirty="0">
                <a:latin typeface="Monotype Corsiva"/>
                <a:cs typeface="Monotype Corsiva"/>
              </a:rPr>
              <a:t>the</a:t>
            </a:r>
            <a:r>
              <a:rPr sz="3200" i="1" spc="15" dirty="0">
                <a:latin typeface="Monotype Corsiva"/>
                <a:cs typeface="Monotype Corsiva"/>
              </a:rPr>
              <a:t> </a:t>
            </a:r>
            <a:r>
              <a:rPr sz="3200" i="1" spc="-5" dirty="0">
                <a:latin typeface="Monotype Corsiva"/>
                <a:cs typeface="Monotype Corsiva"/>
              </a:rPr>
              <a:t>closed</a:t>
            </a:r>
            <a:r>
              <a:rPr sz="3200" i="1" spc="10" dirty="0">
                <a:latin typeface="Monotype Corsiva"/>
                <a:cs typeface="Monotype Corsiva"/>
              </a:rPr>
              <a:t> </a:t>
            </a:r>
            <a:r>
              <a:rPr sz="3200" i="1" spc="-5" dirty="0">
                <a:latin typeface="Monotype Corsiva"/>
                <a:cs typeface="Monotype Corsiva"/>
              </a:rPr>
              <a:t>form</a:t>
            </a:r>
            <a:r>
              <a:rPr sz="3200" i="1" spc="10" dirty="0">
                <a:latin typeface="Monotype Corsiva"/>
                <a:cs typeface="Monotype Corsiva"/>
              </a:rPr>
              <a:t> </a:t>
            </a:r>
            <a:r>
              <a:rPr sz="3200" i="1" spc="-5" dirty="0">
                <a:latin typeface="Monotype Corsiva"/>
                <a:cs typeface="Monotype Corsiva"/>
              </a:rPr>
              <a:t>for	</a:t>
            </a:r>
            <a:r>
              <a:rPr sz="5775" spc="15" baseline="-2886" dirty="0">
                <a:latin typeface="Symbol"/>
                <a:cs typeface="Symbol"/>
              </a:rPr>
              <a:t></a:t>
            </a:r>
            <a:endParaRPr sz="5775" baseline="-2886">
              <a:latin typeface="Symbol"/>
              <a:cs typeface="Symbol"/>
            </a:endParaRPr>
          </a:p>
          <a:p>
            <a:pPr marR="5080" algn="r">
              <a:lnSpc>
                <a:spcPts val="2190"/>
              </a:lnSpc>
            </a:pPr>
            <a:r>
              <a:rPr sz="1900" i="1" spc="10" dirty="0">
                <a:latin typeface="Times New Roman"/>
                <a:cs typeface="Times New Roman"/>
              </a:rPr>
              <a:t>k</a:t>
            </a:r>
            <a:r>
              <a:rPr sz="1900" i="1" spc="-220" dirty="0">
                <a:latin typeface="Times New Roman"/>
                <a:cs typeface="Times New Roman"/>
              </a:rPr>
              <a:t> </a:t>
            </a:r>
            <a:r>
              <a:rPr sz="1900" spc="-85" dirty="0">
                <a:latin typeface="Symbol"/>
                <a:cs typeface="Symbol"/>
              </a:rPr>
              <a:t></a:t>
            </a:r>
            <a:r>
              <a:rPr sz="1900" spc="15" dirty="0">
                <a:latin typeface="Times New Roman"/>
                <a:cs typeface="Times New Roman"/>
              </a:rPr>
              <a:t>1</a:t>
            </a:r>
            <a:endParaRPr sz="19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6504811" y="117937"/>
            <a:ext cx="472440" cy="613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sz="5775" i="1" spc="7" baseline="-25252" dirty="0">
                <a:latin typeface="Times New Roman"/>
                <a:cs typeface="Times New Roman"/>
              </a:rPr>
              <a:t>k</a:t>
            </a:r>
            <a:r>
              <a:rPr sz="5775" i="1" spc="-794" baseline="-25252" dirty="0">
                <a:latin typeface="Times New Roman"/>
                <a:cs typeface="Times New Roman"/>
              </a:rPr>
              <a:t> </a:t>
            </a:r>
            <a:r>
              <a:rPr sz="1900" i="0" spc="15" dirty="0">
                <a:latin typeface="Times New Roman"/>
                <a:cs typeface="Times New Roman"/>
              </a:rPr>
              <a:t>2</a:t>
            </a:r>
            <a:endParaRPr sz="19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128997" y="3473358"/>
            <a:ext cx="136525" cy="2921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750" spc="-5" dirty="0">
                <a:latin typeface="Times New Roman"/>
                <a:cs typeface="Times New Roman"/>
              </a:rPr>
              <a:t>3</a:t>
            </a:r>
            <a:endParaRPr sz="17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393591" y="3482275"/>
            <a:ext cx="342265" cy="5581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500" spc="-5" dirty="0">
                <a:latin typeface="Symbol"/>
                <a:cs typeface="Symbol"/>
              </a:rPr>
              <a:t></a:t>
            </a:r>
            <a:endParaRPr sz="3500" dirty="0">
              <a:latin typeface="Symbol"/>
              <a:cs typeface="Symbo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523036" y="3482275"/>
            <a:ext cx="375285" cy="777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9050">
              <a:lnSpc>
                <a:spcPts val="4015"/>
              </a:lnSpc>
              <a:spcBef>
                <a:spcPts val="95"/>
              </a:spcBef>
            </a:pPr>
            <a:r>
              <a:rPr sz="3500" spc="-5" dirty="0">
                <a:latin typeface="Symbol"/>
                <a:cs typeface="Symbol"/>
              </a:rPr>
              <a:t></a:t>
            </a:r>
            <a:endParaRPr sz="3500">
              <a:latin typeface="Symbol"/>
              <a:cs typeface="Symbol"/>
            </a:endParaRPr>
          </a:p>
          <a:p>
            <a:pPr marL="12700">
              <a:lnSpc>
                <a:spcPts val="1914"/>
              </a:lnSpc>
            </a:pPr>
            <a:r>
              <a:rPr sz="1750" i="1" spc="-5" dirty="0">
                <a:latin typeface="Times New Roman"/>
                <a:cs typeface="Times New Roman"/>
              </a:rPr>
              <a:t>k</a:t>
            </a:r>
            <a:r>
              <a:rPr sz="1750" i="1" spc="-210" dirty="0">
                <a:latin typeface="Times New Roman"/>
                <a:cs typeface="Times New Roman"/>
              </a:rPr>
              <a:t> </a:t>
            </a:r>
            <a:r>
              <a:rPr sz="1750" spc="-95" dirty="0">
                <a:latin typeface="Symbol"/>
                <a:cs typeface="Symbol"/>
              </a:rPr>
              <a:t></a:t>
            </a:r>
            <a:r>
              <a:rPr sz="1750" spc="-5" dirty="0">
                <a:latin typeface="Times New Roman"/>
                <a:cs typeface="Times New Roman"/>
              </a:rPr>
              <a:t>1</a:t>
            </a:r>
            <a:endParaRPr sz="17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496171" y="3322760"/>
            <a:ext cx="3272790" cy="2921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148330" algn="l"/>
              </a:tabLst>
            </a:pPr>
            <a:r>
              <a:rPr sz="1750" i="1" spc="-5" dirty="0">
                <a:latin typeface="Times New Roman"/>
                <a:cs typeface="Times New Roman"/>
              </a:rPr>
              <a:t>n	n</a:t>
            </a:r>
            <a:endParaRPr sz="17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387148" y="3967751"/>
            <a:ext cx="375285" cy="2921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750" i="1" spc="-5" dirty="0">
                <a:latin typeface="Times New Roman"/>
                <a:cs typeface="Times New Roman"/>
              </a:rPr>
              <a:t>k</a:t>
            </a:r>
            <a:r>
              <a:rPr sz="1750" i="1" spc="-210" dirty="0">
                <a:latin typeface="Times New Roman"/>
                <a:cs typeface="Times New Roman"/>
              </a:rPr>
              <a:t> </a:t>
            </a:r>
            <a:r>
              <a:rPr sz="1750" spc="-95" dirty="0">
                <a:latin typeface="Symbol"/>
                <a:cs typeface="Symbol"/>
              </a:rPr>
              <a:t></a:t>
            </a:r>
            <a:r>
              <a:rPr sz="1750" spc="-5" dirty="0">
                <a:latin typeface="Times New Roman"/>
                <a:cs typeface="Times New Roman"/>
              </a:rPr>
              <a:t>1</a:t>
            </a:r>
            <a:endParaRPr sz="17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690486" y="3451066"/>
            <a:ext cx="5579745" cy="5581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95"/>
              </a:spcBef>
              <a:tabLst>
                <a:tab pos="680085" algn="l"/>
                <a:tab pos="3214370" algn="l"/>
              </a:tabLst>
            </a:pPr>
            <a:r>
              <a:rPr sz="3500" spc="90" dirty="0">
                <a:latin typeface="Times New Roman"/>
                <a:cs typeface="Times New Roman"/>
              </a:rPr>
              <a:t>[</a:t>
            </a:r>
            <a:r>
              <a:rPr sz="3500" i="1" spc="-5" dirty="0">
                <a:latin typeface="Times New Roman"/>
                <a:cs typeface="Times New Roman"/>
              </a:rPr>
              <a:t>k</a:t>
            </a:r>
            <a:r>
              <a:rPr sz="3500" i="1" dirty="0">
                <a:latin typeface="Times New Roman"/>
                <a:cs typeface="Times New Roman"/>
              </a:rPr>
              <a:t>	</a:t>
            </a:r>
            <a:r>
              <a:rPr sz="3500" spc="-5" dirty="0">
                <a:latin typeface="Symbol"/>
                <a:cs typeface="Symbol"/>
              </a:rPr>
              <a:t></a:t>
            </a:r>
            <a:r>
              <a:rPr sz="3500" spc="-260" dirty="0">
                <a:latin typeface="Times New Roman"/>
                <a:cs typeface="Times New Roman"/>
              </a:rPr>
              <a:t> </a:t>
            </a:r>
            <a:r>
              <a:rPr sz="3500" spc="90" dirty="0">
                <a:latin typeface="Times New Roman"/>
                <a:cs typeface="Times New Roman"/>
              </a:rPr>
              <a:t>(</a:t>
            </a:r>
            <a:r>
              <a:rPr sz="3500" i="1" spc="-5" dirty="0">
                <a:latin typeface="Times New Roman"/>
                <a:cs typeface="Times New Roman"/>
              </a:rPr>
              <a:t>k</a:t>
            </a:r>
            <a:r>
              <a:rPr sz="3500" i="1" spc="50" dirty="0">
                <a:latin typeface="Times New Roman"/>
                <a:cs typeface="Times New Roman"/>
              </a:rPr>
              <a:t> </a:t>
            </a:r>
            <a:r>
              <a:rPr sz="3500" spc="280" dirty="0">
                <a:latin typeface="Symbol"/>
                <a:cs typeface="Symbol"/>
              </a:rPr>
              <a:t></a:t>
            </a:r>
            <a:r>
              <a:rPr sz="3500" spc="-275" dirty="0">
                <a:latin typeface="Times New Roman"/>
                <a:cs typeface="Times New Roman"/>
              </a:rPr>
              <a:t>1</a:t>
            </a:r>
            <a:r>
              <a:rPr sz="3500" spc="65" dirty="0">
                <a:latin typeface="Times New Roman"/>
                <a:cs typeface="Times New Roman"/>
              </a:rPr>
              <a:t>)</a:t>
            </a:r>
            <a:r>
              <a:rPr sz="2625" spc="-7" baseline="49206" dirty="0">
                <a:latin typeface="Times New Roman"/>
                <a:cs typeface="Times New Roman"/>
              </a:rPr>
              <a:t>3</a:t>
            </a:r>
            <a:r>
              <a:rPr sz="2625" spc="-195" baseline="49206" dirty="0">
                <a:latin typeface="Times New Roman"/>
                <a:cs typeface="Times New Roman"/>
              </a:rPr>
              <a:t> </a:t>
            </a:r>
            <a:r>
              <a:rPr sz="3500" spc="-5" dirty="0">
                <a:latin typeface="Times New Roman"/>
                <a:cs typeface="Times New Roman"/>
              </a:rPr>
              <a:t>]</a:t>
            </a:r>
            <a:r>
              <a:rPr sz="3500" spc="-190" dirty="0">
                <a:latin typeface="Times New Roman"/>
                <a:cs typeface="Times New Roman"/>
              </a:rPr>
              <a:t> </a:t>
            </a:r>
            <a:r>
              <a:rPr sz="3500" spc="-5" dirty="0">
                <a:latin typeface="Symbol"/>
                <a:cs typeface="Symbol"/>
              </a:rPr>
              <a:t></a:t>
            </a:r>
            <a:r>
              <a:rPr sz="3500" dirty="0">
                <a:latin typeface="Times New Roman"/>
                <a:cs typeface="Times New Roman"/>
              </a:rPr>
              <a:t>	</a:t>
            </a:r>
            <a:r>
              <a:rPr sz="3500" spc="-20" dirty="0">
                <a:latin typeface="Times New Roman"/>
                <a:cs typeface="Times New Roman"/>
              </a:rPr>
              <a:t>(</a:t>
            </a:r>
            <a:r>
              <a:rPr sz="3500" spc="-60" dirty="0">
                <a:latin typeface="Times New Roman"/>
                <a:cs typeface="Times New Roman"/>
              </a:rPr>
              <a:t>3</a:t>
            </a:r>
            <a:r>
              <a:rPr sz="3500" i="1" spc="-5" dirty="0">
                <a:latin typeface="Times New Roman"/>
                <a:cs typeface="Times New Roman"/>
              </a:rPr>
              <a:t>k</a:t>
            </a:r>
            <a:r>
              <a:rPr sz="3500" i="1" spc="-480" dirty="0">
                <a:latin typeface="Times New Roman"/>
                <a:cs typeface="Times New Roman"/>
              </a:rPr>
              <a:t> </a:t>
            </a:r>
            <a:r>
              <a:rPr sz="2625" spc="-7" baseline="49206" dirty="0">
                <a:latin typeface="Times New Roman"/>
                <a:cs typeface="Times New Roman"/>
              </a:rPr>
              <a:t>2</a:t>
            </a:r>
            <a:r>
              <a:rPr sz="2625" baseline="49206" dirty="0">
                <a:latin typeface="Times New Roman"/>
                <a:cs typeface="Times New Roman"/>
              </a:rPr>
              <a:t> </a:t>
            </a:r>
            <a:r>
              <a:rPr sz="2625" spc="165" baseline="49206" dirty="0">
                <a:latin typeface="Times New Roman"/>
                <a:cs typeface="Times New Roman"/>
              </a:rPr>
              <a:t> </a:t>
            </a:r>
            <a:r>
              <a:rPr sz="3500" spc="-5" dirty="0">
                <a:latin typeface="Symbol"/>
                <a:cs typeface="Symbol"/>
              </a:rPr>
              <a:t></a:t>
            </a:r>
            <a:r>
              <a:rPr sz="3500" spc="-315" dirty="0">
                <a:latin typeface="Times New Roman"/>
                <a:cs typeface="Times New Roman"/>
              </a:rPr>
              <a:t> </a:t>
            </a:r>
            <a:r>
              <a:rPr sz="3500" spc="-60" dirty="0">
                <a:latin typeface="Times New Roman"/>
                <a:cs typeface="Times New Roman"/>
              </a:rPr>
              <a:t>3</a:t>
            </a:r>
            <a:r>
              <a:rPr sz="3500" i="1" spc="-5" dirty="0">
                <a:latin typeface="Times New Roman"/>
                <a:cs typeface="Times New Roman"/>
              </a:rPr>
              <a:t>k</a:t>
            </a:r>
            <a:r>
              <a:rPr sz="3500" i="1" spc="50" dirty="0">
                <a:latin typeface="Times New Roman"/>
                <a:cs typeface="Times New Roman"/>
              </a:rPr>
              <a:t> </a:t>
            </a:r>
            <a:r>
              <a:rPr sz="3500" spc="-5" dirty="0">
                <a:latin typeface="Symbol"/>
                <a:cs typeface="Symbol"/>
              </a:rPr>
              <a:t></a:t>
            </a:r>
            <a:r>
              <a:rPr sz="3500" spc="-535" dirty="0">
                <a:latin typeface="Times New Roman"/>
                <a:cs typeface="Times New Roman"/>
              </a:rPr>
              <a:t> </a:t>
            </a:r>
            <a:r>
              <a:rPr sz="3500" spc="-275" dirty="0">
                <a:latin typeface="Times New Roman"/>
                <a:cs typeface="Times New Roman"/>
              </a:rPr>
              <a:t>1</a:t>
            </a:r>
            <a:r>
              <a:rPr sz="3500" spc="-5" dirty="0">
                <a:latin typeface="Times New Roman"/>
                <a:cs typeface="Times New Roman"/>
              </a:rPr>
              <a:t>)</a:t>
            </a:r>
            <a:endParaRPr sz="35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15339" y="2078227"/>
            <a:ext cx="7064375" cy="879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30480" indent="-635">
              <a:lnSpc>
                <a:spcPct val="100000"/>
              </a:lnSpc>
              <a:spcBef>
                <a:spcPts val="100"/>
              </a:spcBef>
            </a:pPr>
            <a:r>
              <a:rPr sz="2800" spc="-5" dirty="0">
                <a:latin typeface="Times New Roman"/>
                <a:cs typeface="Times New Roman"/>
              </a:rPr>
              <a:t>First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we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note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5" dirty="0">
                <a:latin typeface="Times New Roman"/>
                <a:cs typeface="Times New Roman"/>
              </a:rPr>
              <a:t>k</a:t>
            </a:r>
            <a:r>
              <a:rPr sz="2775" spc="7" baseline="25525" dirty="0">
                <a:latin typeface="Times New Roman"/>
                <a:cs typeface="Times New Roman"/>
              </a:rPr>
              <a:t>3</a:t>
            </a:r>
            <a:r>
              <a:rPr sz="2775" spc="352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-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(k-1)</a:t>
            </a:r>
            <a:r>
              <a:rPr sz="2775" baseline="25525" dirty="0">
                <a:latin typeface="Times New Roman"/>
                <a:cs typeface="Times New Roman"/>
              </a:rPr>
              <a:t>3</a:t>
            </a:r>
            <a:r>
              <a:rPr sz="2775" spc="352" baseline="255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3k</a:t>
            </a:r>
            <a:r>
              <a:rPr sz="2775" baseline="25525" dirty="0">
                <a:latin typeface="Times New Roman"/>
                <a:cs typeface="Times New Roman"/>
              </a:rPr>
              <a:t>2</a:t>
            </a:r>
            <a:r>
              <a:rPr sz="2800" dirty="0">
                <a:latin typeface="Times New Roman"/>
                <a:cs typeface="Times New Roman"/>
              </a:rPr>
              <a:t>-3k+1,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then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we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sum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both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sides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equation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from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62940" y="4746751"/>
            <a:ext cx="7872095" cy="9093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30480">
              <a:lnSpc>
                <a:spcPct val="1208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On the left </a:t>
            </a:r>
            <a:r>
              <a:rPr sz="2400" dirty="0">
                <a:latin typeface="Times New Roman"/>
                <a:cs typeface="Times New Roman"/>
              </a:rPr>
              <a:t>hand </a:t>
            </a:r>
            <a:r>
              <a:rPr sz="2400" spc="-5" dirty="0">
                <a:latin typeface="Times New Roman"/>
                <a:cs typeface="Times New Roman"/>
              </a:rPr>
              <a:t>side we </a:t>
            </a:r>
            <a:r>
              <a:rPr sz="2400" dirty="0">
                <a:latin typeface="Times New Roman"/>
                <a:cs typeface="Times New Roman"/>
              </a:rPr>
              <a:t>have a </a:t>
            </a:r>
            <a:r>
              <a:rPr sz="2400" spc="-5" dirty="0">
                <a:latin typeface="Times New Roman"/>
                <a:cs typeface="Times New Roman"/>
              </a:rPr>
              <a:t>telescoping </a:t>
            </a:r>
            <a:r>
              <a:rPr sz="2400" dirty="0">
                <a:latin typeface="Times New Roman"/>
                <a:cs typeface="Times New Roman"/>
              </a:rPr>
              <a:t>sum so </a:t>
            </a:r>
            <a:r>
              <a:rPr sz="2400" spc="-5" dirty="0">
                <a:latin typeface="Times New Roman"/>
                <a:cs typeface="Times New Roman"/>
              </a:rPr>
              <a:t>it is </a:t>
            </a:r>
            <a:r>
              <a:rPr sz="2400" dirty="0">
                <a:latin typeface="Times New Roman"/>
                <a:cs typeface="Times New Roman"/>
              </a:rPr>
              <a:t>equal </a:t>
            </a:r>
            <a:r>
              <a:rPr sz="2400" spc="-5" dirty="0">
                <a:latin typeface="Times New Roman"/>
                <a:cs typeface="Times New Roman"/>
              </a:rPr>
              <a:t>to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3600" baseline="-19675" dirty="0">
                <a:latin typeface="Times New Roman"/>
                <a:cs typeface="Times New Roman"/>
              </a:rPr>
              <a:t>n</a:t>
            </a:r>
            <a:r>
              <a:rPr sz="1850" dirty="0">
                <a:latin typeface="Times New Roman"/>
                <a:cs typeface="Times New Roman"/>
              </a:rPr>
              <a:t>3</a:t>
            </a:r>
            <a:endParaRPr sz="18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bject 16"/>
          <p:cNvSpPr txBox="1"/>
          <p:nvPr/>
        </p:nvSpPr>
        <p:spPr>
          <a:xfrm>
            <a:off x="1221739" y="5661152"/>
            <a:ext cx="36112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Rearranging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terms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get</a:t>
            </a:r>
            <a:endParaRPr sz="2400">
              <a:latin typeface="Times New Roman"/>
              <a:cs typeface="Times New Roman"/>
            </a:endParaRPr>
          </a:p>
        </p:txBody>
      </p:sp>
      <p:graphicFrame>
        <p:nvGraphicFramePr>
          <p:cNvPr id="21" name="Object 2">
            <a:extLst>
              <a:ext uri="{FF2B5EF4-FFF2-40B4-BE49-F238E27FC236}">
                <a16:creationId xmlns:a16="http://schemas.microsoft.com/office/drawing/2014/main" id="{7A8B78D1-AB86-AC41-9329-669621F79D7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90600" y="685800"/>
          <a:ext cx="6002338" cy="434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Equation" r:id="rId3" imgW="79286100" imgH="57340500" progId="Equation.3">
                  <p:embed/>
                </p:oleObj>
              </mc:Choice>
              <mc:Fallback>
                <p:oleObj name="Equation" r:id="rId3" imgW="79286100" imgH="57340500" progId="Equation.3">
                  <p:embed/>
                  <p:pic>
                    <p:nvPicPr>
                      <p:cNvPr id="16386" name="Object 2">
                        <a:extLst>
                          <a:ext uri="{FF2B5EF4-FFF2-40B4-BE49-F238E27FC236}">
                            <a16:creationId xmlns:a16="http://schemas.microsoft.com/office/drawing/2014/main" id="{B55BC62F-4948-664A-ACCC-DD5F9115D5C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685800"/>
                        <a:ext cx="6002338" cy="4340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" name="Object 2">
            <a:extLst>
              <a:ext uri="{FF2B5EF4-FFF2-40B4-BE49-F238E27FC236}">
                <a16:creationId xmlns:a16="http://schemas.microsoft.com/office/drawing/2014/main" id="{A69EC6CB-9443-8D41-B2A4-F6367B87440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62000" y="1066800"/>
          <a:ext cx="3986213" cy="5005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Equation" r:id="rId3" imgW="91579700" imgH="114985800" progId="Equation.3">
                  <p:embed/>
                </p:oleObj>
              </mc:Choice>
              <mc:Fallback>
                <p:oleObj name="Equation" r:id="rId3" imgW="91579700" imgH="114985800" progId="Equation.3">
                  <p:embed/>
                  <p:pic>
                    <p:nvPicPr>
                      <p:cNvPr id="17410" name="Object 2">
                        <a:extLst>
                          <a:ext uri="{FF2B5EF4-FFF2-40B4-BE49-F238E27FC236}">
                            <a16:creationId xmlns:a16="http://schemas.microsoft.com/office/drawing/2014/main" id="{5005FF6C-1849-8C4B-8E9A-86B16806FFE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066800"/>
                        <a:ext cx="3986213" cy="5005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Examples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1107186"/>
            <a:ext cx="177546" cy="177546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878839" y="953973"/>
            <a:ext cx="7551420" cy="2037080"/>
          </a:xfrm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2000" spc="-5" dirty="0">
                <a:latin typeface="Times New Roman"/>
                <a:cs typeface="Times New Roman"/>
              </a:rPr>
              <a:t>Consider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series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1,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3,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9,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27,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81,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…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.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Can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we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determine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what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 series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is?</a:t>
            </a:r>
            <a:endParaRPr sz="2000">
              <a:latin typeface="Times New Roman"/>
              <a:cs typeface="Times New Roman"/>
            </a:endParaRPr>
          </a:p>
          <a:p>
            <a:pPr marL="12700" marR="5715">
              <a:lnSpc>
                <a:spcPct val="100000"/>
              </a:lnSpc>
              <a:spcBef>
                <a:spcPts val="480"/>
              </a:spcBef>
            </a:pPr>
            <a:r>
              <a:rPr sz="2000" spc="-5" dirty="0">
                <a:latin typeface="Times New Roman"/>
                <a:cs typeface="Times New Roman"/>
              </a:rPr>
              <a:t>Arithmetic?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spc="-75" dirty="0">
                <a:latin typeface="Times New Roman"/>
                <a:cs typeface="Times New Roman"/>
              </a:rPr>
              <a:t>To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check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if a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sequence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arithmetic,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we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check whether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or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not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 </a:t>
            </a:r>
            <a:r>
              <a:rPr sz="2000" spc="-10" dirty="0">
                <a:latin typeface="Times New Roman"/>
                <a:cs typeface="Times New Roman"/>
              </a:rPr>
              <a:t>difference </a:t>
            </a:r>
            <a:r>
              <a:rPr sz="2000" spc="-5" dirty="0">
                <a:latin typeface="Times New Roman"/>
                <a:cs typeface="Times New Roman"/>
              </a:rPr>
              <a:t>of consecutive terms is always the same. In this case, the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difference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changes: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3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–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1 = 2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Symbol"/>
                <a:cs typeface="Symbol"/>
              </a:rPr>
              <a:t>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6 = 9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–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3.</a:t>
            </a:r>
            <a:endParaRPr sz="2000">
              <a:latin typeface="Times New Roman"/>
              <a:cs typeface="Times New Roman"/>
            </a:endParaRPr>
          </a:p>
          <a:p>
            <a:pPr marL="12700" marR="51435">
              <a:lnSpc>
                <a:spcPct val="100000"/>
              </a:lnSpc>
              <a:spcBef>
                <a:spcPts val="480"/>
              </a:spcBef>
            </a:pPr>
            <a:r>
              <a:rPr sz="2000" spc="-5" dirty="0">
                <a:latin typeface="Times New Roman"/>
                <a:cs typeface="Times New Roman"/>
              </a:rPr>
              <a:t>Geometric?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spc="-75" dirty="0">
                <a:latin typeface="Times New Roman"/>
                <a:cs typeface="Times New Roman"/>
              </a:rPr>
              <a:t>To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check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if a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sequence is geometric,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we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check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whether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or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not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 ratio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consecutive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terms is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always the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same.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In the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case it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is,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so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we</a:t>
            </a:r>
            <a:endParaRPr sz="200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1472946"/>
            <a:ext cx="177546" cy="177546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2448305"/>
            <a:ext cx="177546" cy="177546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878839" y="2965856"/>
            <a:ext cx="406209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latin typeface="Times New Roman"/>
                <a:cs typeface="Times New Roman"/>
              </a:rPr>
              <a:t>conclude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that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sequence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geometric</a:t>
            </a:r>
            <a:endParaRPr sz="2000">
              <a:latin typeface="Times New Roman"/>
              <a:cs typeface="Times New Roman"/>
            </a:endParaRP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3789426"/>
            <a:ext cx="177546" cy="17754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4703826"/>
            <a:ext cx="177546" cy="177545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853439" y="4549964"/>
            <a:ext cx="6330950" cy="7588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36700" marR="30480" indent="-1499235">
              <a:lnSpc>
                <a:spcPct val="120200"/>
              </a:lnSpc>
              <a:spcBef>
                <a:spcPts val="100"/>
              </a:spcBef>
            </a:pPr>
            <a:r>
              <a:rPr sz="2000" spc="-5" dirty="0">
                <a:latin typeface="Times New Roman"/>
                <a:cs typeface="Times New Roman"/>
              </a:rPr>
              <a:t>This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sequence can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also be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defined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15" dirty="0">
                <a:latin typeface="Times New Roman"/>
                <a:cs typeface="Times New Roman"/>
              </a:rPr>
              <a:t>recursively, </a:t>
            </a:r>
            <a:r>
              <a:rPr sz="2000" spc="-5" dirty="0">
                <a:latin typeface="Times New Roman"/>
                <a:cs typeface="Times New Roman"/>
              </a:rPr>
              <a:t>by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formula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a</a:t>
            </a:r>
            <a:r>
              <a:rPr sz="1950" spc="7" baseline="-21367" dirty="0">
                <a:latin typeface="Times New Roman"/>
                <a:cs typeface="Times New Roman"/>
              </a:rPr>
              <a:t>1</a:t>
            </a:r>
            <a:r>
              <a:rPr sz="1950" spc="240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1,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a</a:t>
            </a:r>
            <a:r>
              <a:rPr sz="1950" spc="7" baseline="-21367" dirty="0">
                <a:latin typeface="Times New Roman"/>
                <a:cs typeface="Times New Roman"/>
              </a:rPr>
              <a:t>n</a:t>
            </a:r>
            <a:r>
              <a:rPr sz="1950" spc="254" baseline="-21367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=3a</a:t>
            </a:r>
            <a:r>
              <a:rPr sz="1950" spc="7" baseline="-21367" dirty="0">
                <a:latin typeface="Times New Roman"/>
                <a:cs typeface="Times New Roman"/>
              </a:rPr>
              <a:t>n-1</a:t>
            </a:r>
            <a:r>
              <a:rPr sz="1950" spc="240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for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Symbol"/>
                <a:cs typeface="Symbol"/>
              </a:rPr>
              <a:t>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2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427211" y="6424866"/>
            <a:ext cx="1797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888888"/>
                </a:solidFill>
                <a:latin typeface="Calibri"/>
                <a:cs typeface="Calibri"/>
              </a:rPr>
              <a:t>29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5219700" y="3276600"/>
            <a:ext cx="121920" cy="0"/>
          </a:xfrm>
          <a:custGeom>
            <a:avLst/>
            <a:gdLst/>
            <a:ahLst/>
            <a:cxnLst/>
            <a:rect l="l" t="t" r="r" b="b"/>
            <a:pathLst>
              <a:path w="121920">
                <a:moveTo>
                  <a:pt x="0" y="0"/>
                </a:moveTo>
                <a:lnTo>
                  <a:pt x="121450" y="0"/>
                </a:lnTo>
              </a:path>
            </a:pathLst>
          </a:custGeom>
          <a:ln w="1131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584031" y="3276600"/>
            <a:ext cx="128905" cy="0"/>
          </a:xfrm>
          <a:custGeom>
            <a:avLst/>
            <a:gdLst/>
            <a:ahLst/>
            <a:cxnLst/>
            <a:rect l="l" t="t" r="r" b="b"/>
            <a:pathLst>
              <a:path w="128904">
                <a:moveTo>
                  <a:pt x="0" y="0"/>
                </a:moveTo>
                <a:lnTo>
                  <a:pt x="128587" y="0"/>
                </a:lnTo>
              </a:path>
            </a:pathLst>
          </a:custGeom>
          <a:ln w="1131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5955506" y="3276600"/>
            <a:ext cx="254000" cy="0"/>
          </a:xfrm>
          <a:custGeom>
            <a:avLst/>
            <a:gdLst/>
            <a:ahLst/>
            <a:cxnLst/>
            <a:rect l="l" t="t" r="r" b="b"/>
            <a:pathLst>
              <a:path w="254000">
                <a:moveTo>
                  <a:pt x="0" y="0"/>
                </a:moveTo>
                <a:lnTo>
                  <a:pt x="253606" y="0"/>
                </a:lnTo>
              </a:path>
            </a:pathLst>
          </a:custGeom>
          <a:ln w="1131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451996" y="3276600"/>
            <a:ext cx="254000" cy="0"/>
          </a:xfrm>
          <a:custGeom>
            <a:avLst/>
            <a:gdLst/>
            <a:ahLst/>
            <a:cxnLst/>
            <a:rect l="l" t="t" r="r" b="b"/>
            <a:pathLst>
              <a:path w="254000">
                <a:moveTo>
                  <a:pt x="0" y="0"/>
                </a:moveTo>
                <a:lnTo>
                  <a:pt x="253606" y="0"/>
                </a:lnTo>
              </a:path>
            </a:pathLst>
          </a:custGeom>
          <a:ln w="1131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840798" y="3134003"/>
            <a:ext cx="7665084" cy="1198245"/>
          </a:xfrm>
          <a:prstGeom prst="rect">
            <a:avLst/>
          </a:prstGeom>
        </p:spPr>
        <p:txBody>
          <a:bodyPr vert="horz" wrap="square" lIns="0" tIns="149860" rIns="0" bIns="0" rtlCol="0">
            <a:spAutoFit/>
          </a:bodyPr>
          <a:lstStyle/>
          <a:p>
            <a:pPr marL="4382135">
              <a:lnSpc>
                <a:spcPct val="100000"/>
              </a:lnSpc>
              <a:spcBef>
                <a:spcPts val="1180"/>
              </a:spcBef>
              <a:tabLst>
                <a:tab pos="4753610" algn="l"/>
                <a:tab pos="5184140" algn="l"/>
                <a:tab pos="5624830" algn="l"/>
              </a:tabLst>
            </a:pPr>
            <a:r>
              <a:rPr sz="1800" dirty="0">
                <a:latin typeface="Times New Roman"/>
                <a:cs typeface="Times New Roman"/>
              </a:rPr>
              <a:t>1	3	9	27</a:t>
            </a:r>
            <a:endParaRPr sz="1800">
              <a:latin typeface="Times New Roman"/>
              <a:cs typeface="Times New Roman"/>
            </a:endParaRPr>
          </a:p>
          <a:p>
            <a:pPr marL="50800" marR="43180" indent="58419">
              <a:lnSpc>
                <a:spcPct val="100000"/>
              </a:lnSpc>
              <a:spcBef>
                <a:spcPts val="1195"/>
              </a:spcBef>
            </a:pPr>
            <a:r>
              <a:rPr sz="2000" spc="-5" dirty="0">
                <a:latin typeface="Times New Roman"/>
                <a:cs typeface="Times New Roman"/>
              </a:rPr>
              <a:t>This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tells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us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that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sequence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 geometric with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ratio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3,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initial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term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1,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so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we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get that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the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sequence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given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by </a:t>
            </a:r>
            <a:r>
              <a:rPr sz="2000" spc="5" dirty="0">
                <a:latin typeface="Times New Roman"/>
                <a:cs typeface="Times New Roman"/>
              </a:rPr>
              <a:t>a</a:t>
            </a:r>
            <a:r>
              <a:rPr sz="1950" spc="7" baseline="-21367" dirty="0">
                <a:latin typeface="Times New Roman"/>
                <a:cs typeface="Times New Roman"/>
              </a:rPr>
              <a:t>n</a:t>
            </a:r>
            <a:r>
              <a:rPr sz="1950" spc="254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 </a:t>
            </a:r>
            <a:r>
              <a:rPr sz="2000" spc="10" dirty="0">
                <a:latin typeface="Times New Roman"/>
                <a:cs typeface="Times New Roman"/>
              </a:rPr>
              <a:t>3</a:t>
            </a:r>
            <a:r>
              <a:rPr sz="1950" spc="15" baseline="25641" dirty="0">
                <a:latin typeface="Times New Roman"/>
                <a:cs typeface="Times New Roman"/>
              </a:rPr>
              <a:t>n-1</a:t>
            </a:r>
            <a:endParaRPr sz="1950" baseline="25641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188743" y="2948385"/>
            <a:ext cx="190182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Times New Roman"/>
                <a:cs typeface="Times New Roman"/>
              </a:rPr>
              <a:t>3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2700" baseline="-35493" dirty="0">
                <a:latin typeface="Symbol"/>
                <a:cs typeface="Symbol"/>
              </a:rPr>
              <a:t></a:t>
            </a:r>
            <a:r>
              <a:rPr sz="2700" spc="60" baseline="-35493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9</a:t>
            </a:r>
            <a:r>
              <a:rPr sz="1800" spc="70" dirty="0">
                <a:latin typeface="Times New Roman"/>
                <a:cs typeface="Times New Roman"/>
              </a:rPr>
              <a:t> </a:t>
            </a:r>
            <a:r>
              <a:rPr sz="2700" baseline="-35493" dirty="0">
                <a:latin typeface="Symbol"/>
                <a:cs typeface="Symbol"/>
              </a:rPr>
              <a:t></a:t>
            </a:r>
            <a:r>
              <a:rPr sz="2700" spc="135" baseline="-35493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27</a:t>
            </a:r>
            <a:r>
              <a:rPr sz="1800" spc="100" dirty="0">
                <a:latin typeface="Times New Roman"/>
                <a:cs typeface="Times New Roman"/>
              </a:rPr>
              <a:t> </a:t>
            </a:r>
            <a:r>
              <a:rPr sz="2700" baseline="-35493" dirty="0">
                <a:latin typeface="Symbol"/>
                <a:cs typeface="Symbol"/>
              </a:rPr>
              <a:t></a:t>
            </a:r>
            <a:r>
              <a:rPr sz="2700" spc="202" baseline="-35493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81</a:t>
            </a:r>
            <a:r>
              <a:rPr sz="1800" spc="60" dirty="0">
                <a:latin typeface="Times New Roman"/>
                <a:cs typeface="Times New Roman"/>
              </a:rPr>
              <a:t> </a:t>
            </a:r>
            <a:r>
              <a:rPr sz="2700" baseline="-35493" dirty="0">
                <a:latin typeface="Symbol"/>
                <a:cs typeface="Symbol"/>
              </a:rPr>
              <a:t></a:t>
            </a:r>
            <a:r>
              <a:rPr sz="2700" spc="-150" baseline="-35493" dirty="0">
                <a:latin typeface="Times New Roman"/>
                <a:cs typeface="Times New Roman"/>
              </a:rPr>
              <a:t> </a:t>
            </a:r>
            <a:r>
              <a:rPr sz="2700" baseline="-35493" dirty="0">
                <a:latin typeface="Times New Roman"/>
                <a:cs typeface="Times New Roman"/>
              </a:rPr>
              <a:t>3</a:t>
            </a:r>
            <a:endParaRPr sz="2700" baseline="-35493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41400" y="209200"/>
            <a:ext cx="14611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/>
              <a:t>Sequence</a:t>
            </a:r>
            <a:endParaRPr sz="36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1184910"/>
            <a:ext cx="190500" cy="198882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866001" y="1011428"/>
            <a:ext cx="7691120" cy="41224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 marR="17780">
              <a:lnSpc>
                <a:spcPct val="100000"/>
              </a:lnSpc>
              <a:spcBef>
                <a:spcPts val="100"/>
              </a:spcBef>
            </a:pP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800" spc="-16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sequence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 a</a:t>
            </a:r>
            <a:r>
              <a:rPr sz="2800" spc="-5" dirty="0">
                <a:latin typeface="Times New Roman"/>
                <a:cs typeface="Times New Roman"/>
              </a:rPr>
              <a:t> discrete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structure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used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</a:t>
            </a:r>
            <a:r>
              <a:rPr sz="2800" spc="-5" dirty="0">
                <a:latin typeface="Times New Roman"/>
                <a:cs typeface="Times New Roman"/>
              </a:rPr>
              <a:t> represent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ordered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list.</a:t>
            </a:r>
            <a:endParaRPr sz="2800">
              <a:latin typeface="Times New Roman"/>
              <a:cs typeface="Times New Roman"/>
            </a:endParaRPr>
          </a:p>
          <a:p>
            <a:pPr marL="25400" marR="93345">
              <a:lnSpc>
                <a:spcPct val="100000"/>
              </a:lnSpc>
              <a:spcBef>
                <a:spcPts val="670"/>
              </a:spcBef>
            </a:pP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sequence </a:t>
            </a:r>
            <a:r>
              <a:rPr sz="2800" dirty="0">
                <a:latin typeface="Times New Roman"/>
                <a:cs typeface="Times New Roman"/>
              </a:rPr>
              <a:t>is a </a:t>
            </a:r>
            <a:r>
              <a:rPr sz="2800" spc="-5" dirty="0">
                <a:latin typeface="Times New Roman"/>
                <a:cs typeface="Times New Roman"/>
              </a:rPr>
              <a:t>function </a:t>
            </a:r>
            <a:r>
              <a:rPr sz="2800" dirty="0">
                <a:latin typeface="Times New Roman"/>
                <a:cs typeface="Times New Roman"/>
              </a:rPr>
              <a:t>from a subset of the </a:t>
            </a:r>
            <a:r>
              <a:rPr sz="2800" spc="-5" dirty="0">
                <a:latin typeface="Times New Roman"/>
                <a:cs typeface="Times New Roman"/>
              </a:rPr>
              <a:t>set </a:t>
            </a:r>
            <a:r>
              <a:rPr sz="2800" dirty="0">
                <a:latin typeface="Times New Roman"/>
                <a:cs typeface="Times New Roman"/>
              </a:rPr>
              <a:t>of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integers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(usually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either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set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{0,1,2,.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. .}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or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{1,2, </a:t>
            </a:r>
            <a:r>
              <a:rPr sz="2800" dirty="0">
                <a:latin typeface="Times New Roman"/>
                <a:cs typeface="Times New Roman"/>
              </a:rPr>
              <a:t>3,.</a:t>
            </a:r>
            <a:endParaRPr sz="2800">
              <a:latin typeface="Times New Roman"/>
              <a:cs typeface="Times New Roman"/>
            </a:endParaRPr>
          </a:p>
          <a:p>
            <a:pPr marL="25400" marR="1284605">
              <a:lnSpc>
                <a:spcPct val="100000"/>
              </a:lnSpc>
            </a:pPr>
            <a:r>
              <a:rPr sz="2800" dirty="0">
                <a:latin typeface="Times New Roman"/>
                <a:cs typeface="Times New Roman"/>
              </a:rPr>
              <a:t>.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.}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800" spc="-5" dirty="0">
                <a:latin typeface="Times New Roman"/>
                <a:cs typeface="Times New Roman"/>
              </a:rPr>
              <a:t> set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S.</a:t>
            </a:r>
            <a:r>
              <a:rPr sz="2800" spc="-5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The domain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5" dirty="0">
                <a:latin typeface="Times New Roman"/>
                <a:cs typeface="Times New Roman"/>
              </a:rPr>
              <a:t> typically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Z</a:t>
            </a:r>
            <a:r>
              <a:rPr sz="2775" spc="-15" baseline="25525" dirty="0">
                <a:latin typeface="Times New Roman"/>
                <a:cs typeface="Times New Roman"/>
              </a:rPr>
              <a:t>+</a:t>
            </a:r>
            <a:r>
              <a:rPr sz="2775" spc="352" baseline="25525" dirty="0">
                <a:latin typeface="Times New Roman"/>
                <a:cs typeface="Times New Roman"/>
              </a:rPr>
              <a:t> </a:t>
            </a:r>
            <a:r>
              <a:rPr sz="2800" spc="-30" dirty="0">
                <a:latin typeface="Times New Roman"/>
                <a:cs typeface="Times New Roman"/>
              </a:rPr>
              <a:t>(or,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sometimes,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N).</a:t>
            </a:r>
            <a:endParaRPr sz="2800">
              <a:latin typeface="Times New Roman"/>
              <a:cs typeface="Times New Roman"/>
            </a:endParaRPr>
          </a:p>
          <a:p>
            <a:pPr marL="25400" marR="661670">
              <a:lnSpc>
                <a:spcPct val="100000"/>
              </a:lnSpc>
              <a:spcBef>
                <a:spcPts val="675"/>
              </a:spcBef>
              <a:tabLst>
                <a:tab pos="1539240" algn="l"/>
              </a:tabLst>
            </a:pPr>
            <a:r>
              <a:rPr sz="2800" spc="-114" dirty="0">
                <a:latin typeface="Times New Roman"/>
                <a:cs typeface="Times New Roman"/>
              </a:rPr>
              <a:t>We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use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notation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775" baseline="-21021" dirty="0">
                <a:latin typeface="Times New Roman"/>
                <a:cs typeface="Times New Roman"/>
              </a:rPr>
              <a:t>n</a:t>
            </a:r>
            <a:r>
              <a:rPr sz="2775" spc="345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denote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image</a:t>
            </a:r>
            <a:r>
              <a:rPr sz="2800" b="1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integer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n.	</a:t>
            </a:r>
            <a:r>
              <a:rPr sz="2800" spc="-110" dirty="0">
                <a:latin typeface="Times New Roman"/>
                <a:cs typeface="Times New Roman"/>
              </a:rPr>
              <a:t>We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call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</a:t>
            </a:r>
            <a:r>
              <a:rPr sz="2775" spc="-7" baseline="-21021" dirty="0">
                <a:latin typeface="Times New Roman"/>
                <a:cs typeface="Times New Roman"/>
              </a:rPr>
              <a:t>n</a:t>
            </a:r>
            <a:r>
              <a:rPr sz="2775" spc="345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term </a:t>
            </a:r>
            <a:r>
              <a:rPr sz="2800" dirty="0">
                <a:latin typeface="Times New Roman"/>
                <a:cs typeface="Times New Roman"/>
              </a:rPr>
              <a:t>of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sequence.</a:t>
            </a:r>
            <a:endParaRPr sz="280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670"/>
              </a:spcBef>
            </a:pPr>
            <a:r>
              <a:rPr sz="2800" spc="-5" dirty="0">
                <a:latin typeface="Times New Roman"/>
                <a:cs typeface="Times New Roman"/>
              </a:rPr>
              <a:t>Notation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represent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sequence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{a</a:t>
            </a:r>
            <a:r>
              <a:rPr sz="2775" baseline="-21021" dirty="0">
                <a:latin typeface="Times New Roman"/>
                <a:cs typeface="Times New Roman"/>
              </a:rPr>
              <a:t>n</a:t>
            </a:r>
            <a:r>
              <a:rPr sz="2800" dirty="0">
                <a:latin typeface="Times New Roman"/>
                <a:cs typeface="Times New Roman"/>
              </a:rPr>
              <a:t>}</a:t>
            </a:r>
            <a:endParaRPr sz="280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2123694"/>
            <a:ext cx="190500" cy="198882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3915917"/>
            <a:ext cx="190500" cy="198881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4854702"/>
            <a:ext cx="190500" cy="198881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298856" y="246538"/>
            <a:ext cx="254635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Another</a:t>
            </a:r>
            <a:r>
              <a:rPr spc="-45" dirty="0"/>
              <a:t> </a:t>
            </a:r>
            <a:r>
              <a:rPr spc="-5" dirty="0"/>
              <a:t>Example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1107186"/>
            <a:ext cx="177546" cy="177546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878839" y="1015238"/>
            <a:ext cx="192786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latin typeface="Times New Roman"/>
                <a:cs typeface="Times New Roman"/>
              </a:rPr>
              <a:t>Evaluate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series</a:t>
            </a:r>
            <a:endParaRPr sz="200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1838705"/>
            <a:ext cx="177546" cy="177546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878839" y="1746757"/>
            <a:ext cx="7412990" cy="1305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latin typeface="Times New Roman"/>
                <a:cs typeface="Times New Roman"/>
              </a:rPr>
              <a:t>This series is geometric, but if we look carefully at the definition, we see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that the indexing is doesn't quite match the form we're used to seeing. </a:t>
            </a:r>
            <a:r>
              <a:rPr sz="2000" spc="-75" dirty="0">
                <a:latin typeface="Times New Roman"/>
                <a:cs typeface="Times New Roman"/>
              </a:rPr>
              <a:t>To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fix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this,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let's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rewrite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series:</a:t>
            </a:r>
            <a:endParaRPr sz="2000">
              <a:latin typeface="Times New Roman"/>
              <a:cs typeface="Times New Roman"/>
            </a:endParaRPr>
          </a:p>
          <a:p>
            <a:pPr marL="71120" algn="just">
              <a:lnSpc>
                <a:spcPct val="100000"/>
              </a:lnSpc>
              <a:spcBef>
                <a:spcPts val="480"/>
              </a:spcBef>
            </a:pP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sum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can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written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as</a:t>
            </a:r>
            <a:endParaRPr sz="2000">
              <a:latin typeface="Times New Roman"/>
              <a:cs typeface="Times New Roman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2814066"/>
            <a:ext cx="177546" cy="177546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8427211" y="6424866"/>
            <a:ext cx="1797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888888"/>
                </a:solidFill>
                <a:latin typeface="Calibri"/>
                <a:cs typeface="Calibri"/>
              </a:rPr>
              <a:t>30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602831" y="986444"/>
            <a:ext cx="533400" cy="3067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520065" algn="l"/>
              </a:tabLst>
            </a:pPr>
            <a:r>
              <a:rPr sz="1850" u="sng" spc="13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 </a:t>
            </a:r>
            <a:r>
              <a:rPr sz="1850" u="sng" spc="-12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50" u="sng" spc="27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	</a:t>
            </a:r>
            <a:endParaRPr sz="18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835400" y="1306755"/>
            <a:ext cx="285750" cy="18796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050" i="1" spc="90" dirty="0">
                <a:latin typeface="Times New Roman"/>
                <a:cs typeface="Times New Roman"/>
              </a:rPr>
              <a:t>i</a:t>
            </a:r>
            <a:r>
              <a:rPr sz="1050" i="1" spc="-155" dirty="0">
                <a:latin typeface="Times New Roman"/>
                <a:cs typeface="Times New Roman"/>
              </a:rPr>
              <a:t> </a:t>
            </a:r>
            <a:r>
              <a:rPr sz="1050" spc="285" dirty="0">
                <a:latin typeface="Symbol"/>
                <a:cs typeface="Symbol"/>
              </a:rPr>
              <a:t></a:t>
            </a:r>
            <a:r>
              <a:rPr sz="1050" spc="165" dirty="0">
                <a:latin typeface="Times New Roman"/>
                <a:cs typeface="Times New Roman"/>
              </a:rPr>
              <a:t>2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254375" y="1239033"/>
            <a:ext cx="630555" cy="44767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4"/>
              </a:spcBef>
            </a:pPr>
            <a:r>
              <a:rPr sz="1050" i="1" spc="90" dirty="0">
                <a:latin typeface="Times New Roman"/>
                <a:cs typeface="Times New Roman"/>
              </a:rPr>
              <a:t>i</a:t>
            </a:r>
            <a:r>
              <a:rPr sz="1050" i="1" spc="-155" dirty="0">
                <a:latin typeface="Times New Roman"/>
                <a:cs typeface="Times New Roman"/>
              </a:rPr>
              <a:t> </a:t>
            </a:r>
            <a:r>
              <a:rPr sz="1050" spc="114" dirty="0">
                <a:latin typeface="Symbol"/>
                <a:cs typeface="Symbol"/>
              </a:rPr>
              <a:t></a:t>
            </a:r>
            <a:r>
              <a:rPr sz="1050" spc="165" dirty="0">
                <a:latin typeface="Times New Roman"/>
                <a:cs typeface="Times New Roman"/>
              </a:rPr>
              <a:t>1</a:t>
            </a:r>
            <a:r>
              <a:rPr sz="1050" dirty="0">
                <a:latin typeface="Times New Roman"/>
                <a:cs typeface="Times New Roman"/>
              </a:rPr>
              <a:t>  </a:t>
            </a:r>
            <a:r>
              <a:rPr sz="1050" spc="-110" dirty="0">
                <a:latin typeface="Times New Roman"/>
                <a:cs typeface="Times New Roman"/>
              </a:rPr>
              <a:t> </a:t>
            </a:r>
            <a:r>
              <a:rPr sz="4125" spc="637" baseline="-10101" dirty="0">
                <a:latin typeface="Times New Roman"/>
                <a:cs typeface="Times New Roman"/>
              </a:rPr>
              <a:t>5</a:t>
            </a:r>
            <a:endParaRPr sz="4125" baseline="-10101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231357" y="994987"/>
            <a:ext cx="339090" cy="52324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09855">
              <a:lnSpc>
                <a:spcPts val="930"/>
              </a:lnSpc>
              <a:spcBef>
                <a:spcPts val="114"/>
              </a:spcBef>
            </a:pPr>
            <a:r>
              <a:rPr sz="1050" spc="240" dirty="0">
                <a:latin typeface="Symbol"/>
                <a:cs typeface="Symbol"/>
              </a:rPr>
              <a:t></a:t>
            </a:r>
            <a:endParaRPr sz="1050">
              <a:latin typeface="Symbol"/>
              <a:cs typeface="Symbol"/>
            </a:endParaRPr>
          </a:p>
          <a:p>
            <a:pPr marL="12700">
              <a:lnSpc>
                <a:spcPts val="2970"/>
              </a:lnSpc>
            </a:pPr>
            <a:r>
              <a:rPr sz="2750" spc="-1195" dirty="0">
                <a:latin typeface="Symbol"/>
                <a:cs typeface="Symbol"/>
              </a:rPr>
              <a:t></a:t>
            </a:r>
            <a:endParaRPr sz="2750">
              <a:latin typeface="Symbol"/>
              <a:cs typeface="Symbol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2510689" y="4106045"/>
            <a:ext cx="758190" cy="11430"/>
            <a:chOff x="2510689" y="4106045"/>
            <a:chExt cx="758190" cy="11430"/>
          </a:xfrm>
        </p:grpSpPr>
        <p:sp>
          <p:nvSpPr>
            <p:cNvPr id="14" name="object 14"/>
            <p:cNvSpPr/>
            <p:nvPr/>
          </p:nvSpPr>
          <p:spPr>
            <a:xfrm>
              <a:off x="2510689" y="4111575"/>
              <a:ext cx="328295" cy="0"/>
            </a:xfrm>
            <a:custGeom>
              <a:avLst/>
              <a:gdLst/>
              <a:ahLst/>
              <a:cxnLst/>
              <a:rect l="l" t="t" r="r" b="b"/>
              <a:pathLst>
                <a:path w="328294">
                  <a:moveTo>
                    <a:pt x="0" y="0"/>
                  </a:moveTo>
                  <a:lnTo>
                    <a:pt x="328183" y="0"/>
                  </a:lnTo>
                </a:path>
              </a:pathLst>
            </a:custGeom>
            <a:ln w="1105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880768" y="4111575"/>
              <a:ext cx="387985" cy="0"/>
            </a:xfrm>
            <a:custGeom>
              <a:avLst/>
              <a:gdLst/>
              <a:ahLst/>
              <a:cxnLst/>
              <a:rect l="l" t="t" r="r" b="b"/>
              <a:pathLst>
                <a:path w="387985">
                  <a:moveTo>
                    <a:pt x="0" y="0"/>
                  </a:moveTo>
                  <a:lnTo>
                    <a:pt x="387535" y="0"/>
                  </a:lnTo>
                </a:path>
              </a:pathLst>
            </a:custGeom>
            <a:ln w="1105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/>
          <p:nvPr/>
        </p:nvSpPr>
        <p:spPr>
          <a:xfrm>
            <a:off x="3505713" y="4111574"/>
            <a:ext cx="332105" cy="0"/>
          </a:xfrm>
          <a:custGeom>
            <a:avLst/>
            <a:gdLst/>
            <a:ahLst/>
            <a:cxnLst/>
            <a:rect l="l" t="t" r="r" b="b"/>
            <a:pathLst>
              <a:path w="332104">
                <a:moveTo>
                  <a:pt x="0" y="0"/>
                </a:moveTo>
                <a:lnTo>
                  <a:pt x="331674" y="0"/>
                </a:lnTo>
              </a:path>
            </a:pathLst>
          </a:custGeom>
          <a:ln w="1105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2405726" y="3292058"/>
            <a:ext cx="930275" cy="42799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40"/>
              </a:spcBef>
            </a:pPr>
            <a:r>
              <a:rPr sz="1750" dirty="0">
                <a:latin typeface="Times New Roman"/>
                <a:cs typeface="Times New Roman"/>
              </a:rPr>
              <a:t>125</a:t>
            </a:r>
            <a:r>
              <a:rPr sz="1750" spc="70" dirty="0">
                <a:latin typeface="Times New Roman"/>
                <a:cs typeface="Times New Roman"/>
              </a:rPr>
              <a:t> </a:t>
            </a:r>
            <a:r>
              <a:rPr sz="1500" i="1" spc="112" baseline="-16666" dirty="0">
                <a:latin typeface="Times New Roman"/>
                <a:cs typeface="Times New Roman"/>
              </a:rPr>
              <a:t>i</a:t>
            </a:r>
            <a:r>
              <a:rPr sz="1500" spc="75" baseline="-16666" dirty="0">
                <a:latin typeface="Symbol"/>
                <a:cs typeface="Symbol"/>
              </a:rPr>
              <a:t></a:t>
            </a:r>
            <a:r>
              <a:rPr sz="1500" spc="7" baseline="-16666" dirty="0">
                <a:latin typeface="Times New Roman"/>
                <a:cs typeface="Times New Roman"/>
              </a:rPr>
              <a:t>0</a:t>
            </a:r>
            <a:r>
              <a:rPr sz="1500" baseline="-16666" dirty="0">
                <a:latin typeface="Times New Roman"/>
                <a:cs typeface="Times New Roman"/>
              </a:rPr>
              <a:t> </a:t>
            </a:r>
            <a:r>
              <a:rPr sz="1500" spc="-15" baseline="-16666" dirty="0">
                <a:latin typeface="Times New Roman"/>
                <a:cs typeface="Times New Roman"/>
              </a:rPr>
              <a:t> </a:t>
            </a:r>
            <a:r>
              <a:rPr sz="3900" spc="30" baseline="-17094" dirty="0">
                <a:latin typeface="Times New Roman"/>
                <a:cs typeface="Times New Roman"/>
              </a:rPr>
              <a:t>5</a:t>
            </a:r>
            <a:r>
              <a:rPr sz="1500" i="1" baseline="44444" dirty="0">
                <a:latin typeface="Times New Roman"/>
                <a:cs typeface="Times New Roman"/>
              </a:rPr>
              <a:t>i</a:t>
            </a:r>
            <a:endParaRPr sz="1500" baseline="44444" dirty="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056541" y="2976692"/>
            <a:ext cx="1294765" cy="427618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833755">
              <a:lnSpc>
                <a:spcPts val="140"/>
              </a:lnSpc>
              <a:spcBef>
                <a:spcPts val="1060"/>
              </a:spcBef>
            </a:pPr>
            <a:r>
              <a:rPr sz="1000" spc="10" dirty="0">
                <a:latin typeface="Symbol"/>
                <a:cs typeface="Symbol"/>
              </a:rPr>
              <a:t></a:t>
            </a:r>
            <a:endParaRPr sz="1000" dirty="0">
              <a:latin typeface="Symbol"/>
              <a:cs typeface="Symbol"/>
            </a:endParaRPr>
          </a:p>
          <a:p>
            <a:pPr marL="38100">
              <a:lnSpc>
                <a:spcPts val="2060"/>
              </a:lnSpc>
            </a:pPr>
            <a:r>
              <a:rPr sz="2625" i="1" baseline="-34920" dirty="0">
                <a:latin typeface="Times New Roman"/>
                <a:cs typeface="Times New Roman"/>
              </a:rPr>
              <a:t>S</a:t>
            </a:r>
            <a:r>
              <a:rPr sz="2625" i="1" spc="142" baseline="-34920" dirty="0">
                <a:latin typeface="Times New Roman"/>
                <a:cs typeface="Times New Roman"/>
              </a:rPr>
              <a:t> </a:t>
            </a:r>
            <a:r>
              <a:rPr sz="2625" spc="7" baseline="-34920" dirty="0">
                <a:latin typeface="Symbol"/>
                <a:cs typeface="Symbol"/>
              </a:rPr>
              <a:t></a:t>
            </a:r>
            <a:r>
              <a:rPr lang="en-US" sz="1750" spc="38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lang="en-US" sz="175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1 </a:t>
            </a:r>
            <a:r>
              <a:rPr sz="1750" spc="680" dirty="0">
                <a:latin typeface="Times New Roman"/>
                <a:cs typeface="Times New Roman"/>
              </a:rPr>
              <a:t> </a:t>
            </a:r>
            <a:r>
              <a:rPr sz="3900" spc="37" baseline="-32051" dirty="0">
                <a:latin typeface="Symbol"/>
                <a:cs typeface="Symbol"/>
              </a:rPr>
              <a:t></a:t>
            </a:r>
            <a:r>
              <a:rPr sz="175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sz="175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endParaRPr sz="1750" dirty="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541307" y="3210675"/>
            <a:ext cx="3460115" cy="316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900" dirty="0">
                <a:latin typeface="Times New Roman"/>
                <a:cs typeface="Times New Roman"/>
              </a:rPr>
              <a:t>[</a:t>
            </a:r>
            <a:r>
              <a:rPr sz="1750" dirty="0">
                <a:latin typeface="Times New Roman"/>
                <a:cs typeface="Times New Roman"/>
              </a:rPr>
              <a:t>the</a:t>
            </a:r>
            <a:r>
              <a:rPr sz="1750" spc="-15" dirty="0">
                <a:latin typeface="Times New Roman"/>
                <a:cs typeface="Times New Roman"/>
              </a:rPr>
              <a:t> </a:t>
            </a:r>
            <a:r>
              <a:rPr sz="1750" spc="5" dirty="0">
                <a:latin typeface="Times New Roman"/>
                <a:cs typeface="Times New Roman"/>
              </a:rPr>
              <a:t>sum</a:t>
            </a:r>
            <a:r>
              <a:rPr sz="1750" spc="-25" dirty="0">
                <a:latin typeface="Times New Roman"/>
                <a:cs typeface="Times New Roman"/>
              </a:rPr>
              <a:t> </a:t>
            </a:r>
            <a:r>
              <a:rPr sz="1750" spc="5" dirty="0">
                <a:latin typeface="Times New Roman"/>
                <a:cs typeface="Times New Roman"/>
              </a:rPr>
              <a:t>is</a:t>
            </a:r>
            <a:r>
              <a:rPr sz="1750" spc="-5" dirty="0">
                <a:latin typeface="Times New Roman"/>
                <a:cs typeface="Times New Roman"/>
              </a:rPr>
              <a:t> </a:t>
            </a:r>
            <a:r>
              <a:rPr sz="1750" dirty="0">
                <a:latin typeface="Times New Roman"/>
                <a:cs typeface="Times New Roman"/>
              </a:rPr>
              <a:t>a</a:t>
            </a:r>
            <a:r>
              <a:rPr sz="1750" spc="-10" dirty="0">
                <a:latin typeface="Times New Roman"/>
                <a:cs typeface="Times New Roman"/>
              </a:rPr>
              <a:t> </a:t>
            </a:r>
            <a:r>
              <a:rPr sz="1750" dirty="0">
                <a:latin typeface="Times New Roman"/>
                <a:cs typeface="Times New Roman"/>
              </a:rPr>
              <a:t>GP</a:t>
            </a:r>
            <a:r>
              <a:rPr sz="1750" spc="5" dirty="0">
                <a:latin typeface="Times New Roman"/>
                <a:cs typeface="Times New Roman"/>
              </a:rPr>
              <a:t> </a:t>
            </a:r>
            <a:r>
              <a:rPr sz="1750" dirty="0">
                <a:latin typeface="Times New Roman"/>
                <a:cs typeface="Times New Roman"/>
              </a:rPr>
              <a:t>with</a:t>
            </a:r>
            <a:r>
              <a:rPr sz="1750" spc="-5" dirty="0">
                <a:latin typeface="Times New Roman"/>
                <a:cs typeface="Times New Roman"/>
              </a:rPr>
              <a:t> </a:t>
            </a:r>
            <a:r>
              <a:rPr sz="1750" dirty="0">
                <a:latin typeface="Times New Roman"/>
                <a:cs typeface="Times New Roman"/>
              </a:rPr>
              <a:t>a</a:t>
            </a:r>
            <a:r>
              <a:rPr sz="1750" spc="-10" dirty="0">
                <a:latin typeface="Times New Roman"/>
                <a:cs typeface="Times New Roman"/>
              </a:rPr>
              <a:t> </a:t>
            </a:r>
            <a:r>
              <a:rPr sz="1750" spc="5" dirty="0">
                <a:latin typeface="Times New Roman"/>
                <a:cs typeface="Times New Roman"/>
              </a:rPr>
              <a:t>=</a:t>
            </a:r>
            <a:r>
              <a:rPr sz="1750" spc="-10" dirty="0">
                <a:latin typeface="Times New Roman"/>
                <a:cs typeface="Times New Roman"/>
              </a:rPr>
              <a:t> </a:t>
            </a:r>
            <a:r>
              <a:rPr sz="1750" dirty="0">
                <a:latin typeface="Times New Roman"/>
                <a:cs typeface="Times New Roman"/>
              </a:rPr>
              <a:t>1</a:t>
            </a:r>
            <a:r>
              <a:rPr sz="1750" spc="-5" dirty="0">
                <a:latin typeface="Times New Roman"/>
                <a:cs typeface="Times New Roman"/>
              </a:rPr>
              <a:t> and </a:t>
            </a:r>
            <a:r>
              <a:rPr sz="1750" dirty="0">
                <a:latin typeface="Times New Roman"/>
                <a:cs typeface="Times New Roman"/>
              </a:rPr>
              <a:t>r=1/5</a:t>
            </a:r>
            <a:r>
              <a:rPr sz="1900" dirty="0">
                <a:latin typeface="Times New Roman"/>
                <a:cs typeface="Times New Roman"/>
              </a:rPr>
              <a:t>]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3603089" y="3790252"/>
            <a:ext cx="137160" cy="2940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750" dirty="0">
                <a:latin typeface="Times New Roman"/>
                <a:cs typeface="Times New Roman"/>
              </a:rPr>
              <a:t>1</a:t>
            </a:r>
            <a:endParaRPr sz="175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323971" y="3912611"/>
            <a:ext cx="161925" cy="316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900" dirty="0">
                <a:latin typeface="Times New Roman"/>
                <a:cs typeface="Times New Roman"/>
              </a:rPr>
              <a:t>=</a:t>
            </a:r>
            <a:endParaRPr sz="19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315017" y="3931329"/>
            <a:ext cx="148590" cy="2940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750" spc="5" dirty="0">
                <a:latin typeface="Symbol"/>
                <a:cs typeface="Symbol"/>
              </a:rPr>
              <a:t></a:t>
            </a:r>
            <a:endParaRPr sz="1750">
              <a:latin typeface="Symbol"/>
              <a:cs typeface="Symbo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487658" y="3742824"/>
            <a:ext cx="1355725" cy="657225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130810">
              <a:lnSpc>
                <a:spcPct val="100000"/>
              </a:lnSpc>
              <a:spcBef>
                <a:spcPts val="480"/>
              </a:spcBef>
              <a:tabLst>
                <a:tab pos="530860" algn="l"/>
              </a:tabLst>
            </a:pPr>
            <a:r>
              <a:rPr sz="1750" dirty="0">
                <a:latin typeface="Times New Roman"/>
                <a:cs typeface="Times New Roman"/>
              </a:rPr>
              <a:t>1	1</a:t>
            </a:r>
            <a:endParaRPr sz="17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  <a:tabLst>
                <a:tab pos="1007110" algn="l"/>
              </a:tabLst>
            </a:pPr>
            <a:r>
              <a:rPr sz="1750" dirty="0">
                <a:latin typeface="Times New Roman"/>
                <a:cs typeface="Times New Roman"/>
              </a:rPr>
              <a:t>125</a:t>
            </a:r>
            <a:r>
              <a:rPr sz="1750" spc="-165" dirty="0">
                <a:latin typeface="Times New Roman"/>
                <a:cs typeface="Times New Roman"/>
              </a:rPr>
              <a:t> </a:t>
            </a:r>
            <a:r>
              <a:rPr sz="1750" spc="135" dirty="0">
                <a:latin typeface="Times New Roman"/>
                <a:cs typeface="Times New Roman"/>
              </a:rPr>
              <a:t>1</a:t>
            </a:r>
            <a:r>
              <a:rPr sz="1750" spc="5" dirty="0">
                <a:latin typeface="Symbol"/>
                <a:cs typeface="Symbol"/>
              </a:rPr>
              <a:t></a:t>
            </a:r>
            <a:r>
              <a:rPr sz="1750" spc="-140" dirty="0">
                <a:latin typeface="Times New Roman"/>
                <a:cs typeface="Times New Roman"/>
              </a:rPr>
              <a:t> </a:t>
            </a:r>
            <a:r>
              <a:rPr sz="1750" i="1" dirty="0">
                <a:latin typeface="Times New Roman"/>
                <a:cs typeface="Times New Roman"/>
              </a:rPr>
              <a:t>r	</a:t>
            </a:r>
            <a:r>
              <a:rPr sz="1750" dirty="0">
                <a:latin typeface="Times New Roman"/>
                <a:cs typeface="Times New Roman"/>
              </a:rPr>
              <a:t>100</a:t>
            </a:r>
            <a:endParaRPr sz="17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72232" y="171100"/>
            <a:ext cx="43980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Cardinality</a:t>
            </a:r>
            <a:r>
              <a:rPr sz="3600" spc="-45" dirty="0"/>
              <a:t> </a:t>
            </a:r>
            <a:r>
              <a:rPr sz="3600" dirty="0"/>
              <a:t>of</a:t>
            </a:r>
            <a:r>
              <a:rPr sz="3600" spc="-25" dirty="0"/>
              <a:t> </a:t>
            </a:r>
            <a:r>
              <a:rPr sz="3600" spc="-5" dirty="0"/>
              <a:t>Infinite</a:t>
            </a:r>
            <a:r>
              <a:rPr sz="3600" spc="-45" dirty="0"/>
              <a:t> </a:t>
            </a:r>
            <a:r>
              <a:rPr sz="3600" dirty="0"/>
              <a:t>Sets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8427211" y="6424866"/>
            <a:ext cx="1797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888888"/>
                </a:solidFill>
                <a:latin typeface="Calibri"/>
                <a:cs typeface="Calibri"/>
              </a:rPr>
              <a:t>31</a:t>
            </a:r>
            <a:endParaRPr sz="12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7338" y="1339332"/>
            <a:ext cx="9030339" cy="4461198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94380" y="235870"/>
            <a:ext cx="3556000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900" spc="-5" dirty="0"/>
              <a:t>Cardinality</a:t>
            </a:r>
            <a:r>
              <a:rPr sz="2900" spc="10" dirty="0"/>
              <a:t> </a:t>
            </a:r>
            <a:r>
              <a:rPr sz="2900" spc="-5" dirty="0"/>
              <a:t>of</a:t>
            </a:r>
            <a:r>
              <a:rPr sz="2900" spc="-15" dirty="0"/>
              <a:t> </a:t>
            </a:r>
            <a:r>
              <a:rPr sz="2900" spc="-5" dirty="0"/>
              <a:t>Infinite</a:t>
            </a:r>
            <a:r>
              <a:rPr sz="2900" spc="10" dirty="0"/>
              <a:t> </a:t>
            </a:r>
            <a:r>
              <a:rPr sz="2900" spc="-5" dirty="0"/>
              <a:t>Sets</a:t>
            </a:r>
            <a:endParaRPr sz="2900"/>
          </a:p>
        </p:txBody>
      </p:sp>
      <p:sp>
        <p:nvSpPr>
          <p:cNvPr id="3" name="object 3"/>
          <p:cNvSpPr txBox="1"/>
          <p:nvPr/>
        </p:nvSpPr>
        <p:spPr>
          <a:xfrm>
            <a:off x="8427211" y="6424866"/>
            <a:ext cx="1797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888888"/>
                </a:solidFill>
                <a:latin typeface="Calibri"/>
                <a:cs typeface="Calibri"/>
              </a:rPr>
              <a:t>32</a:t>
            </a:r>
            <a:endParaRPr sz="12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200" y="1771409"/>
            <a:ext cx="8962466" cy="3208226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265328" y="133000"/>
            <a:ext cx="261239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/>
              <a:t>Countable</a:t>
            </a:r>
            <a:r>
              <a:rPr sz="4000" spc="-105" dirty="0"/>
              <a:t> </a:t>
            </a:r>
            <a:r>
              <a:rPr sz="4000" spc="-5" dirty="0"/>
              <a:t>sets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8427211" y="6424866"/>
            <a:ext cx="1797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888888"/>
                </a:solidFill>
                <a:latin typeface="Calibri"/>
                <a:cs typeface="Calibri"/>
              </a:rPr>
              <a:t>33</a:t>
            </a:r>
            <a:endParaRPr sz="12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3393" y="1063511"/>
            <a:ext cx="9001208" cy="5142358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265328" y="133000"/>
            <a:ext cx="261239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/>
              <a:t>Countable</a:t>
            </a:r>
            <a:r>
              <a:rPr sz="4000" spc="-105" dirty="0"/>
              <a:t> </a:t>
            </a:r>
            <a:r>
              <a:rPr sz="4000" spc="-5" dirty="0"/>
              <a:t>sets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8427211" y="6424866"/>
            <a:ext cx="1797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888888"/>
                </a:solidFill>
                <a:latin typeface="Calibri"/>
                <a:cs typeface="Calibri"/>
              </a:rPr>
              <a:t>34</a:t>
            </a:r>
            <a:endParaRPr sz="12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3350" y="1071371"/>
            <a:ext cx="9010648" cy="54673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Examples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1085088"/>
            <a:ext cx="203453" cy="213360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789940" y="976376"/>
            <a:ext cx="7290434" cy="5006499"/>
          </a:xfrm>
          <a:prstGeom prst="rect">
            <a:avLst/>
          </a:prstGeom>
        </p:spPr>
        <p:txBody>
          <a:bodyPr vert="horz" wrap="square" lIns="0" tIns="53340" rIns="0" bIns="0" rtlCol="0">
            <a:spAutoFit/>
          </a:bodyPr>
          <a:lstStyle/>
          <a:p>
            <a:pPr marL="101600" marR="81280" indent="-635">
              <a:lnSpc>
                <a:spcPts val="2600"/>
              </a:lnSpc>
              <a:spcBef>
                <a:spcPts val="420"/>
              </a:spcBef>
            </a:pPr>
            <a:r>
              <a:rPr sz="2400" dirty="0">
                <a:latin typeface="Times New Roman"/>
                <a:cs typeface="Times New Roman"/>
              </a:rPr>
              <a:t>{1,</a:t>
            </a:r>
            <a:r>
              <a:rPr sz="2400" spc="-5" dirty="0">
                <a:latin typeface="Times New Roman"/>
                <a:cs typeface="Times New Roman"/>
              </a:rPr>
              <a:t> 1/2,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1/3,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1/4,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. .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.} or</a:t>
            </a:r>
            <a:r>
              <a:rPr sz="2400" spc="-5" dirty="0">
                <a:latin typeface="Times New Roman"/>
                <a:cs typeface="Times New Roman"/>
              </a:rPr>
              <a:t> the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sequence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{a</a:t>
            </a:r>
            <a:r>
              <a:rPr sz="2400" baseline="-20833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}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where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baseline="-20833" dirty="0">
                <a:latin typeface="Times New Roman"/>
                <a:cs typeface="Times New Roman"/>
              </a:rPr>
              <a:t>n</a:t>
            </a:r>
            <a:r>
              <a:rPr sz="2400" spc="284" baseline="-20833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5" dirty="0">
                <a:latin typeface="Times New Roman"/>
                <a:cs typeface="Times New Roman"/>
              </a:rPr>
              <a:t> 1/n,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n</a:t>
            </a:r>
            <a:r>
              <a:rPr sz="2400" spc="-5" dirty="0">
                <a:latin typeface="Symbol"/>
                <a:cs typeface="Symbol"/>
              </a:rPr>
              <a:t></a:t>
            </a:r>
            <a:r>
              <a:rPr sz="2400" spc="-5" dirty="0">
                <a:latin typeface="Times New Roman"/>
                <a:cs typeface="Times New Roman"/>
              </a:rPr>
              <a:t>Z</a:t>
            </a:r>
            <a:r>
              <a:rPr sz="2400" spc="-7" baseline="24305" dirty="0">
                <a:latin typeface="Times New Roman"/>
                <a:cs typeface="Times New Roman"/>
              </a:rPr>
              <a:t>+</a:t>
            </a:r>
            <a:r>
              <a:rPr sz="2400" spc="284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.</a:t>
            </a: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950" dirty="0">
              <a:latin typeface="Times New Roman"/>
              <a:cs typeface="Times New Roman"/>
            </a:endParaRPr>
          </a:p>
          <a:p>
            <a:pPr marL="101600">
              <a:lnSpc>
                <a:spcPct val="100000"/>
              </a:lnSpc>
            </a:pPr>
            <a:r>
              <a:rPr sz="2400" dirty="0">
                <a:latin typeface="Times New Roman"/>
                <a:cs typeface="Times New Roman"/>
              </a:rPr>
              <a:t>{1,2,4,8,16,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.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.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.}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{a</a:t>
            </a:r>
            <a:r>
              <a:rPr sz="2400" baseline="-20833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}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where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baseline="-20833" dirty="0">
                <a:latin typeface="Times New Roman"/>
                <a:cs typeface="Times New Roman"/>
              </a:rPr>
              <a:t>n</a:t>
            </a:r>
            <a:r>
              <a:rPr sz="2400" spc="277" baseline="-20833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2</a:t>
            </a:r>
            <a:r>
              <a:rPr sz="2400" baseline="2430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,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n</a:t>
            </a:r>
            <a:r>
              <a:rPr sz="2400" spc="-5" dirty="0">
                <a:latin typeface="Symbol"/>
                <a:cs typeface="Symbol"/>
              </a:rPr>
              <a:t></a:t>
            </a:r>
            <a:r>
              <a:rPr sz="2400" spc="-5" dirty="0">
                <a:latin typeface="Times New Roman"/>
                <a:cs typeface="Times New Roman"/>
              </a:rPr>
              <a:t>N.</a:t>
            </a:r>
            <a:endParaRPr sz="24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3000" dirty="0">
              <a:latin typeface="Times New Roman"/>
              <a:cs typeface="Times New Roman"/>
            </a:endParaRPr>
          </a:p>
          <a:p>
            <a:pPr marL="101600">
              <a:lnSpc>
                <a:spcPct val="100000"/>
              </a:lnSpc>
              <a:spcBef>
                <a:spcPts val="5"/>
              </a:spcBef>
            </a:pPr>
            <a:r>
              <a:rPr sz="2400" dirty="0">
                <a:latin typeface="Times New Roman"/>
                <a:cs typeface="Times New Roman"/>
              </a:rPr>
              <a:t>{1,4,9,16,.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.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.}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{a</a:t>
            </a:r>
            <a:r>
              <a:rPr sz="2400" baseline="-20833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}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where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baseline="-20833" dirty="0">
                <a:latin typeface="Times New Roman"/>
                <a:cs typeface="Times New Roman"/>
              </a:rPr>
              <a:t>n</a:t>
            </a:r>
            <a:r>
              <a:rPr sz="2400" spc="284" baseline="-20833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</a:t>
            </a:r>
            <a:r>
              <a:rPr sz="2400" baseline="24305" dirty="0">
                <a:latin typeface="Times New Roman"/>
                <a:cs typeface="Times New Roman"/>
              </a:rPr>
              <a:t>2</a:t>
            </a:r>
            <a:r>
              <a:rPr sz="2400" dirty="0">
                <a:latin typeface="Times New Roman"/>
                <a:cs typeface="Times New Roman"/>
              </a:rPr>
              <a:t>,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n</a:t>
            </a:r>
            <a:r>
              <a:rPr sz="2400" spc="-5" dirty="0">
                <a:latin typeface="Symbol"/>
                <a:cs typeface="Symbol"/>
              </a:rPr>
              <a:t></a:t>
            </a:r>
            <a:r>
              <a:rPr sz="2400" spc="-5" dirty="0">
                <a:latin typeface="Times New Roman"/>
                <a:cs typeface="Times New Roman"/>
              </a:rPr>
              <a:t>Z</a:t>
            </a:r>
            <a:r>
              <a:rPr sz="2400" spc="-7" baseline="24305" dirty="0">
                <a:latin typeface="Times New Roman"/>
                <a:cs typeface="Times New Roman"/>
              </a:rPr>
              <a:t>+</a:t>
            </a:r>
            <a:endParaRPr sz="2400" baseline="24305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3000" dirty="0">
              <a:latin typeface="Times New Roman"/>
              <a:cs typeface="Times New Roman"/>
            </a:endParaRPr>
          </a:p>
          <a:p>
            <a:pPr marL="101600">
              <a:lnSpc>
                <a:spcPct val="100000"/>
              </a:lnSpc>
            </a:pPr>
            <a:r>
              <a:rPr sz="2400" dirty="0">
                <a:latin typeface="Times New Roman"/>
                <a:cs typeface="Times New Roman"/>
              </a:rPr>
              <a:t>{1,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5,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9,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13, ….}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{a</a:t>
            </a:r>
            <a:r>
              <a:rPr sz="2400" baseline="-20833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}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where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baseline="-20833" dirty="0">
                <a:latin typeface="Times New Roman"/>
                <a:cs typeface="Times New Roman"/>
              </a:rPr>
              <a:t>n</a:t>
            </a:r>
            <a:r>
              <a:rPr sz="2400" spc="284" baseline="-20833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1 +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4(n-1),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n</a:t>
            </a:r>
            <a:r>
              <a:rPr sz="2400" spc="-5" dirty="0">
                <a:latin typeface="Symbol"/>
                <a:cs typeface="Symbol"/>
              </a:rPr>
              <a:t></a:t>
            </a:r>
            <a:r>
              <a:rPr sz="2400" spc="-5" dirty="0">
                <a:latin typeface="Times New Roman"/>
                <a:cs typeface="Times New Roman"/>
              </a:rPr>
              <a:t>Z</a:t>
            </a:r>
            <a:r>
              <a:rPr sz="2400" spc="-7" baseline="24305" dirty="0">
                <a:latin typeface="Times New Roman"/>
                <a:cs typeface="Times New Roman"/>
              </a:rPr>
              <a:t>+</a:t>
            </a:r>
            <a:endParaRPr sz="2400" baseline="24305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3000" dirty="0">
              <a:latin typeface="Times New Roman"/>
              <a:cs typeface="Times New Roman"/>
            </a:endParaRPr>
          </a:p>
          <a:p>
            <a:pPr marL="101600">
              <a:lnSpc>
                <a:spcPct val="100000"/>
              </a:lnSpc>
            </a:pPr>
            <a:r>
              <a:rPr lang="en-US" sz="2400" dirty="0">
                <a:latin typeface="Times New Roman"/>
                <a:cs typeface="Times New Roman"/>
              </a:rPr>
              <a:t>{</a:t>
            </a:r>
            <a:r>
              <a:rPr sz="2400" dirty="0">
                <a:latin typeface="Times New Roman"/>
                <a:cs typeface="Times New Roman"/>
              </a:rPr>
              <a:t>-1, 1,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-1,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1,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-1,…} =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{a</a:t>
            </a:r>
            <a:r>
              <a:rPr sz="2400" spc="-7" baseline="-20833" dirty="0">
                <a:latin typeface="Times New Roman"/>
                <a:cs typeface="Times New Roman"/>
              </a:rPr>
              <a:t>n</a:t>
            </a:r>
            <a:r>
              <a:rPr sz="2400" spc="-5" dirty="0">
                <a:latin typeface="Times New Roman"/>
                <a:cs typeface="Times New Roman"/>
              </a:rPr>
              <a:t>}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where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baseline="-20833" dirty="0">
                <a:latin typeface="Times New Roman"/>
                <a:cs typeface="Times New Roman"/>
              </a:rPr>
              <a:t>n</a:t>
            </a:r>
            <a:r>
              <a:rPr sz="2400" spc="284" baseline="-20833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(– </a:t>
            </a:r>
            <a:r>
              <a:rPr sz="2400" dirty="0">
                <a:latin typeface="Times New Roman"/>
                <a:cs typeface="Times New Roman"/>
              </a:rPr>
              <a:t>1)</a:t>
            </a:r>
            <a:r>
              <a:rPr sz="2400" baseline="2430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,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n</a:t>
            </a:r>
            <a:r>
              <a:rPr sz="2400" spc="-5" dirty="0">
                <a:latin typeface="Symbol"/>
                <a:cs typeface="Symbol"/>
              </a:rPr>
              <a:t></a:t>
            </a:r>
            <a:r>
              <a:rPr sz="2400" spc="-5" dirty="0">
                <a:latin typeface="Times New Roman"/>
                <a:cs typeface="Times New Roman"/>
              </a:rPr>
              <a:t>Z</a:t>
            </a:r>
            <a:r>
              <a:rPr sz="2400" spc="-7" baseline="24305" dirty="0">
                <a:latin typeface="Times New Roman"/>
                <a:cs typeface="Times New Roman"/>
              </a:rPr>
              <a:t>+</a:t>
            </a:r>
            <a:endParaRPr sz="2400" baseline="24305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3900" dirty="0">
              <a:latin typeface="Times New Roman"/>
              <a:cs typeface="Times New Roman"/>
            </a:endParaRPr>
          </a:p>
          <a:p>
            <a:pPr marL="101600">
              <a:lnSpc>
                <a:spcPct val="100000"/>
              </a:lnSpc>
              <a:spcBef>
                <a:spcPts val="5"/>
              </a:spcBef>
            </a:pPr>
            <a:r>
              <a:rPr lang="en-US" sz="2400" spc="-5" dirty="0">
                <a:latin typeface="Times New Roman"/>
                <a:cs typeface="Times New Roman"/>
              </a:rPr>
              <a:t>{</a:t>
            </a:r>
            <a:r>
              <a:rPr sz="2400" spc="-5" dirty="0">
                <a:latin typeface="Times New Roman"/>
                <a:cs typeface="Times New Roman"/>
              </a:rPr>
              <a:t>0, -2,</a:t>
            </a:r>
            <a:r>
              <a:rPr sz="2400" dirty="0">
                <a:latin typeface="Times New Roman"/>
                <a:cs typeface="Times New Roman"/>
              </a:rPr>
              <a:t> -6, </a:t>
            </a:r>
            <a:r>
              <a:rPr sz="2400" spc="-5" dirty="0">
                <a:latin typeface="Times New Roman"/>
                <a:cs typeface="Times New Roman"/>
              </a:rPr>
              <a:t>-12,</a:t>
            </a:r>
            <a:r>
              <a:rPr sz="2400" dirty="0">
                <a:latin typeface="Times New Roman"/>
                <a:cs typeface="Times New Roman"/>
              </a:rPr>
              <a:t> …,} =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{a</a:t>
            </a:r>
            <a:r>
              <a:rPr sz="2400" baseline="-20833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}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where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baseline="-20833" dirty="0">
                <a:latin typeface="Times New Roman"/>
                <a:cs typeface="Times New Roman"/>
              </a:rPr>
              <a:t>n</a:t>
            </a:r>
            <a:r>
              <a:rPr sz="2400" spc="284" baseline="-20833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– </a:t>
            </a:r>
            <a:r>
              <a:rPr sz="2400" spc="-5" dirty="0">
                <a:latin typeface="Times New Roman"/>
                <a:cs typeface="Times New Roman"/>
              </a:rPr>
              <a:t>n(n-1),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n</a:t>
            </a:r>
            <a:r>
              <a:rPr sz="2400" spc="-5" dirty="0">
                <a:latin typeface="Symbol"/>
                <a:cs typeface="Symbol"/>
              </a:rPr>
              <a:t></a:t>
            </a:r>
            <a:r>
              <a:rPr sz="2400" spc="-5" dirty="0">
                <a:latin typeface="Times New Roman"/>
                <a:cs typeface="Times New Roman"/>
              </a:rPr>
              <a:t>Z</a:t>
            </a:r>
            <a:r>
              <a:rPr sz="2400" spc="-7" baseline="24305" dirty="0">
                <a:latin typeface="Times New Roman"/>
                <a:cs typeface="Times New Roman"/>
              </a:rPr>
              <a:t>+</a:t>
            </a:r>
            <a:endParaRPr sz="2400" baseline="24305" dirty="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2220480"/>
            <a:ext cx="203453" cy="213347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3025152"/>
            <a:ext cx="203453" cy="213347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3829824"/>
            <a:ext cx="203453" cy="213347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4634496"/>
            <a:ext cx="203453" cy="213347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5573267"/>
            <a:ext cx="203453" cy="21335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763172" y="186182"/>
            <a:ext cx="561784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Common</a:t>
            </a:r>
            <a:r>
              <a:rPr sz="3600" spc="-20" dirty="0"/>
              <a:t> </a:t>
            </a:r>
            <a:r>
              <a:rPr sz="3600" dirty="0"/>
              <a:t>Sequences</a:t>
            </a:r>
            <a:r>
              <a:rPr sz="3600" spc="-40" dirty="0"/>
              <a:t> </a:t>
            </a:r>
            <a:r>
              <a:rPr sz="3600" dirty="0"/>
              <a:t>{a</a:t>
            </a:r>
            <a:r>
              <a:rPr sz="3600" baseline="-20833" dirty="0"/>
              <a:t>n</a:t>
            </a:r>
            <a:r>
              <a:rPr sz="3600" dirty="0"/>
              <a:t>}</a:t>
            </a:r>
            <a:r>
              <a:rPr sz="3600" spc="-30" dirty="0"/>
              <a:t> </a:t>
            </a:r>
            <a:r>
              <a:rPr sz="3600" spc="-5" dirty="0"/>
              <a:t>where</a:t>
            </a:r>
            <a:r>
              <a:rPr sz="3600" spc="-20" dirty="0"/>
              <a:t> </a:t>
            </a:r>
            <a:r>
              <a:rPr sz="3600" dirty="0"/>
              <a:t>a</a:t>
            </a:r>
            <a:r>
              <a:rPr sz="3600" baseline="-20833" dirty="0"/>
              <a:t>n</a:t>
            </a:r>
            <a:r>
              <a:rPr sz="3600" spc="352" baseline="-20833" dirty="0"/>
              <a:t> </a:t>
            </a:r>
            <a:r>
              <a:rPr sz="3600" dirty="0"/>
              <a:t>=</a:t>
            </a:r>
            <a:endParaRPr sz="3600"/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1243149"/>
              </p:ext>
            </p:extLst>
          </p:nvPr>
        </p:nvGraphicFramePr>
        <p:xfrm>
          <a:off x="900112" y="900112"/>
          <a:ext cx="7390764" cy="553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214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693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499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24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Arithmetic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34925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2400" dirty="0">
                          <a:latin typeface="Times New Roman"/>
                          <a:cs typeface="Times New Roman"/>
                        </a:rPr>
                        <a:t>a,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a+d,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a+2d,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a+3d,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a+4d,</a:t>
                      </a:r>
                      <a:r>
                        <a:rPr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…,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400" baseline="-20833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400" spc="284" baseline="-20833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=</a:t>
                      </a:r>
                      <a:r>
                        <a:rPr sz="24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4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+</a:t>
                      </a:r>
                      <a:r>
                        <a:rPr sz="24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(n </a:t>
                      </a:r>
                      <a:r>
                        <a:rPr sz="24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–</a:t>
                      </a:r>
                      <a:r>
                        <a:rPr sz="24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1)d</a:t>
                      </a: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492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1665">
                <a:tc>
                  <a:txBody>
                    <a:bodyPr/>
                    <a:lstStyle/>
                    <a:p>
                      <a:pPr marL="90805" marR="0" lvl="0" indent="0" defTabSz="91440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lang="en-US" sz="2400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>
                          <a:latin typeface="Times New Roman"/>
                          <a:cs typeface="Times New Roman"/>
                        </a:rPr>
                        <a:t>–</a:t>
                      </a:r>
                      <a:r>
                        <a:rPr lang="en-US" sz="24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en-US" sz="2400" spc="-5" dirty="0">
                          <a:latin typeface="Times New Roman"/>
                          <a:cs typeface="Times New Roman"/>
                        </a:rPr>
                        <a:t>1/n</a:t>
                      </a: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 marR="0" lvl="0" indent="0" defTabSz="91440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Times New Roman"/>
                          <a:cs typeface="Times New Roman"/>
                        </a:rPr>
                        <a:t>0,</a:t>
                      </a:r>
                      <a:r>
                        <a:rPr lang="en-US" sz="24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en-US" sz="2400" spc="-5" dirty="0">
                          <a:latin typeface="Times New Roman"/>
                          <a:cs typeface="Times New Roman"/>
                        </a:rPr>
                        <a:t>1/2,</a:t>
                      </a:r>
                      <a:r>
                        <a:rPr lang="en-US" sz="24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en-US" sz="2400" spc="-5" dirty="0">
                          <a:latin typeface="Times New Roman"/>
                          <a:cs typeface="Times New Roman"/>
                        </a:rPr>
                        <a:t>2/3, 3/4,</a:t>
                      </a:r>
                      <a:r>
                        <a:rPr lang="en-US" sz="24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en-US" sz="2400" spc="-5" dirty="0">
                          <a:latin typeface="Times New Roman"/>
                          <a:cs typeface="Times New Roman"/>
                        </a:rPr>
                        <a:t>4/5, </a:t>
                      </a:r>
                      <a:r>
                        <a:rPr lang="en-US" sz="2400" dirty="0">
                          <a:latin typeface="Times New Roman"/>
                          <a:cs typeface="Times New Roman"/>
                        </a:rPr>
                        <a:t>…..</a:t>
                      </a:r>
                    </a:p>
                  </a:txBody>
                  <a:tcPr marL="0" marR="0" marT="3492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1665">
                <a:tc>
                  <a:txBody>
                    <a:bodyPr/>
                    <a:lstStyle/>
                    <a:p>
                      <a:pPr marL="90805">
                        <a:lnSpc>
                          <a:spcPts val="2435"/>
                        </a:lnSpc>
                        <a:spcBef>
                          <a:spcPts val="0"/>
                        </a:spcBef>
                      </a:pPr>
                      <a:r>
                        <a:rPr lang="en-US" sz="3600" baseline="-16203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lang="en-US" sz="1600" dirty="0">
                          <a:latin typeface="Times New Roman"/>
                          <a:cs typeface="Times New Roman"/>
                        </a:rPr>
                        <a:t>2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17475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925"/>
                        </a:spcBef>
                      </a:pPr>
                      <a:r>
                        <a:rPr lang="en-US" sz="2400" dirty="0">
                          <a:latin typeface="Times New Roman"/>
                          <a:cs typeface="Times New Roman"/>
                        </a:rPr>
                        <a:t>1,</a:t>
                      </a:r>
                      <a:r>
                        <a:rPr lang="en-US" sz="24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>
                          <a:latin typeface="Times New Roman"/>
                          <a:cs typeface="Times New Roman"/>
                        </a:rPr>
                        <a:t>4,</a:t>
                      </a:r>
                      <a:r>
                        <a:rPr lang="en-US" sz="24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>
                          <a:latin typeface="Times New Roman"/>
                          <a:cs typeface="Times New Roman"/>
                        </a:rPr>
                        <a:t>9,</a:t>
                      </a:r>
                      <a:r>
                        <a:rPr lang="en-US" sz="24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>
                          <a:latin typeface="Times New Roman"/>
                          <a:cs typeface="Times New Roman"/>
                        </a:rPr>
                        <a:t>16,</a:t>
                      </a:r>
                      <a:r>
                        <a:rPr lang="en-US" sz="24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>
                          <a:latin typeface="Times New Roman"/>
                          <a:cs typeface="Times New Roman"/>
                        </a:rPr>
                        <a:t>25,</a:t>
                      </a:r>
                      <a:r>
                        <a:rPr lang="en-US" sz="24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>
                          <a:latin typeface="Times New Roman"/>
                          <a:cs typeface="Times New Roman"/>
                        </a:rPr>
                        <a:t>.</a:t>
                      </a:r>
                      <a:r>
                        <a:rPr lang="en-US" sz="24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>
                          <a:latin typeface="Times New Roman"/>
                          <a:cs typeface="Times New Roman"/>
                        </a:rPr>
                        <a:t>.</a:t>
                      </a:r>
                      <a:r>
                        <a:rPr lang="en-US" sz="24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>
                          <a:latin typeface="Times New Roman"/>
                          <a:cs typeface="Times New Roman"/>
                        </a:rPr>
                        <a:t>.,</a:t>
                      </a: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1747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4205">
                <a:tc>
                  <a:txBody>
                    <a:bodyPr/>
                    <a:lstStyle/>
                    <a:p>
                      <a:pPr marL="90805">
                        <a:lnSpc>
                          <a:spcPct val="150000"/>
                        </a:lnSpc>
                      </a:pPr>
                      <a:r>
                        <a:rPr sz="3600" baseline="-16203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1600" dirty="0">
                          <a:latin typeface="Times New Roman"/>
                          <a:cs typeface="Times New Roman"/>
                        </a:rPr>
                        <a:t>3</a:t>
                      </a: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50000"/>
                        </a:lnSpc>
                        <a:spcBef>
                          <a:spcPts val="275"/>
                        </a:spcBef>
                      </a:pPr>
                      <a:r>
                        <a:rPr sz="2400" dirty="0">
                          <a:latin typeface="Times New Roman"/>
                          <a:cs typeface="Times New Roman"/>
                        </a:rPr>
                        <a:t>1,</a:t>
                      </a:r>
                      <a:r>
                        <a:rPr sz="24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8,</a:t>
                      </a:r>
                      <a:r>
                        <a:rPr sz="24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27,</a:t>
                      </a:r>
                      <a:r>
                        <a:rPr sz="24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64,</a:t>
                      </a:r>
                      <a:r>
                        <a:rPr sz="24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125,</a:t>
                      </a:r>
                      <a:r>
                        <a:rPr sz="24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.</a:t>
                      </a:r>
                      <a:r>
                        <a:rPr sz="24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.</a:t>
                      </a:r>
                      <a:r>
                        <a:rPr sz="24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.</a:t>
                      </a:r>
                    </a:p>
                  </a:txBody>
                  <a:tcPr marL="0" marR="0" marT="3492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2935">
                <a:tc>
                  <a:txBody>
                    <a:bodyPr/>
                    <a:lstStyle/>
                    <a:p>
                      <a:pPr marL="90805">
                        <a:lnSpc>
                          <a:spcPct val="150000"/>
                        </a:lnSpc>
                      </a:pPr>
                      <a:r>
                        <a:rPr sz="3600" baseline="-16203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1600" dirty="0">
                          <a:latin typeface="Times New Roman"/>
                          <a:cs typeface="Times New Roman"/>
                        </a:rPr>
                        <a:t>4</a:t>
                      </a: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50000"/>
                        </a:lnSpc>
                        <a:spcBef>
                          <a:spcPts val="275"/>
                        </a:spcBef>
                      </a:pPr>
                      <a:r>
                        <a:rPr sz="2400" dirty="0">
                          <a:latin typeface="Times New Roman"/>
                          <a:cs typeface="Times New Roman"/>
                        </a:rPr>
                        <a:t>1,</a:t>
                      </a:r>
                      <a:r>
                        <a:rPr sz="24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16,</a:t>
                      </a:r>
                      <a:r>
                        <a:rPr sz="24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81,</a:t>
                      </a:r>
                      <a:r>
                        <a:rPr sz="24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256,</a:t>
                      </a:r>
                      <a:r>
                        <a:rPr sz="24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625,</a:t>
                      </a:r>
                      <a:r>
                        <a:rPr sz="24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.</a:t>
                      </a:r>
                      <a:r>
                        <a:rPr sz="24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.</a:t>
                      </a:r>
                      <a:r>
                        <a:rPr sz="24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.</a:t>
                      </a:r>
                    </a:p>
                  </a:txBody>
                  <a:tcPr marL="0" marR="0" marT="3492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2935">
                <a:tc>
                  <a:txBody>
                    <a:bodyPr/>
                    <a:lstStyle/>
                    <a:p>
                      <a:pPr marL="90805">
                        <a:lnSpc>
                          <a:spcPct val="150000"/>
                        </a:lnSpc>
                      </a:pPr>
                      <a:r>
                        <a:rPr sz="3600" baseline="-16203" dirty="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sz="1600" dirty="0">
                          <a:latin typeface="Times New Roman"/>
                          <a:cs typeface="Times New Roman"/>
                        </a:rPr>
                        <a:t>n</a:t>
                      </a: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50000"/>
                        </a:lnSpc>
                        <a:spcBef>
                          <a:spcPts val="275"/>
                        </a:spcBef>
                      </a:pPr>
                      <a:r>
                        <a:rPr sz="2400" dirty="0">
                          <a:latin typeface="Times New Roman"/>
                          <a:cs typeface="Times New Roman"/>
                        </a:rPr>
                        <a:t>2,</a:t>
                      </a:r>
                      <a:r>
                        <a:rPr sz="24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4,</a:t>
                      </a:r>
                      <a:r>
                        <a:rPr sz="24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8,</a:t>
                      </a:r>
                      <a:r>
                        <a:rPr sz="24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16,</a:t>
                      </a:r>
                      <a:r>
                        <a:rPr sz="24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32,</a:t>
                      </a:r>
                      <a:r>
                        <a:rPr sz="24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.</a:t>
                      </a:r>
                      <a:r>
                        <a:rPr sz="24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.</a:t>
                      </a:r>
                      <a:r>
                        <a:rPr sz="24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.</a:t>
                      </a:r>
                    </a:p>
                  </a:txBody>
                  <a:tcPr marL="0" marR="0" marT="3492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22935">
                <a:tc>
                  <a:txBody>
                    <a:bodyPr/>
                    <a:lstStyle/>
                    <a:p>
                      <a:pPr marL="90805">
                        <a:lnSpc>
                          <a:spcPct val="150000"/>
                        </a:lnSpc>
                      </a:pPr>
                      <a:r>
                        <a:rPr sz="3600" baseline="-16203" dirty="0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sz="1600" dirty="0">
                          <a:latin typeface="Times New Roman"/>
                          <a:cs typeface="Times New Roman"/>
                        </a:rPr>
                        <a:t>n</a:t>
                      </a: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50000"/>
                        </a:lnSpc>
                        <a:spcBef>
                          <a:spcPts val="275"/>
                        </a:spcBef>
                      </a:pPr>
                      <a:r>
                        <a:rPr sz="2400" dirty="0">
                          <a:latin typeface="Times New Roman"/>
                          <a:cs typeface="Times New Roman"/>
                        </a:rPr>
                        <a:t>3,</a:t>
                      </a:r>
                      <a:r>
                        <a:rPr sz="24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9,</a:t>
                      </a:r>
                      <a:r>
                        <a:rPr sz="24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27,</a:t>
                      </a:r>
                      <a:r>
                        <a:rPr sz="24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81,</a:t>
                      </a:r>
                      <a:r>
                        <a:rPr sz="24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243,</a:t>
                      </a:r>
                      <a:r>
                        <a:rPr sz="24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.</a:t>
                      </a:r>
                      <a:r>
                        <a:rPr sz="24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.</a:t>
                      </a:r>
                      <a:r>
                        <a:rPr sz="24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.</a:t>
                      </a:r>
                    </a:p>
                  </a:txBody>
                  <a:tcPr marL="0" marR="0" marT="3492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22935">
                <a:tc>
                  <a:txBody>
                    <a:bodyPr/>
                    <a:lstStyle/>
                    <a:p>
                      <a:pPr marL="90805">
                        <a:lnSpc>
                          <a:spcPct val="150000"/>
                        </a:lnSpc>
                        <a:spcBef>
                          <a:spcPts val="275"/>
                        </a:spcBef>
                      </a:pPr>
                      <a:r>
                        <a:rPr sz="2400" dirty="0">
                          <a:latin typeface="Times New Roman"/>
                          <a:cs typeface="Times New Roman"/>
                        </a:rPr>
                        <a:t>n!</a:t>
                      </a:r>
                    </a:p>
                  </a:txBody>
                  <a:tcPr marL="0" marR="0" marT="34925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50000"/>
                        </a:lnSpc>
                        <a:spcBef>
                          <a:spcPts val="275"/>
                        </a:spcBef>
                      </a:pPr>
                      <a:r>
                        <a:rPr sz="2400" dirty="0">
                          <a:latin typeface="Times New Roman"/>
                          <a:cs typeface="Times New Roman"/>
                        </a:rPr>
                        <a:t>1,</a:t>
                      </a:r>
                      <a:r>
                        <a:rPr sz="24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2,</a:t>
                      </a:r>
                      <a:r>
                        <a:rPr sz="24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6,</a:t>
                      </a:r>
                      <a:r>
                        <a:rPr sz="24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24,</a:t>
                      </a:r>
                      <a:r>
                        <a:rPr sz="24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120,</a:t>
                      </a:r>
                      <a:r>
                        <a:rPr sz="24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.</a:t>
                      </a:r>
                      <a:r>
                        <a:rPr sz="24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.</a:t>
                      </a:r>
                      <a:r>
                        <a:rPr sz="24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.</a:t>
                      </a:r>
                    </a:p>
                  </a:txBody>
                  <a:tcPr marL="0" marR="0" marT="3492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22935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24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Geometric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34925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2400" dirty="0">
                          <a:latin typeface="Times New Roman"/>
                          <a:cs typeface="Times New Roman"/>
                        </a:rPr>
                        <a:t>2,</a:t>
                      </a:r>
                      <a:r>
                        <a:rPr sz="24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6,</a:t>
                      </a:r>
                      <a:r>
                        <a:rPr sz="24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18,</a:t>
                      </a:r>
                      <a:r>
                        <a:rPr sz="24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54,</a:t>
                      </a:r>
                      <a:r>
                        <a:rPr sz="24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en-US" sz="2400" dirty="0"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62,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…</a:t>
                      </a:r>
                      <a:r>
                        <a:rPr sz="24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sz="24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400" baseline="-20833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400" spc="277" baseline="-20833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=</a:t>
                      </a:r>
                      <a:r>
                        <a:rPr sz="24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???</a:t>
                      </a:r>
                      <a:r>
                        <a:rPr sz="2400" spc="-2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Guess??</a:t>
                      </a: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492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462654" y="171100"/>
            <a:ext cx="221996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/>
              <a:t>Summations</a:t>
            </a:r>
            <a:endParaRPr sz="40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40" y="1897379"/>
            <a:ext cx="241553" cy="249174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1069250" y="1773427"/>
            <a:ext cx="7117715" cy="38665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800" marR="753110">
              <a:lnSpc>
                <a:spcPct val="100000"/>
              </a:lnSpc>
              <a:spcBef>
                <a:spcPts val="100"/>
              </a:spcBef>
            </a:pPr>
            <a:r>
              <a:rPr sz="2800" spc="-5" dirty="0">
                <a:latin typeface="Times New Roman"/>
                <a:cs typeface="Times New Roman"/>
              </a:rPr>
              <a:t>Notation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for</a:t>
            </a:r>
            <a:r>
              <a:rPr sz="2800" spc="-5" dirty="0">
                <a:latin typeface="Times New Roman"/>
                <a:cs typeface="Times New Roman"/>
              </a:rPr>
              <a:t> describing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u="heavy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sum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terms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775" baseline="-21021" dirty="0">
                <a:latin typeface="Times New Roman"/>
                <a:cs typeface="Times New Roman"/>
              </a:rPr>
              <a:t>m</a:t>
            </a:r>
            <a:r>
              <a:rPr sz="2800" dirty="0">
                <a:latin typeface="Times New Roman"/>
                <a:cs typeface="Times New Roman"/>
              </a:rPr>
              <a:t>,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5" dirty="0">
                <a:latin typeface="Times New Roman"/>
                <a:cs typeface="Times New Roman"/>
              </a:rPr>
              <a:t>a</a:t>
            </a:r>
            <a:r>
              <a:rPr sz="2775" spc="7" baseline="-21021" dirty="0">
                <a:latin typeface="Times New Roman"/>
                <a:cs typeface="Times New Roman"/>
              </a:rPr>
              <a:t>m+1</a:t>
            </a:r>
            <a:r>
              <a:rPr sz="2800" spc="5" dirty="0">
                <a:latin typeface="Times New Roman"/>
                <a:cs typeface="Times New Roman"/>
              </a:rPr>
              <a:t>,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.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.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.,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5" dirty="0">
                <a:latin typeface="Times New Roman"/>
                <a:cs typeface="Times New Roman"/>
              </a:rPr>
              <a:t>a</a:t>
            </a:r>
            <a:r>
              <a:rPr sz="2775" spc="7" baseline="-21021" dirty="0">
                <a:latin typeface="Times New Roman"/>
                <a:cs typeface="Times New Roman"/>
              </a:rPr>
              <a:t>n</a:t>
            </a:r>
            <a:r>
              <a:rPr sz="2775" spc="359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from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sequence,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{a</a:t>
            </a:r>
            <a:r>
              <a:rPr sz="2775" baseline="-21021" dirty="0">
                <a:latin typeface="Times New Roman"/>
                <a:cs typeface="Times New Roman"/>
              </a:rPr>
              <a:t>n</a:t>
            </a:r>
            <a:r>
              <a:rPr sz="2800" dirty="0">
                <a:latin typeface="Times New Roman"/>
                <a:cs typeface="Times New Roman"/>
              </a:rPr>
              <a:t>}</a:t>
            </a:r>
            <a:endParaRPr sz="2800">
              <a:latin typeface="Times New Roman"/>
              <a:cs typeface="Times New Roman"/>
            </a:endParaRPr>
          </a:p>
          <a:p>
            <a:pPr marL="4685665">
              <a:lnSpc>
                <a:spcPct val="100000"/>
              </a:lnSpc>
              <a:spcBef>
                <a:spcPts val="2320"/>
              </a:spcBef>
            </a:pPr>
            <a:r>
              <a:rPr sz="1850" spc="5" dirty="0">
                <a:latin typeface="Times New Roman"/>
                <a:cs typeface="Times New Roman"/>
              </a:rPr>
              <a:t>n</a:t>
            </a:r>
            <a:endParaRPr sz="1850">
              <a:latin typeface="Times New Roman"/>
              <a:cs typeface="Times New Roman"/>
            </a:endParaRPr>
          </a:p>
          <a:p>
            <a:pPr marR="106045" algn="ctr">
              <a:lnSpc>
                <a:spcPct val="100000"/>
              </a:lnSpc>
              <a:spcBef>
                <a:spcPts val="170"/>
              </a:spcBef>
            </a:pP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775" baseline="-21021" dirty="0">
                <a:latin typeface="Times New Roman"/>
                <a:cs typeface="Times New Roman"/>
              </a:rPr>
              <a:t>m</a:t>
            </a:r>
            <a:r>
              <a:rPr sz="2800" dirty="0">
                <a:latin typeface="Times New Roman"/>
                <a:cs typeface="Times New Roman"/>
              </a:rPr>
              <a:t>+a</a:t>
            </a:r>
            <a:r>
              <a:rPr sz="2775" baseline="-21021" dirty="0">
                <a:latin typeface="Times New Roman"/>
                <a:cs typeface="Times New Roman"/>
              </a:rPr>
              <a:t>m+1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.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.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.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775" baseline="-21021" dirty="0">
                <a:latin typeface="Times New Roman"/>
                <a:cs typeface="Times New Roman"/>
              </a:rPr>
              <a:t>n</a:t>
            </a:r>
            <a:r>
              <a:rPr sz="2775" spc="337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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775" baseline="-21021" dirty="0">
                <a:latin typeface="Times New Roman"/>
                <a:cs typeface="Times New Roman"/>
              </a:rPr>
              <a:t>j</a:t>
            </a:r>
            <a:endParaRPr sz="2775" baseline="-21021">
              <a:latin typeface="Times New Roman"/>
              <a:cs typeface="Times New Roman"/>
            </a:endParaRPr>
          </a:p>
          <a:p>
            <a:pPr marL="4566920">
              <a:lnSpc>
                <a:spcPct val="100000"/>
              </a:lnSpc>
              <a:spcBef>
                <a:spcPts val="775"/>
              </a:spcBef>
            </a:pPr>
            <a:r>
              <a:rPr sz="1850" spc="5" dirty="0">
                <a:latin typeface="Times New Roman"/>
                <a:cs typeface="Times New Roman"/>
              </a:rPr>
              <a:t>j=m</a:t>
            </a:r>
            <a:endParaRPr sz="1850">
              <a:latin typeface="Times New Roman"/>
              <a:cs typeface="Times New Roman"/>
            </a:endParaRPr>
          </a:p>
          <a:p>
            <a:pPr marL="50800">
              <a:lnSpc>
                <a:spcPct val="100000"/>
              </a:lnSpc>
              <a:spcBef>
                <a:spcPts val="1705"/>
              </a:spcBef>
            </a:pPr>
            <a:r>
              <a:rPr sz="2800" dirty="0">
                <a:latin typeface="Times New Roman"/>
                <a:cs typeface="Times New Roman"/>
              </a:rPr>
              <a:t>j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index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summation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(dummy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variable)</a:t>
            </a:r>
            <a:endParaRPr sz="2800">
              <a:latin typeface="Times New Roman"/>
              <a:cs typeface="Times New Roman"/>
            </a:endParaRPr>
          </a:p>
          <a:p>
            <a:pPr marL="50800" marR="17780">
              <a:lnSpc>
                <a:spcPct val="100000"/>
              </a:lnSpc>
              <a:spcBef>
                <a:spcPts val="670"/>
              </a:spcBef>
            </a:pPr>
            <a:r>
              <a:rPr sz="2800" spc="-5" dirty="0">
                <a:latin typeface="Times New Roman"/>
                <a:cs typeface="Times New Roman"/>
              </a:rPr>
              <a:t>The index </a:t>
            </a:r>
            <a:r>
              <a:rPr sz="2800" dirty="0">
                <a:latin typeface="Times New Roman"/>
                <a:cs typeface="Times New Roman"/>
              </a:rPr>
              <a:t>of </a:t>
            </a:r>
            <a:r>
              <a:rPr sz="2800" spc="-5" dirty="0">
                <a:latin typeface="Times New Roman"/>
                <a:cs typeface="Times New Roman"/>
              </a:rPr>
              <a:t>summation </a:t>
            </a:r>
            <a:r>
              <a:rPr sz="2800" dirty="0">
                <a:latin typeface="Times New Roman"/>
                <a:cs typeface="Times New Roman"/>
              </a:rPr>
              <a:t>runs through </a:t>
            </a:r>
            <a:r>
              <a:rPr sz="2800" spc="-5" dirty="0">
                <a:latin typeface="Times New Roman"/>
                <a:cs typeface="Times New Roman"/>
              </a:rPr>
              <a:t>all integers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from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its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lower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limit,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m,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its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upper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limit,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n.</a:t>
            </a:r>
            <a:endParaRPr sz="280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40" y="4372355"/>
            <a:ext cx="241553" cy="249174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40" y="4884420"/>
            <a:ext cx="241553" cy="24917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01159" y="224282"/>
            <a:ext cx="15887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Examples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1125184" y="920554"/>
            <a:ext cx="106680" cy="22034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250" spc="10" dirty="0">
                <a:latin typeface="Times New Roman"/>
                <a:cs typeface="Times New Roman"/>
              </a:rPr>
              <a:t>5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92405" y="896265"/>
            <a:ext cx="2967355" cy="793750"/>
          </a:xfrm>
          <a:prstGeom prst="rect">
            <a:avLst/>
          </a:prstGeom>
        </p:spPr>
        <p:txBody>
          <a:bodyPr vert="horz" wrap="square" lIns="0" tIns="6921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45"/>
              </a:spcBef>
            </a:pPr>
            <a:r>
              <a:rPr sz="4875" spc="37" baseline="-8547" dirty="0">
                <a:latin typeface="Symbol"/>
                <a:cs typeface="Symbol"/>
              </a:rPr>
              <a:t></a:t>
            </a:r>
            <a:r>
              <a:rPr sz="4875" spc="-165" baseline="-8547" dirty="0">
                <a:latin typeface="Times New Roman"/>
                <a:cs typeface="Times New Roman"/>
              </a:rPr>
              <a:t> </a:t>
            </a:r>
            <a:r>
              <a:rPr sz="2200" i="1" spc="-5" dirty="0">
                <a:latin typeface="Times New Roman"/>
                <a:cs typeface="Times New Roman"/>
              </a:rPr>
              <a:t>j</a:t>
            </a:r>
            <a:r>
              <a:rPr sz="2200" i="1" spc="3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Symbol"/>
                <a:cs typeface="Symbol"/>
              </a:rPr>
              <a:t></a:t>
            </a:r>
            <a:r>
              <a:rPr sz="2200" spc="-280" dirty="0">
                <a:latin typeface="Times New Roman"/>
                <a:cs typeface="Times New Roman"/>
              </a:rPr>
              <a:t> </a:t>
            </a:r>
            <a:r>
              <a:rPr sz="2200" spc="160" dirty="0">
                <a:latin typeface="Times New Roman"/>
                <a:cs typeface="Times New Roman"/>
              </a:rPr>
              <a:t>1</a:t>
            </a:r>
            <a:r>
              <a:rPr sz="2200" spc="-5" dirty="0">
                <a:latin typeface="Symbol"/>
                <a:cs typeface="Symbol"/>
              </a:rPr>
              <a:t></a:t>
            </a:r>
            <a:r>
              <a:rPr sz="2200" spc="-14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2</a:t>
            </a:r>
            <a:r>
              <a:rPr sz="2200" spc="-21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Symbol"/>
                <a:cs typeface="Symbol"/>
              </a:rPr>
              <a:t></a:t>
            </a:r>
            <a:r>
              <a:rPr sz="2200" spc="-21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3</a:t>
            </a:r>
            <a:r>
              <a:rPr sz="2200" spc="-28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Symbol"/>
                <a:cs typeface="Symbol"/>
              </a:rPr>
              <a:t></a:t>
            </a:r>
            <a:r>
              <a:rPr sz="2200" spc="-14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4</a:t>
            </a:r>
            <a:r>
              <a:rPr sz="2200" spc="-21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Symbol"/>
                <a:cs typeface="Symbol"/>
              </a:rPr>
              <a:t></a:t>
            </a:r>
            <a:r>
              <a:rPr sz="2200" spc="-21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5</a:t>
            </a:r>
            <a:r>
              <a:rPr sz="2200" spc="-10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Symbol"/>
                <a:cs typeface="Symbol"/>
              </a:rPr>
              <a:t></a:t>
            </a:r>
            <a:r>
              <a:rPr sz="2200" spc="-28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15</a:t>
            </a:r>
            <a:endParaRPr sz="2200">
              <a:latin typeface="Times New Roman"/>
              <a:cs typeface="Times New Roman"/>
            </a:endParaRPr>
          </a:p>
          <a:p>
            <a:pPr marL="97155">
              <a:lnSpc>
                <a:spcPct val="100000"/>
              </a:lnSpc>
              <a:spcBef>
                <a:spcPts val="195"/>
              </a:spcBef>
            </a:pPr>
            <a:r>
              <a:rPr sz="1250" i="1" spc="5" dirty="0">
                <a:latin typeface="Times New Roman"/>
                <a:cs typeface="Times New Roman"/>
              </a:rPr>
              <a:t>j</a:t>
            </a:r>
            <a:r>
              <a:rPr sz="1250" i="1" spc="-190" dirty="0">
                <a:latin typeface="Times New Roman"/>
                <a:cs typeface="Times New Roman"/>
              </a:rPr>
              <a:t> </a:t>
            </a:r>
            <a:r>
              <a:rPr sz="1250" spc="-55" dirty="0">
                <a:latin typeface="Symbol"/>
                <a:cs typeface="Symbol"/>
              </a:rPr>
              <a:t></a:t>
            </a:r>
            <a:r>
              <a:rPr sz="1250" spc="10" dirty="0">
                <a:latin typeface="Times New Roman"/>
                <a:cs typeface="Times New Roman"/>
              </a:rPr>
              <a:t>1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865679" y="921232"/>
            <a:ext cx="109855" cy="227329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300" spc="10" dirty="0">
                <a:latin typeface="Times New Roman"/>
                <a:cs typeface="Times New Roman"/>
              </a:rPr>
              <a:t>4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727606" y="896087"/>
            <a:ext cx="3585210" cy="821055"/>
          </a:xfrm>
          <a:prstGeom prst="rect">
            <a:avLst/>
          </a:prstGeom>
        </p:spPr>
        <p:txBody>
          <a:bodyPr vert="horz" wrap="square" lIns="0" tIns="673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30"/>
              </a:spcBef>
            </a:pPr>
            <a:r>
              <a:rPr sz="5100" spc="390" baseline="-8986" dirty="0">
                <a:latin typeface="Symbol"/>
                <a:cs typeface="Symbol"/>
              </a:rPr>
              <a:t></a:t>
            </a:r>
            <a:r>
              <a:rPr sz="3000" spc="-254" dirty="0">
                <a:latin typeface="Symbol"/>
                <a:cs typeface="Symbol"/>
              </a:rPr>
              <a:t></a:t>
            </a:r>
            <a:r>
              <a:rPr sz="3000" spc="-365" dirty="0">
                <a:latin typeface="Times New Roman"/>
                <a:cs typeface="Times New Roman"/>
              </a:rPr>
              <a:t> </a:t>
            </a:r>
            <a:r>
              <a:rPr sz="2250" i="1" spc="5" dirty="0">
                <a:latin typeface="Times New Roman"/>
                <a:cs typeface="Times New Roman"/>
              </a:rPr>
              <a:t>j</a:t>
            </a:r>
            <a:r>
              <a:rPr sz="2250" i="1" spc="-95" dirty="0">
                <a:latin typeface="Times New Roman"/>
                <a:cs typeface="Times New Roman"/>
              </a:rPr>
              <a:t> </a:t>
            </a:r>
            <a:r>
              <a:rPr sz="2250" spc="180" dirty="0">
                <a:latin typeface="Symbol"/>
                <a:cs typeface="Symbol"/>
              </a:rPr>
              <a:t></a:t>
            </a:r>
            <a:r>
              <a:rPr sz="2250" spc="-100" dirty="0">
                <a:latin typeface="Times New Roman"/>
                <a:cs typeface="Times New Roman"/>
              </a:rPr>
              <a:t>1</a:t>
            </a:r>
            <a:r>
              <a:rPr sz="3000" spc="-254" dirty="0">
                <a:latin typeface="Symbol"/>
                <a:cs typeface="Symbol"/>
              </a:rPr>
              <a:t></a:t>
            </a:r>
            <a:r>
              <a:rPr sz="3000" spc="-409" dirty="0">
                <a:latin typeface="Times New Roman"/>
                <a:cs typeface="Times New Roman"/>
              </a:rPr>
              <a:t> </a:t>
            </a:r>
            <a:r>
              <a:rPr sz="2250" spc="10" dirty="0">
                <a:latin typeface="Symbol"/>
                <a:cs typeface="Symbol"/>
              </a:rPr>
              <a:t></a:t>
            </a:r>
            <a:r>
              <a:rPr sz="2250" spc="-285" dirty="0">
                <a:latin typeface="Times New Roman"/>
                <a:cs typeface="Times New Roman"/>
              </a:rPr>
              <a:t> </a:t>
            </a:r>
            <a:r>
              <a:rPr sz="2250" spc="185" dirty="0">
                <a:latin typeface="Times New Roman"/>
                <a:cs typeface="Times New Roman"/>
              </a:rPr>
              <a:t>1</a:t>
            </a:r>
            <a:r>
              <a:rPr sz="2250" spc="10" dirty="0">
                <a:latin typeface="Symbol"/>
                <a:cs typeface="Symbol"/>
              </a:rPr>
              <a:t></a:t>
            </a:r>
            <a:r>
              <a:rPr sz="2250" spc="-145" dirty="0">
                <a:latin typeface="Times New Roman"/>
                <a:cs typeface="Times New Roman"/>
              </a:rPr>
              <a:t> </a:t>
            </a:r>
            <a:r>
              <a:rPr sz="2250" spc="10" dirty="0">
                <a:latin typeface="Times New Roman"/>
                <a:cs typeface="Times New Roman"/>
              </a:rPr>
              <a:t>2</a:t>
            </a:r>
            <a:r>
              <a:rPr sz="2250" spc="-210" dirty="0">
                <a:latin typeface="Times New Roman"/>
                <a:cs typeface="Times New Roman"/>
              </a:rPr>
              <a:t> </a:t>
            </a:r>
            <a:r>
              <a:rPr sz="2250" spc="10" dirty="0">
                <a:latin typeface="Symbol"/>
                <a:cs typeface="Symbol"/>
              </a:rPr>
              <a:t></a:t>
            </a:r>
            <a:r>
              <a:rPr sz="2250" spc="-215" dirty="0">
                <a:latin typeface="Times New Roman"/>
                <a:cs typeface="Times New Roman"/>
              </a:rPr>
              <a:t> </a:t>
            </a:r>
            <a:r>
              <a:rPr sz="2250" spc="10" dirty="0">
                <a:latin typeface="Times New Roman"/>
                <a:cs typeface="Times New Roman"/>
              </a:rPr>
              <a:t>3</a:t>
            </a:r>
            <a:r>
              <a:rPr sz="2250" spc="-280" dirty="0">
                <a:latin typeface="Times New Roman"/>
                <a:cs typeface="Times New Roman"/>
              </a:rPr>
              <a:t> </a:t>
            </a:r>
            <a:r>
              <a:rPr sz="2250" spc="10" dirty="0">
                <a:latin typeface="Symbol"/>
                <a:cs typeface="Symbol"/>
              </a:rPr>
              <a:t></a:t>
            </a:r>
            <a:r>
              <a:rPr sz="2250" spc="-145" dirty="0">
                <a:latin typeface="Times New Roman"/>
                <a:cs typeface="Times New Roman"/>
              </a:rPr>
              <a:t> </a:t>
            </a:r>
            <a:r>
              <a:rPr sz="2250" spc="10" dirty="0">
                <a:latin typeface="Times New Roman"/>
                <a:cs typeface="Times New Roman"/>
              </a:rPr>
              <a:t>4</a:t>
            </a:r>
            <a:r>
              <a:rPr sz="2250" spc="-210" dirty="0">
                <a:latin typeface="Times New Roman"/>
                <a:cs typeface="Times New Roman"/>
              </a:rPr>
              <a:t> </a:t>
            </a:r>
            <a:r>
              <a:rPr sz="2250" spc="10" dirty="0">
                <a:latin typeface="Symbol"/>
                <a:cs typeface="Symbol"/>
              </a:rPr>
              <a:t></a:t>
            </a:r>
            <a:r>
              <a:rPr sz="2250" spc="-215" dirty="0">
                <a:latin typeface="Times New Roman"/>
                <a:cs typeface="Times New Roman"/>
              </a:rPr>
              <a:t> </a:t>
            </a:r>
            <a:r>
              <a:rPr sz="2250" spc="10" dirty="0">
                <a:latin typeface="Times New Roman"/>
                <a:cs typeface="Times New Roman"/>
              </a:rPr>
              <a:t>5</a:t>
            </a:r>
            <a:r>
              <a:rPr sz="2250" spc="-105" dirty="0">
                <a:latin typeface="Times New Roman"/>
                <a:cs typeface="Times New Roman"/>
              </a:rPr>
              <a:t> </a:t>
            </a:r>
            <a:r>
              <a:rPr sz="2250" spc="10" dirty="0">
                <a:latin typeface="Symbol"/>
                <a:cs typeface="Symbol"/>
              </a:rPr>
              <a:t></a:t>
            </a:r>
            <a:r>
              <a:rPr sz="2250" spc="-285" dirty="0">
                <a:latin typeface="Times New Roman"/>
                <a:cs typeface="Times New Roman"/>
              </a:rPr>
              <a:t> </a:t>
            </a:r>
            <a:r>
              <a:rPr sz="2250" spc="10" dirty="0">
                <a:latin typeface="Times New Roman"/>
                <a:cs typeface="Times New Roman"/>
              </a:rPr>
              <a:t>15</a:t>
            </a:r>
            <a:endParaRPr sz="2250">
              <a:latin typeface="Times New Roman"/>
              <a:cs typeface="Times New Roman"/>
            </a:endParaRPr>
          </a:p>
          <a:p>
            <a:pPr marL="85090">
              <a:lnSpc>
                <a:spcPct val="100000"/>
              </a:lnSpc>
              <a:spcBef>
                <a:spcPts val="190"/>
              </a:spcBef>
            </a:pPr>
            <a:r>
              <a:rPr sz="1300" i="1" spc="5" dirty="0">
                <a:latin typeface="Times New Roman"/>
                <a:cs typeface="Times New Roman"/>
              </a:rPr>
              <a:t>j</a:t>
            </a:r>
            <a:r>
              <a:rPr sz="1300" i="1" spc="-200" dirty="0">
                <a:latin typeface="Times New Roman"/>
                <a:cs typeface="Times New Roman"/>
              </a:rPr>
              <a:t> </a:t>
            </a:r>
            <a:r>
              <a:rPr sz="1300" spc="60" dirty="0">
                <a:latin typeface="Symbol"/>
                <a:cs typeface="Symbol"/>
              </a:rPr>
              <a:t></a:t>
            </a:r>
            <a:r>
              <a:rPr sz="1300" spc="10" dirty="0">
                <a:latin typeface="Times New Roman"/>
                <a:cs typeface="Times New Roman"/>
              </a:rPr>
              <a:t>0</a:t>
            </a:r>
            <a:endParaRPr sz="1300">
              <a:latin typeface="Times New Roman"/>
              <a:cs typeface="Times New Roman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38200" y="1676400"/>
            <a:ext cx="7543800" cy="3316224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24432" y="5130630"/>
            <a:ext cx="7562126" cy="136540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53559" y="71882"/>
            <a:ext cx="15887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Examples</a:t>
            </a:r>
            <a:endParaRPr sz="3600"/>
          </a:p>
        </p:txBody>
      </p:sp>
      <p:sp>
        <p:nvSpPr>
          <p:cNvPr id="3" name="object 3"/>
          <p:cNvSpPr/>
          <p:nvPr/>
        </p:nvSpPr>
        <p:spPr>
          <a:xfrm>
            <a:off x="2126175" y="2841858"/>
            <a:ext cx="164465" cy="395605"/>
          </a:xfrm>
          <a:custGeom>
            <a:avLst/>
            <a:gdLst/>
            <a:ahLst/>
            <a:cxnLst/>
            <a:rect l="l" t="t" r="r" b="b"/>
            <a:pathLst>
              <a:path w="164464" h="395605">
                <a:moveTo>
                  <a:pt x="164198" y="0"/>
                </a:moveTo>
                <a:lnTo>
                  <a:pt x="0" y="395478"/>
                </a:lnTo>
              </a:path>
            </a:pathLst>
          </a:custGeom>
          <a:ln w="686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3695434" y="2838366"/>
            <a:ext cx="2994660" cy="402590"/>
            <a:chOff x="3695434" y="2838366"/>
            <a:chExt cx="2994660" cy="402590"/>
          </a:xfrm>
        </p:grpSpPr>
        <p:sp>
          <p:nvSpPr>
            <p:cNvPr id="5" name="object 5"/>
            <p:cNvSpPr/>
            <p:nvPr/>
          </p:nvSpPr>
          <p:spPr>
            <a:xfrm>
              <a:off x="3698927" y="2841858"/>
              <a:ext cx="152400" cy="365125"/>
            </a:xfrm>
            <a:custGeom>
              <a:avLst/>
              <a:gdLst/>
              <a:ahLst/>
              <a:cxnLst/>
              <a:rect l="l" t="t" r="r" b="b"/>
              <a:pathLst>
                <a:path w="152400" h="365125">
                  <a:moveTo>
                    <a:pt x="151772" y="0"/>
                  </a:moveTo>
                  <a:lnTo>
                    <a:pt x="0" y="364581"/>
                  </a:lnTo>
                </a:path>
              </a:pathLst>
            </a:custGeom>
            <a:ln w="686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676127" y="2841858"/>
              <a:ext cx="152400" cy="365125"/>
            </a:xfrm>
            <a:custGeom>
              <a:avLst/>
              <a:gdLst/>
              <a:ahLst/>
              <a:cxnLst/>
              <a:rect l="l" t="t" r="r" b="b"/>
              <a:pathLst>
                <a:path w="152400" h="365125">
                  <a:moveTo>
                    <a:pt x="151772" y="0"/>
                  </a:moveTo>
                  <a:lnTo>
                    <a:pt x="0" y="364581"/>
                  </a:lnTo>
                </a:path>
              </a:pathLst>
            </a:custGeom>
            <a:ln w="686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522247" y="2841858"/>
              <a:ext cx="164465" cy="395605"/>
            </a:xfrm>
            <a:custGeom>
              <a:avLst/>
              <a:gdLst/>
              <a:ahLst/>
              <a:cxnLst/>
              <a:rect l="l" t="t" r="r" b="b"/>
              <a:pathLst>
                <a:path w="164465" h="395605">
                  <a:moveTo>
                    <a:pt x="164198" y="0"/>
                  </a:moveTo>
                  <a:lnTo>
                    <a:pt x="0" y="395478"/>
                  </a:lnTo>
                </a:path>
              </a:pathLst>
            </a:custGeom>
            <a:ln w="68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608950" y="2841858"/>
              <a:ext cx="164465" cy="395605"/>
            </a:xfrm>
            <a:custGeom>
              <a:avLst/>
              <a:gdLst/>
              <a:ahLst/>
              <a:cxnLst/>
              <a:rect l="l" t="t" r="r" b="b"/>
              <a:pathLst>
                <a:path w="164464" h="395605">
                  <a:moveTo>
                    <a:pt x="164198" y="0"/>
                  </a:moveTo>
                  <a:lnTo>
                    <a:pt x="0" y="395478"/>
                  </a:lnTo>
                </a:path>
              </a:pathLst>
            </a:custGeom>
            <a:ln w="68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621332" y="2408222"/>
            <a:ext cx="281305" cy="50038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100" spc="459" dirty="0">
                <a:latin typeface="Times New Roman"/>
                <a:cs typeface="Times New Roman"/>
              </a:rPr>
              <a:t>5</a:t>
            </a:r>
            <a:endParaRPr sz="31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435244" y="3230421"/>
            <a:ext cx="757555" cy="50038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100" i="1" spc="540" dirty="0">
                <a:latin typeface="Times New Roman"/>
                <a:cs typeface="Times New Roman"/>
              </a:rPr>
              <a:t>j</a:t>
            </a:r>
            <a:r>
              <a:rPr sz="3100" spc="640" dirty="0">
                <a:latin typeface="Symbol"/>
                <a:cs typeface="Symbol"/>
              </a:rPr>
              <a:t></a:t>
            </a:r>
            <a:r>
              <a:rPr sz="3100" spc="459" dirty="0">
                <a:latin typeface="Times New Roman"/>
                <a:cs typeface="Times New Roman"/>
              </a:rPr>
              <a:t>2</a:t>
            </a:r>
            <a:endParaRPr sz="31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17124" y="2736864"/>
            <a:ext cx="6282690" cy="50038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  <a:tabLst>
                <a:tab pos="861060" algn="l"/>
                <a:tab pos="1704975" algn="l"/>
              </a:tabLst>
            </a:pPr>
            <a:r>
              <a:rPr sz="3100" spc="480" dirty="0">
                <a:latin typeface="Times New Roman"/>
                <a:cs typeface="Times New Roman"/>
              </a:rPr>
              <a:t>1</a:t>
            </a:r>
            <a:r>
              <a:rPr sz="3100" spc="505" dirty="0">
                <a:latin typeface="Symbol"/>
                <a:cs typeface="Symbol"/>
              </a:rPr>
              <a:t></a:t>
            </a:r>
            <a:r>
              <a:rPr sz="3100" dirty="0">
                <a:latin typeface="Times New Roman"/>
                <a:cs typeface="Times New Roman"/>
              </a:rPr>
              <a:t>	</a:t>
            </a:r>
            <a:r>
              <a:rPr sz="4650" spc="825" baseline="-8960" dirty="0">
                <a:latin typeface="Symbol"/>
                <a:cs typeface="Symbol"/>
              </a:rPr>
              <a:t></a:t>
            </a:r>
            <a:r>
              <a:rPr sz="3100" spc="459" dirty="0">
                <a:latin typeface="Times New Roman"/>
                <a:cs typeface="Times New Roman"/>
              </a:rPr>
              <a:t>1</a:t>
            </a:r>
            <a:r>
              <a:rPr sz="3100" dirty="0">
                <a:latin typeface="Times New Roman"/>
                <a:cs typeface="Times New Roman"/>
              </a:rPr>
              <a:t>	</a:t>
            </a:r>
            <a:r>
              <a:rPr sz="3100" i="1" spc="254" dirty="0">
                <a:latin typeface="Times New Roman"/>
                <a:cs typeface="Times New Roman"/>
              </a:rPr>
              <a:t>j</a:t>
            </a:r>
            <a:r>
              <a:rPr sz="3100" i="1" spc="-70" dirty="0">
                <a:latin typeface="Times New Roman"/>
                <a:cs typeface="Times New Roman"/>
              </a:rPr>
              <a:t> </a:t>
            </a:r>
            <a:r>
              <a:rPr sz="3100" spc="620" dirty="0">
                <a:latin typeface="Symbol"/>
                <a:cs typeface="Symbol"/>
              </a:rPr>
              <a:t></a:t>
            </a:r>
            <a:r>
              <a:rPr sz="3100" spc="480" dirty="0">
                <a:latin typeface="Times New Roman"/>
                <a:cs typeface="Times New Roman"/>
              </a:rPr>
              <a:t>1</a:t>
            </a:r>
            <a:r>
              <a:rPr sz="3100" spc="515" dirty="0">
                <a:latin typeface="Symbol"/>
                <a:cs typeface="Symbol"/>
              </a:rPr>
              <a:t></a:t>
            </a:r>
            <a:r>
              <a:rPr sz="3100" spc="459" dirty="0">
                <a:latin typeface="Times New Roman"/>
                <a:cs typeface="Times New Roman"/>
              </a:rPr>
              <a:t>1</a:t>
            </a:r>
            <a:r>
              <a:rPr sz="3100" spc="335" dirty="0">
                <a:latin typeface="Times New Roman"/>
                <a:cs typeface="Times New Roman"/>
              </a:rPr>
              <a:t> </a:t>
            </a:r>
            <a:r>
              <a:rPr sz="3100" spc="459" dirty="0">
                <a:latin typeface="Times New Roman"/>
                <a:cs typeface="Times New Roman"/>
              </a:rPr>
              <a:t>2</a:t>
            </a:r>
            <a:r>
              <a:rPr sz="3100" spc="-445" dirty="0">
                <a:latin typeface="Times New Roman"/>
                <a:cs typeface="Times New Roman"/>
              </a:rPr>
              <a:t> </a:t>
            </a:r>
            <a:r>
              <a:rPr sz="3100" spc="515" dirty="0">
                <a:latin typeface="Symbol"/>
                <a:cs typeface="Symbol"/>
              </a:rPr>
              <a:t></a:t>
            </a:r>
            <a:r>
              <a:rPr sz="3100" spc="459" dirty="0">
                <a:latin typeface="Times New Roman"/>
                <a:cs typeface="Times New Roman"/>
              </a:rPr>
              <a:t>1</a:t>
            </a:r>
            <a:r>
              <a:rPr sz="3100" spc="210" dirty="0">
                <a:latin typeface="Times New Roman"/>
                <a:cs typeface="Times New Roman"/>
              </a:rPr>
              <a:t> </a:t>
            </a:r>
            <a:r>
              <a:rPr sz="3100" spc="665" dirty="0">
                <a:latin typeface="Times New Roman"/>
                <a:cs typeface="Times New Roman"/>
              </a:rPr>
              <a:t>3</a:t>
            </a:r>
            <a:r>
              <a:rPr sz="3100" spc="515" dirty="0">
                <a:latin typeface="Symbol"/>
                <a:cs typeface="Symbol"/>
              </a:rPr>
              <a:t></a:t>
            </a:r>
            <a:r>
              <a:rPr sz="3100" spc="459" dirty="0">
                <a:latin typeface="Times New Roman"/>
                <a:cs typeface="Times New Roman"/>
              </a:rPr>
              <a:t>1</a:t>
            </a:r>
            <a:r>
              <a:rPr sz="3100" spc="335" dirty="0">
                <a:latin typeface="Times New Roman"/>
                <a:cs typeface="Times New Roman"/>
              </a:rPr>
              <a:t> </a:t>
            </a:r>
            <a:r>
              <a:rPr sz="3100" spc="540" dirty="0">
                <a:latin typeface="Times New Roman"/>
                <a:cs typeface="Times New Roman"/>
              </a:rPr>
              <a:t>4</a:t>
            </a:r>
            <a:r>
              <a:rPr sz="3100" spc="260" dirty="0">
                <a:latin typeface="Symbol"/>
                <a:cs typeface="Symbol"/>
              </a:rPr>
              <a:t></a:t>
            </a:r>
            <a:r>
              <a:rPr sz="3100" spc="459" dirty="0">
                <a:latin typeface="Times New Roman"/>
                <a:cs typeface="Times New Roman"/>
              </a:rPr>
              <a:t>1</a:t>
            </a:r>
            <a:r>
              <a:rPr sz="3100" spc="210" dirty="0">
                <a:latin typeface="Times New Roman"/>
                <a:cs typeface="Times New Roman"/>
              </a:rPr>
              <a:t> </a:t>
            </a:r>
            <a:r>
              <a:rPr sz="3100" spc="459" dirty="0">
                <a:latin typeface="Times New Roman"/>
                <a:cs typeface="Times New Roman"/>
              </a:rPr>
              <a:t>5</a:t>
            </a:r>
            <a:endParaRPr sz="3100" dirty="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429000" y="2743199"/>
            <a:ext cx="3567752" cy="532217"/>
          </a:xfrm>
          <a:custGeom>
            <a:avLst/>
            <a:gdLst/>
            <a:ahLst/>
            <a:cxnLst/>
            <a:rect l="l" t="t" r="r" b="b"/>
            <a:pathLst>
              <a:path w="4419600" h="457200">
                <a:moveTo>
                  <a:pt x="0" y="457200"/>
                </a:moveTo>
                <a:lnTo>
                  <a:pt x="4419600" y="457200"/>
                </a:lnTo>
                <a:lnTo>
                  <a:pt x="4419600" y="0"/>
                </a:lnTo>
                <a:lnTo>
                  <a:pt x="0" y="0"/>
                </a:lnTo>
                <a:lnTo>
                  <a:pt x="0" y="457200"/>
                </a:lnTo>
                <a:close/>
              </a:path>
            </a:pathLst>
          </a:custGeom>
          <a:ln w="38100">
            <a:solidFill>
              <a:srgbClr val="C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295400" y="2408222"/>
            <a:ext cx="1284814" cy="1477978"/>
          </a:xfrm>
          <a:custGeom>
            <a:avLst/>
            <a:gdLst/>
            <a:ahLst/>
            <a:cxnLst/>
            <a:rect l="l" t="t" r="r" b="b"/>
            <a:pathLst>
              <a:path w="1371600" h="1116329">
                <a:moveTo>
                  <a:pt x="0" y="1116330"/>
                </a:moveTo>
                <a:lnTo>
                  <a:pt x="1371600" y="1116330"/>
                </a:lnTo>
                <a:lnTo>
                  <a:pt x="1371600" y="0"/>
                </a:lnTo>
                <a:lnTo>
                  <a:pt x="0" y="0"/>
                </a:lnTo>
                <a:lnTo>
                  <a:pt x="0" y="1116330"/>
                </a:lnTo>
                <a:close/>
              </a:path>
            </a:pathLst>
          </a:custGeom>
          <a:ln w="38100">
            <a:solidFill>
              <a:srgbClr val="C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794614" y="1000950"/>
            <a:ext cx="351155" cy="865505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7620" algn="ctr">
              <a:lnSpc>
                <a:spcPts val="1240"/>
              </a:lnSpc>
              <a:spcBef>
                <a:spcPts val="140"/>
              </a:spcBef>
            </a:pPr>
            <a:r>
              <a:rPr sz="1400" spc="20" dirty="0">
                <a:latin typeface="Times New Roman"/>
                <a:cs typeface="Times New Roman"/>
              </a:rPr>
              <a:t>7</a:t>
            </a:r>
            <a:endParaRPr sz="1400">
              <a:latin typeface="Times New Roman"/>
              <a:cs typeface="Times New Roman"/>
            </a:endParaRPr>
          </a:p>
          <a:p>
            <a:pPr marL="12700">
              <a:lnSpc>
                <a:spcPts val="3825"/>
              </a:lnSpc>
            </a:pPr>
            <a:r>
              <a:rPr sz="3700" spc="-1689" dirty="0">
                <a:latin typeface="Symbol"/>
                <a:cs typeface="Symbol"/>
              </a:rPr>
              <a:t></a:t>
            </a:r>
            <a:endParaRPr sz="3700">
              <a:latin typeface="Symbol"/>
              <a:cs typeface="Symbol"/>
            </a:endParaRPr>
          </a:p>
          <a:p>
            <a:pPr marL="80645">
              <a:lnSpc>
                <a:spcPts val="1505"/>
              </a:lnSpc>
            </a:pPr>
            <a:r>
              <a:rPr sz="1400" i="1" spc="10" dirty="0">
                <a:latin typeface="Times New Roman"/>
                <a:cs typeface="Times New Roman"/>
              </a:rPr>
              <a:t>j</a:t>
            </a:r>
            <a:r>
              <a:rPr sz="1400" i="1" spc="-215" dirty="0">
                <a:latin typeface="Times New Roman"/>
                <a:cs typeface="Times New Roman"/>
              </a:rPr>
              <a:t> </a:t>
            </a:r>
            <a:r>
              <a:rPr sz="1400" spc="-55" dirty="0">
                <a:latin typeface="Symbol"/>
                <a:cs typeface="Symbol"/>
              </a:rPr>
              <a:t></a:t>
            </a:r>
            <a:r>
              <a:rPr sz="1400" spc="20" dirty="0">
                <a:latin typeface="Times New Roman"/>
                <a:cs typeface="Times New Roman"/>
              </a:rPr>
              <a:t>1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184808" y="1188647"/>
            <a:ext cx="5091430" cy="51475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25400">
              <a:lnSpc>
                <a:spcPts val="2440"/>
              </a:lnSpc>
              <a:spcBef>
                <a:spcPts val="140"/>
              </a:spcBef>
            </a:pPr>
            <a:r>
              <a:rPr sz="3675" u="heavy" spc="30" baseline="35147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sz="3675" spc="277" baseline="35147" dirty="0">
                <a:latin typeface="Times New Roman"/>
                <a:cs typeface="Times New Roman"/>
              </a:rPr>
              <a:t> </a:t>
            </a:r>
            <a:r>
              <a:rPr sz="2450" spc="20" dirty="0">
                <a:latin typeface="Symbol"/>
                <a:cs typeface="Symbol"/>
              </a:rPr>
              <a:t></a:t>
            </a:r>
            <a:r>
              <a:rPr sz="2450" spc="-310" dirty="0">
                <a:latin typeface="Times New Roman"/>
                <a:cs typeface="Times New Roman"/>
              </a:rPr>
              <a:t> </a:t>
            </a:r>
            <a:r>
              <a:rPr sz="2450" spc="215" dirty="0">
                <a:latin typeface="Times New Roman"/>
                <a:cs typeface="Times New Roman"/>
              </a:rPr>
              <a:t>1</a:t>
            </a:r>
            <a:r>
              <a:rPr sz="2450" spc="204" dirty="0">
                <a:latin typeface="Symbol"/>
                <a:cs typeface="Symbol"/>
              </a:rPr>
              <a:t></a:t>
            </a:r>
            <a:r>
              <a:rPr sz="2450" spc="20" dirty="0">
                <a:latin typeface="Times New Roman"/>
                <a:cs typeface="Times New Roman"/>
              </a:rPr>
              <a:t>1</a:t>
            </a:r>
            <a:r>
              <a:rPr sz="2450" spc="-380" dirty="0">
                <a:latin typeface="Times New Roman"/>
                <a:cs typeface="Times New Roman"/>
              </a:rPr>
              <a:t> </a:t>
            </a:r>
            <a:r>
              <a:rPr sz="2450" spc="10" dirty="0">
                <a:latin typeface="Times New Roman"/>
                <a:cs typeface="Times New Roman"/>
              </a:rPr>
              <a:t>/</a:t>
            </a:r>
            <a:r>
              <a:rPr sz="2450" spc="-100" dirty="0">
                <a:latin typeface="Times New Roman"/>
                <a:cs typeface="Times New Roman"/>
              </a:rPr>
              <a:t> </a:t>
            </a:r>
            <a:r>
              <a:rPr sz="2450" spc="20" dirty="0">
                <a:latin typeface="Times New Roman"/>
                <a:cs typeface="Times New Roman"/>
              </a:rPr>
              <a:t>2</a:t>
            </a:r>
            <a:r>
              <a:rPr sz="2450" spc="-225" dirty="0">
                <a:latin typeface="Times New Roman"/>
                <a:cs typeface="Times New Roman"/>
              </a:rPr>
              <a:t> </a:t>
            </a:r>
            <a:r>
              <a:rPr sz="2450" spc="210" dirty="0">
                <a:latin typeface="Symbol"/>
                <a:cs typeface="Symbol"/>
              </a:rPr>
              <a:t></a:t>
            </a:r>
            <a:r>
              <a:rPr sz="2450" spc="20" dirty="0">
                <a:latin typeface="Times New Roman"/>
                <a:cs typeface="Times New Roman"/>
              </a:rPr>
              <a:t>1</a:t>
            </a:r>
            <a:r>
              <a:rPr sz="2450" spc="-380" dirty="0">
                <a:latin typeface="Times New Roman"/>
                <a:cs typeface="Times New Roman"/>
              </a:rPr>
              <a:t> </a:t>
            </a:r>
            <a:r>
              <a:rPr sz="2450" spc="10" dirty="0">
                <a:latin typeface="Times New Roman"/>
                <a:cs typeface="Times New Roman"/>
              </a:rPr>
              <a:t>/</a:t>
            </a:r>
            <a:r>
              <a:rPr sz="2450" spc="-180" dirty="0">
                <a:latin typeface="Times New Roman"/>
                <a:cs typeface="Times New Roman"/>
              </a:rPr>
              <a:t> </a:t>
            </a:r>
            <a:r>
              <a:rPr sz="2450" spc="20" dirty="0">
                <a:latin typeface="Times New Roman"/>
                <a:cs typeface="Times New Roman"/>
              </a:rPr>
              <a:t>3</a:t>
            </a:r>
            <a:r>
              <a:rPr sz="2450" spc="-305" dirty="0">
                <a:latin typeface="Times New Roman"/>
                <a:cs typeface="Times New Roman"/>
              </a:rPr>
              <a:t> </a:t>
            </a:r>
            <a:r>
              <a:rPr sz="2450" spc="210" dirty="0">
                <a:latin typeface="Symbol"/>
                <a:cs typeface="Symbol"/>
              </a:rPr>
              <a:t></a:t>
            </a:r>
            <a:r>
              <a:rPr sz="2450" spc="20" dirty="0">
                <a:latin typeface="Times New Roman"/>
                <a:cs typeface="Times New Roman"/>
              </a:rPr>
              <a:t>1</a:t>
            </a:r>
            <a:r>
              <a:rPr sz="2450" spc="-380" dirty="0">
                <a:latin typeface="Times New Roman"/>
                <a:cs typeface="Times New Roman"/>
              </a:rPr>
              <a:t> </a:t>
            </a:r>
            <a:r>
              <a:rPr sz="2450" spc="10" dirty="0">
                <a:latin typeface="Times New Roman"/>
                <a:cs typeface="Times New Roman"/>
              </a:rPr>
              <a:t>/</a:t>
            </a:r>
            <a:r>
              <a:rPr sz="2450" spc="-100" dirty="0">
                <a:latin typeface="Times New Roman"/>
                <a:cs typeface="Times New Roman"/>
              </a:rPr>
              <a:t> </a:t>
            </a:r>
            <a:r>
              <a:rPr sz="2450" spc="20" dirty="0">
                <a:latin typeface="Times New Roman"/>
                <a:cs typeface="Times New Roman"/>
              </a:rPr>
              <a:t>4</a:t>
            </a:r>
            <a:r>
              <a:rPr sz="2450" spc="-229" dirty="0">
                <a:latin typeface="Times New Roman"/>
                <a:cs typeface="Times New Roman"/>
              </a:rPr>
              <a:t> </a:t>
            </a:r>
            <a:r>
              <a:rPr sz="2450" spc="210" dirty="0">
                <a:latin typeface="Symbol"/>
                <a:cs typeface="Symbol"/>
              </a:rPr>
              <a:t></a:t>
            </a:r>
            <a:r>
              <a:rPr sz="2450" spc="20" dirty="0">
                <a:latin typeface="Times New Roman"/>
                <a:cs typeface="Times New Roman"/>
              </a:rPr>
              <a:t>1</a:t>
            </a:r>
            <a:r>
              <a:rPr sz="2450" spc="-380" dirty="0">
                <a:latin typeface="Times New Roman"/>
                <a:cs typeface="Times New Roman"/>
              </a:rPr>
              <a:t> </a:t>
            </a:r>
            <a:r>
              <a:rPr sz="2450" spc="10" dirty="0">
                <a:latin typeface="Times New Roman"/>
                <a:cs typeface="Times New Roman"/>
              </a:rPr>
              <a:t>/</a:t>
            </a:r>
            <a:r>
              <a:rPr sz="2450" spc="-180" dirty="0">
                <a:latin typeface="Times New Roman"/>
                <a:cs typeface="Times New Roman"/>
              </a:rPr>
              <a:t> </a:t>
            </a:r>
            <a:r>
              <a:rPr sz="2450" spc="20" dirty="0">
                <a:latin typeface="Times New Roman"/>
                <a:cs typeface="Times New Roman"/>
              </a:rPr>
              <a:t>5</a:t>
            </a:r>
            <a:r>
              <a:rPr sz="2450" spc="-265" dirty="0">
                <a:latin typeface="Times New Roman"/>
                <a:cs typeface="Times New Roman"/>
              </a:rPr>
              <a:t> </a:t>
            </a:r>
            <a:r>
              <a:rPr sz="2450" spc="210" dirty="0">
                <a:latin typeface="Symbol"/>
                <a:cs typeface="Symbol"/>
              </a:rPr>
              <a:t></a:t>
            </a:r>
            <a:r>
              <a:rPr sz="2450" spc="20" dirty="0">
                <a:latin typeface="Times New Roman"/>
                <a:cs typeface="Times New Roman"/>
              </a:rPr>
              <a:t>1</a:t>
            </a:r>
            <a:r>
              <a:rPr sz="2450" spc="-380" dirty="0">
                <a:latin typeface="Times New Roman"/>
                <a:cs typeface="Times New Roman"/>
              </a:rPr>
              <a:t> </a:t>
            </a:r>
            <a:r>
              <a:rPr sz="2450" spc="10" dirty="0">
                <a:latin typeface="Times New Roman"/>
                <a:cs typeface="Times New Roman"/>
              </a:rPr>
              <a:t>/</a:t>
            </a:r>
            <a:r>
              <a:rPr sz="2450" spc="-140" dirty="0">
                <a:latin typeface="Times New Roman"/>
                <a:cs typeface="Times New Roman"/>
              </a:rPr>
              <a:t> </a:t>
            </a:r>
            <a:r>
              <a:rPr sz="2450" spc="20" dirty="0">
                <a:latin typeface="Times New Roman"/>
                <a:cs typeface="Times New Roman"/>
              </a:rPr>
              <a:t>6</a:t>
            </a:r>
            <a:r>
              <a:rPr sz="2450" spc="-229" dirty="0">
                <a:latin typeface="Times New Roman"/>
                <a:cs typeface="Times New Roman"/>
              </a:rPr>
              <a:t> </a:t>
            </a:r>
            <a:r>
              <a:rPr sz="2450" spc="210" dirty="0">
                <a:latin typeface="Symbol"/>
                <a:cs typeface="Symbol"/>
              </a:rPr>
              <a:t></a:t>
            </a:r>
            <a:r>
              <a:rPr sz="2450" spc="20" dirty="0">
                <a:latin typeface="Times New Roman"/>
                <a:cs typeface="Times New Roman"/>
              </a:rPr>
              <a:t>1</a:t>
            </a:r>
            <a:r>
              <a:rPr sz="2450" spc="-380" dirty="0">
                <a:latin typeface="Times New Roman"/>
                <a:cs typeface="Times New Roman"/>
              </a:rPr>
              <a:t> </a:t>
            </a:r>
            <a:r>
              <a:rPr sz="2450" spc="10" dirty="0">
                <a:latin typeface="Times New Roman"/>
                <a:cs typeface="Times New Roman"/>
              </a:rPr>
              <a:t>/</a:t>
            </a:r>
            <a:r>
              <a:rPr sz="2450" spc="-140" dirty="0">
                <a:latin typeface="Times New Roman"/>
                <a:cs typeface="Times New Roman"/>
              </a:rPr>
              <a:t> </a:t>
            </a:r>
            <a:r>
              <a:rPr sz="2450" spc="20" dirty="0">
                <a:latin typeface="Times New Roman"/>
                <a:cs typeface="Times New Roman"/>
              </a:rPr>
              <a:t>7</a:t>
            </a:r>
            <a:endParaRPr sz="2450" dirty="0">
              <a:latin typeface="Times New Roman"/>
              <a:cs typeface="Times New Roman"/>
            </a:endParaRPr>
          </a:p>
          <a:p>
            <a:pPr marL="86995">
              <a:lnSpc>
                <a:spcPts val="1220"/>
              </a:lnSpc>
            </a:pPr>
            <a:r>
              <a:rPr sz="2450" i="1" spc="10" dirty="0">
                <a:latin typeface="Times New Roman"/>
                <a:cs typeface="Times New Roman"/>
              </a:rPr>
              <a:t>j</a:t>
            </a:r>
            <a:endParaRPr sz="2450" dirty="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432062" y="4837677"/>
            <a:ext cx="519239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known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as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2"/>
              </a:rPr>
              <a:t>Harmonic Series</a:t>
            </a:r>
            <a:r>
              <a:rPr sz="2000" spc="-5" dirty="0">
                <a:solidFill>
                  <a:srgbClr val="0000FF"/>
                </a:solidFill>
                <a:latin typeface="Times New Roman"/>
                <a:cs typeface="Times New Roman"/>
                <a:hlinkClick r:id="rId2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 the sum does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not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01037" y="5142426"/>
            <a:ext cx="58420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latin typeface="Times New Roman"/>
                <a:cs typeface="Times New Roman"/>
              </a:rPr>
              <a:t>converge.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One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can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define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Harmonic numbers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as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well.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2944336" y="4826123"/>
            <a:ext cx="198755" cy="278130"/>
          </a:xfrm>
          <a:custGeom>
            <a:avLst/>
            <a:gdLst/>
            <a:ahLst/>
            <a:cxnLst/>
            <a:rect l="l" t="t" r="r" b="b"/>
            <a:pathLst>
              <a:path w="198755" h="278129">
                <a:moveTo>
                  <a:pt x="198564" y="0"/>
                </a:moveTo>
                <a:lnTo>
                  <a:pt x="0" y="277900"/>
                </a:lnTo>
              </a:path>
            </a:pathLst>
          </a:custGeom>
          <a:ln w="88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2765853" y="4709559"/>
            <a:ext cx="99695" cy="15049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800" spc="10" dirty="0">
                <a:latin typeface="Symbol"/>
                <a:cs typeface="Symbol"/>
              </a:rPr>
              <a:t></a:t>
            </a:r>
            <a:endParaRPr sz="800">
              <a:latin typeface="Symbol"/>
              <a:cs typeface="Symbo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727451" y="5062314"/>
            <a:ext cx="187960" cy="15049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800" i="1" spc="55" dirty="0">
                <a:latin typeface="Times New Roman"/>
                <a:cs typeface="Times New Roman"/>
              </a:rPr>
              <a:t>n</a:t>
            </a:r>
            <a:r>
              <a:rPr sz="800" spc="-35" dirty="0">
                <a:latin typeface="Symbol"/>
                <a:cs typeface="Symbol"/>
              </a:rPr>
              <a:t></a:t>
            </a:r>
            <a:r>
              <a:rPr sz="800" spc="5" dirty="0">
                <a:latin typeface="Times New Roman"/>
                <a:cs typeface="Times New Roman"/>
              </a:rPr>
              <a:t>1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875664" y="4821944"/>
            <a:ext cx="2313305" cy="3492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</a:pPr>
            <a:r>
              <a:rPr sz="20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N</a:t>
            </a:r>
            <a:r>
              <a:rPr sz="20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ote</a:t>
            </a:r>
            <a:r>
              <a:rPr sz="1950" b="1" spc="22" baseline="25641" dirty="0">
                <a:solidFill>
                  <a:srgbClr val="FF0000"/>
                </a:solidFill>
                <a:latin typeface="Times New Roman"/>
                <a:cs typeface="Times New Roman"/>
              </a:rPr>
              <a:t>*</a:t>
            </a:r>
            <a:r>
              <a:rPr sz="20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:</a:t>
            </a:r>
            <a:r>
              <a:rPr sz="2000" b="1" spc="-4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</a:t>
            </a:r>
            <a:r>
              <a:rPr sz="2000" spc="-5" dirty="0">
                <a:latin typeface="Times New Roman"/>
                <a:cs typeface="Times New Roman"/>
              </a:rPr>
              <a:t>he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series</a:t>
            </a:r>
            <a:r>
              <a:rPr sz="2000" spc="-229" dirty="0">
                <a:latin typeface="Times New Roman"/>
                <a:cs typeface="Times New Roman"/>
              </a:rPr>
              <a:t> </a:t>
            </a:r>
            <a:r>
              <a:rPr sz="3150" spc="22" baseline="11904" dirty="0">
                <a:latin typeface="Symbol"/>
                <a:cs typeface="Symbol"/>
              </a:rPr>
              <a:t></a:t>
            </a:r>
            <a:r>
              <a:rPr sz="3150" spc="-254" baseline="11904" dirty="0">
                <a:latin typeface="Times New Roman"/>
                <a:cs typeface="Times New Roman"/>
              </a:rPr>
              <a:t> </a:t>
            </a:r>
            <a:r>
              <a:rPr sz="2100" spc="142" baseline="43650" dirty="0">
                <a:latin typeface="Times New Roman"/>
                <a:cs typeface="Times New Roman"/>
              </a:rPr>
              <a:t>1</a:t>
            </a:r>
            <a:r>
              <a:rPr sz="1400" i="1" spc="5" dirty="0">
                <a:latin typeface="Times New Roman"/>
                <a:cs typeface="Times New Roman"/>
              </a:rPr>
              <a:t>n</a:t>
            </a:r>
            <a:endParaRPr sz="1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04492" y="246538"/>
            <a:ext cx="633539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Summations</a:t>
            </a:r>
            <a:r>
              <a:rPr spc="20" dirty="0"/>
              <a:t> </a:t>
            </a:r>
            <a:r>
              <a:rPr spc="-5" dirty="0"/>
              <a:t>follow</a:t>
            </a:r>
            <a:r>
              <a:rPr spc="-15" dirty="0"/>
              <a:t> </a:t>
            </a:r>
            <a:r>
              <a:rPr spc="-5" dirty="0"/>
              <a:t>all the</a:t>
            </a:r>
            <a:r>
              <a:rPr spc="10" dirty="0"/>
              <a:t> </a:t>
            </a:r>
            <a:r>
              <a:rPr spc="-5" dirty="0"/>
              <a:t>rules</a:t>
            </a:r>
            <a:r>
              <a:rPr spc="5" dirty="0"/>
              <a:t> </a:t>
            </a:r>
            <a:r>
              <a:rPr spc="-5" dirty="0"/>
              <a:t>of</a:t>
            </a:r>
            <a:r>
              <a:rPr dirty="0"/>
              <a:t> </a:t>
            </a:r>
            <a:r>
              <a:rPr spc="-5" dirty="0"/>
              <a:t>addition!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42409" y="1944126"/>
            <a:ext cx="8503920" cy="131064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514984">
              <a:lnSpc>
                <a:spcPts val="1735"/>
              </a:lnSpc>
              <a:spcBef>
                <a:spcPts val="115"/>
              </a:spcBef>
              <a:tabLst>
                <a:tab pos="1988185" algn="l"/>
              </a:tabLst>
            </a:pPr>
            <a:r>
              <a:rPr sz="2450" i="1" spc="5" dirty="0">
                <a:latin typeface="Times New Roman"/>
                <a:cs typeface="Times New Roman"/>
              </a:rPr>
              <a:t>n	n</a:t>
            </a:r>
            <a:endParaRPr sz="2450">
              <a:latin typeface="Times New Roman"/>
              <a:cs typeface="Times New Roman"/>
            </a:endParaRPr>
          </a:p>
          <a:p>
            <a:pPr marL="63500">
              <a:lnSpc>
                <a:spcPts val="4675"/>
              </a:lnSpc>
            </a:pPr>
            <a:r>
              <a:rPr sz="7350" i="1" spc="352" baseline="-10204" dirty="0">
                <a:latin typeface="Times New Roman"/>
                <a:cs typeface="Times New Roman"/>
              </a:rPr>
              <a:t>c</a:t>
            </a:r>
            <a:r>
              <a:rPr sz="7350" spc="30" baseline="-14172" dirty="0">
                <a:latin typeface="Symbol"/>
                <a:cs typeface="Symbol"/>
              </a:rPr>
              <a:t></a:t>
            </a:r>
            <a:r>
              <a:rPr sz="7350" spc="427" baseline="-14172" dirty="0">
                <a:latin typeface="Times New Roman"/>
                <a:cs typeface="Times New Roman"/>
              </a:rPr>
              <a:t> </a:t>
            </a:r>
            <a:r>
              <a:rPr sz="7350" i="1" spc="7" baseline="-10204" dirty="0">
                <a:latin typeface="Times New Roman"/>
                <a:cs typeface="Times New Roman"/>
              </a:rPr>
              <a:t>j</a:t>
            </a:r>
            <a:r>
              <a:rPr sz="7350" i="1" spc="150" baseline="-10204" dirty="0">
                <a:latin typeface="Times New Roman"/>
                <a:cs typeface="Times New Roman"/>
              </a:rPr>
              <a:t> </a:t>
            </a:r>
            <a:r>
              <a:rPr sz="7350" spc="22" baseline="-10204" dirty="0">
                <a:latin typeface="Symbol"/>
                <a:cs typeface="Symbol"/>
              </a:rPr>
              <a:t></a:t>
            </a:r>
            <a:r>
              <a:rPr sz="7350" spc="-89" baseline="-10204" dirty="0">
                <a:latin typeface="Times New Roman"/>
                <a:cs typeface="Times New Roman"/>
              </a:rPr>
              <a:t> </a:t>
            </a:r>
            <a:r>
              <a:rPr sz="7350" spc="30" baseline="-14172" dirty="0">
                <a:latin typeface="Symbol"/>
                <a:cs typeface="Symbol"/>
              </a:rPr>
              <a:t></a:t>
            </a:r>
            <a:r>
              <a:rPr sz="7350" spc="-1072" baseline="-14172" dirty="0">
                <a:latin typeface="Times New Roman"/>
                <a:cs typeface="Times New Roman"/>
              </a:rPr>
              <a:t> </a:t>
            </a:r>
            <a:r>
              <a:rPr sz="7350" i="1" spc="15" baseline="-10204" dirty="0">
                <a:latin typeface="Times New Roman"/>
                <a:cs typeface="Times New Roman"/>
              </a:rPr>
              <a:t>cj</a:t>
            </a:r>
            <a:r>
              <a:rPr sz="7350" i="1" spc="97" baseline="-10204" dirty="0">
                <a:latin typeface="Times New Roman"/>
                <a:cs typeface="Times New Roman"/>
              </a:rPr>
              <a:t> </a:t>
            </a:r>
            <a:r>
              <a:rPr sz="7350" spc="22" baseline="-10204" dirty="0">
                <a:latin typeface="Symbol"/>
                <a:cs typeface="Symbol"/>
              </a:rPr>
              <a:t></a:t>
            </a:r>
            <a:r>
              <a:rPr sz="7350" spc="-765" baseline="-10204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c</a:t>
            </a:r>
            <a:r>
              <a:rPr sz="3200" spc="-10" dirty="0">
                <a:latin typeface="Times New Roman"/>
                <a:cs typeface="Times New Roman"/>
              </a:rPr>
              <a:t>(</a:t>
            </a:r>
            <a:r>
              <a:rPr sz="3200" spc="-5" dirty="0">
                <a:latin typeface="Times New Roman"/>
                <a:cs typeface="Times New Roman"/>
              </a:rPr>
              <a:t>1+2+…+n)</a:t>
            </a:r>
            <a:r>
              <a:rPr sz="3200" spc="-2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=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c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+ 2c</a:t>
            </a:r>
            <a:r>
              <a:rPr sz="320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+</a:t>
            </a:r>
            <a:r>
              <a:rPr sz="3200" spc="-10" dirty="0">
                <a:latin typeface="Times New Roman"/>
                <a:cs typeface="Times New Roman"/>
              </a:rPr>
              <a:t>…</a:t>
            </a:r>
            <a:r>
              <a:rPr sz="3200" spc="-5" dirty="0">
                <a:latin typeface="Times New Roman"/>
                <a:cs typeface="Times New Roman"/>
              </a:rPr>
              <a:t>+ nc</a:t>
            </a:r>
            <a:endParaRPr sz="3200">
              <a:latin typeface="Times New Roman"/>
              <a:cs typeface="Times New Roman"/>
            </a:endParaRPr>
          </a:p>
          <a:p>
            <a:pPr marL="431165">
              <a:lnSpc>
                <a:spcPct val="100000"/>
              </a:lnSpc>
              <a:spcBef>
                <a:spcPts val="750"/>
              </a:spcBef>
              <a:tabLst>
                <a:tab pos="1904364" algn="l"/>
              </a:tabLst>
            </a:pPr>
            <a:r>
              <a:rPr sz="2450" i="1" spc="-5" dirty="0">
                <a:latin typeface="Times New Roman"/>
                <a:cs typeface="Times New Roman"/>
              </a:rPr>
              <a:t>j</a:t>
            </a:r>
            <a:r>
              <a:rPr sz="2450" spc="-5" dirty="0">
                <a:latin typeface="Symbol"/>
                <a:cs typeface="Symbol"/>
              </a:rPr>
              <a:t></a:t>
            </a:r>
            <a:r>
              <a:rPr sz="2450" spc="-5" dirty="0">
                <a:latin typeface="Times New Roman"/>
                <a:cs typeface="Times New Roman"/>
              </a:rPr>
              <a:t>1	</a:t>
            </a:r>
            <a:r>
              <a:rPr sz="2450" i="1" spc="-5" dirty="0">
                <a:latin typeface="Times New Roman"/>
                <a:cs typeface="Times New Roman"/>
              </a:rPr>
              <a:t>j</a:t>
            </a:r>
            <a:r>
              <a:rPr sz="2450" spc="-5" dirty="0">
                <a:latin typeface="Symbol"/>
                <a:cs typeface="Symbol"/>
              </a:rPr>
              <a:t></a:t>
            </a:r>
            <a:r>
              <a:rPr sz="2450" spc="-5" dirty="0">
                <a:latin typeface="Times New Roman"/>
                <a:cs typeface="Times New Roman"/>
              </a:rPr>
              <a:t>1</a:t>
            </a:r>
            <a:endParaRPr sz="24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</TotalTime>
  <Words>2334</Words>
  <Application>Microsoft Macintosh PowerPoint</Application>
  <PresentationFormat>On-screen Show (4:3)</PresentationFormat>
  <Paragraphs>354</Paragraphs>
  <Slides>34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1" baseType="lpstr">
      <vt:lpstr>Calibri</vt:lpstr>
      <vt:lpstr>Cambria Math</vt:lpstr>
      <vt:lpstr>Monotype Corsiva</vt:lpstr>
      <vt:lpstr>Symbol</vt:lpstr>
      <vt:lpstr>Times New Roman</vt:lpstr>
      <vt:lpstr>Office Theme</vt:lpstr>
      <vt:lpstr>Equation</vt:lpstr>
      <vt:lpstr>PowerPoint Presentation</vt:lpstr>
      <vt:lpstr>Consider any function that maps a subset of  integers to some set of values</vt:lpstr>
      <vt:lpstr>Sequence</vt:lpstr>
      <vt:lpstr>Examples</vt:lpstr>
      <vt:lpstr>Common Sequences {an} where an =</vt:lpstr>
      <vt:lpstr>Summations</vt:lpstr>
      <vt:lpstr>Examples</vt:lpstr>
      <vt:lpstr>Examples</vt:lpstr>
      <vt:lpstr>Summations follow all the rules of addition!</vt:lpstr>
      <vt:lpstr>PowerPoint Presentation</vt:lpstr>
      <vt:lpstr> ar  ...  ar n </vt:lpstr>
      <vt:lpstr>Telescoping Sums</vt:lpstr>
      <vt:lpstr>Closed Form Solutions</vt:lpstr>
      <vt:lpstr>PowerPoint Presentation</vt:lpstr>
      <vt:lpstr>Closed Form Solutions to Sums</vt:lpstr>
      <vt:lpstr>Prove  j  0  1  ...  n  n(n  1) / 2 j 0</vt:lpstr>
      <vt:lpstr> ar  a n1</vt:lpstr>
      <vt:lpstr>PowerPoint Presentation</vt:lpstr>
      <vt:lpstr>Cardinality</vt:lpstr>
      <vt:lpstr>Doing Sums Finding Closed Form solutions</vt:lpstr>
      <vt:lpstr>2k</vt:lpstr>
      <vt:lpstr>PowerPoint Presentation</vt:lpstr>
      <vt:lpstr>Two more closed form solutions</vt:lpstr>
      <vt:lpstr>PowerPoint Presentation</vt:lpstr>
      <vt:lpstr> k</vt:lpstr>
      <vt:lpstr>k 2</vt:lpstr>
      <vt:lpstr>PowerPoint Presentation</vt:lpstr>
      <vt:lpstr>PowerPoint Presentation</vt:lpstr>
      <vt:lpstr>Examples</vt:lpstr>
      <vt:lpstr>Another Example</vt:lpstr>
      <vt:lpstr>Cardinality of Infinite Sets</vt:lpstr>
      <vt:lpstr>Cardinality of Infinite Sets</vt:lpstr>
      <vt:lpstr>Countable sets</vt:lpstr>
      <vt:lpstr>Countable sets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Microsoft Office User</cp:lastModifiedBy>
  <cp:revision>10</cp:revision>
  <dcterms:created xsi:type="dcterms:W3CDTF">2022-03-13T21:54:31Z</dcterms:created>
  <dcterms:modified xsi:type="dcterms:W3CDTF">2022-03-18T21:16:49Z</dcterms:modified>
</cp:coreProperties>
</file>