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6" r:id="rId22"/>
    <p:sldId id="277" r:id="rId23"/>
    <p:sldId id="299" r:id="rId24"/>
    <p:sldId id="278" r:id="rId25"/>
    <p:sldId id="279" r:id="rId26"/>
    <p:sldId id="291" r:id="rId27"/>
    <p:sldId id="292" r:id="rId28"/>
    <p:sldId id="293" r:id="rId29"/>
    <p:sldId id="280" r:id="rId30"/>
    <p:sldId id="281" r:id="rId31"/>
    <p:sldId id="294" r:id="rId32"/>
    <p:sldId id="295" r:id="rId33"/>
    <p:sldId id="296" r:id="rId34"/>
    <p:sldId id="297" r:id="rId35"/>
    <p:sldId id="298" r:id="rId36"/>
    <p:sldId id="290" r:id="rId37"/>
    <p:sldId id="300" r:id="rId38"/>
    <p:sldId id="283" r:id="rId39"/>
    <p:sldId id="284" r:id="rId40"/>
    <p:sldId id="285" r:id="rId41"/>
    <p:sldId id="286" r:id="rId42"/>
    <p:sldId id="287" r:id="rId43"/>
    <p:sldId id="288" r:id="rId44"/>
    <p:sldId id="289" r:id="rId4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664"/>
  </p:normalViewPr>
  <p:slideViewPr>
    <p:cSldViewPr>
      <p:cViewPr varScale="1">
        <p:scale>
          <a:sx n="94" d="100"/>
          <a:sy n="94" d="100"/>
        </p:scale>
        <p:origin x="1864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‹#›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‹#›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9740" y="1476248"/>
            <a:ext cx="3717290" cy="42652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260340" y="1076960"/>
            <a:ext cx="3419475" cy="47282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‹#›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‹#›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‹#›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5C0CE9-EFE8-724C-BDFC-974DE5772C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F50BC0-0BEA-0446-B96D-BD895A6EBE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CBD9EBB-7417-9D4A-B13A-F1EDC14CFB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FEF18C-E10C-6D4F-BCAE-705E59D364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634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94713" y="10001"/>
            <a:ext cx="6354572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1">
                <a:solidFill>
                  <a:schemeClr val="tx1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0850" y="1593850"/>
            <a:ext cx="5505450" cy="2590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401811" y="6462966"/>
            <a:ext cx="243204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‹#›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31411" y="2435606"/>
            <a:ext cx="228155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Definitions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2323973" y="3905503"/>
            <a:ext cx="44958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Rosen</a:t>
            </a:r>
            <a:r>
              <a:rPr sz="320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5" dirty="0">
                <a:solidFill>
                  <a:srgbClr val="888888"/>
                </a:solidFill>
                <a:latin typeface="Times New Roman"/>
                <a:cs typeface="Times New Roman"/>
              </a:rPr>
              <a:t>(6</a:t>
            </a:r>
            <a:r>
              <a:rPr sz="3150" spc="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th</a:t>
            </a:r>
            <a:r>
              <a:rPr sz="3150" spc="382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Edition)</a:t>
            </a:r>
            <a:r>
              <a:rPr sz="3200" spc="-2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2.1,</a:t>
            </a:r>
            <a:r>
              <a:rPr sz="3200" spc="-1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2.2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85844" y="1283916"/>
            <a:ext cx="3952176" cy="15691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21663"/>
            <a:ext cx="203453" cy="21336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1603247"/>
            <a:ext cx="165353" cy="17068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2040635"/>
            <a:ext cx="165353" cy="17068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878848"/>
            <a:ext cx="203453" cy="21334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3358896"/>
            <a:ext cx="165353" cy="17068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5839" y="3796284"/>
            <a:ext cx="165353" cy="17068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863840" y="3782623"/>
            <a:ext cx="345440" cy="225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50"/>
              </a:lnSpc>
            </a:pPr>
            <a:r>
              <a:rPr sz="1600" spc="-5" dirty="0">
                <a:latin typeface="Times New Roman"/>
                <a:cs typeface="Times New Roman"/>
              </a:rPr>
              <a:t>i</a:t>
            </a:r>
            <a:r>
              <a:rPr sz="1600" dirty="0">
                <a:latin typeface="Times New Roman"/>
                <a:cs typeface="Times New Roman"/>
              </a:rPr>
              <a:t>n</a:t>
            </a:r>
            <a:r>
              <a:rPr sz="1600" spc="-8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3507644" y="246538"/>
            <a:ext cx="21297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Set</a:t>
            </a:r>
            <a:r>
              <a:rPr spc="-50" dirty="0"/>
              <a:t> </a:t>
            </a:r>
            <a:r>
              <a:rPr spc="-5" dirty="0"/>
              <a:t>Operations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5334380" y="1067180"/>
            <a:ext cx="2819400" cy="1371600"/>
            <a:chOff x="5334380" y="1067180"/>
            <a:chExt cx="2819400" cy="1371600"/>
          </a:xfrm>
        </p:grpSpPr>
        <p:sp>
          <p:nvSpPr>
            <p:cNvPr id="11" name="object 11"/>
            <p:cNvSpPr/>
            <p:nvPr/>
          </p:nvSpPr>
          <p:spPr>
            <a:xfrm>
              <a:off x="5334380" y="1067180"/>
              <a:ext cx="2819400" cy="1371600"/>
            </a:xfrm>
            <a:custGeom>
              <a:avLst/>
              <a:gdLst/>
              <a:ahLst/>
              <a:cxnLst/>
              <a:rect l="l" t="t" r="r" b="b"/>
              <a:pathLst>
                <a:path w="2819400" h="1371600">
                  <a:moveTo>
                    <a:pt x="2819400" y="0"/>
                  </a:moveTo>
                  <a:lnTo>
                    <a:pt x="0" y="0"/>
                  </a:lnTo>
                  <a:lnTo>
                    <a:pt x="0" y="1371600"/>
                  </a:lnTo>
                  <a:lnTo>
                    <a:pt x="2819400" y="1371600"/>
                  </a:lnTo>
                  <a:lnTo>
                    <a:pt x="2819400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639180" y="137198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914400" h="914400">
                  <a:moveTo>
                    <a:pt x="457200" y="0"/>
                  </a:moveTo>
                  <a:lnTo>
                    <a:pt x="410454" y="2360"/>
                  </a:lnTo>
                  <a:lnTo>
                    <a:pt x="365059" y="9288"/>
                  </a:lnTo>
                  <a:lnTo>
                    <a:pt x="321243" y="20555"/>
                  </a:lnTo>
                  <a:lnTo>
                    <a:pt x="279238" y="35929"/>
                  </a:lnTo>
                  <a:lnTo>
                    <a:pt x="239272" y="55182"/>
                  </a:lnTo>
                  <a:lnTo>
                    <a:pt x="201576" y="78083"/>
                  </a:lnTo>
                  <a:lnTo>
                    <a:pt x="166379" y="104403"/>
                  </a:lnTo>
                  <a:lnTo>
                    <a:pt x="133911" y="133911"/>
                  </a:lnTo>
                  <a:lnTo>
                    <a:pt x="104403" y="166379"/>
                  </a:lnTo>
                  <a:lnTo>
                    <a:pt x="78083" y="201576"/>
                  </a:lnTo>
                  <a:lnTo>
                    <a:pt x="55182" y="239272"/>
                  </a:lnTo>
                  <a:lnTo>
                    <a:pt x="35929" y="279238"/>
                  </a:lnTo>
                  <a:lnTo>
                    <a:pt x="20555" y="321243"/>
                  </a:lnTo>
                  <a:lnTo>
                    <a:pt x="9288" y="365059"/>
                  </a:lnTo>
                  <a:lnTo>
                    <a:pt x="2360" y="410454"/>
                  </a:lnTo>
                  <a:lnTo>
                    <a:pt x="0" y="457200"/>
                  </a:lnTo>
                  <a:lnTo>
                    <a:pt x="2360" y="503945"/>
                  </a:lnTo>
                  <a:lnTo>
                    <a:pt x="9288" y="549340"/>
                  </a:lnTo>
                  <a:lnTo>
                    <a:pt x="20555" y="593156"/>
                  </a:lnTo>
                  <a:lnTo>
                    <a:pt x="35929" y="635161"/>
                  </a:lnTo>
                  <a:lnTo>
                    <a:pt x="55182" y="675127"/>
                  </a:lnTo>
                  <a:lnTo>
                    <a:pt x="78083" y="712823"/>
                  </a:lnTo>
                  <a:lnTo>
                    <a:pt x="104403" y="748020"/>
                  </a:lnTo>
                  <a:lnTo>
                    <a:pt x="133911" y="780488"/>
                  </a:lnTo>
                  <a:lnTo>
                    <a:pt x="166379" y="809996"/>
                  </a:lnTo>
                  <a:lnTo>
                    <a:pt x="201576" y="836316"/>
                  </a:lnTo>
                  <a:lnTo>
                    <a:pt x="239272" y="859217"/>
                  </a:lnTo>
                  <a:lnTo>
                    <a:pt x="279238" y="878470"/>
                  </a:lnTo>
                  <a:lnTo>
                    <a:pt x="321243" y="893844"/>
                  </a:lnTo>
                  <a:lnTo>
                    <a:pt x="365059" y="905111"/>
                  </a:lnTo>
                  <a:lnTo>
                    <a:pt x="410454" y="912039"/>
                  </a:lnTo>
                  <a:lnTo>
                    <a:pt x="457200" y="914400"/>
                  </a:lnTo>
                  <a:lnTo>
                    <a:pt x="503945" y="912039"/>
                  </a:lnTo>
                  <a:lnTo>
                    <a:pt x="549340" y="905111"/>
                  </a:lnTo>
                  <a:lnTo>
                    <a:pt x="593156" y="893844"/>
                  </a:lnTo>
                  <a:lnTo>
                    <a:pt x="635161" y="878470"/>
                  </a:lnTo>
                  <a:lnTo>
                    <a:pt x="675127" y="859217"/>
                  </a:lnTo>
                  <a:lnTo>
                    <a:pt x="712823" y="836316"/>
                  </a:lnTo>
                  <a:lnTo>
                    <a:pt x="748020" y="809996"/>
                  </a:lnTo>
                  <a:lnTo>
                    <a:pt x="780488" y="780488"/>
                  </a:lnTo>
                  <a:lnTo>
                    <a:pt x="809996" y="748020"/>
                  </a:lnTo>
                  <a:lnTo>
                    <a:pt x="836316" y="712823"/>
                  </a:lnTo>
                  <a:lnTo>
                    <a:pt x="859217" y="675127"/>
                  </a:lnTo>
                  <a:lnTo>
                    <a:pt x="878470" y="635161"/>
                  </a:lnTo>
                  <a:lnTo>
                    <a:pt x="893844" y="593156"/>
                  </a:lnTo>
                  <a:lnTo>
                    <a:pt x="905111" y="549340"/>
                  </a:lnTo>
                  <a:lnTo>
                    <a:pt x="912039" y="503945"/>
                  </a:lnTo>
                  <a:lnTo>
                    <a:pt x="914400" y="457200"/>
                  </a:lnTo>
                  <a:lnTo>
                    <a:pt x="912039" y="410454"/>
                  </a:lnTo>
                  <a:lnTo>
                    <a:pt x="905111" y="365059"/>
                  </a:lnTo>
                  <a:lnTo>
                    <a:pt x="893844" y="321243"/>
                  </a:lnTo>
                  <a:lnTo>
                    <a:pt x="878470" y="279238"/>
                  </a:lnTo>
                  <a:lnTo>
                    <a:pt x="859217" y="239272"/>
                  </a:lnTo>
                  <a:lnTo>
                    <a:pt x="836316" y="201576"/>
                  </a:lnTo>
                  <a:lnTo>
                    <a:pt x="809996" y="166379"/>
                  </a:lnTo>
                  <a:lnTo>
                    <a:pt x="780488" y="133911"/>
                  </a:lnTo>
                  <a:lnTo>
                    <a:pt x="748020" y="104403"/>
                  </a:lnTo>
                  <a:lnTo>
                    <a:pt x="712823" y="78083"/>
                  </a:lnTo>
                  <a:lnTo>
                    <a:pt x="675127" y="55182"/>
                  </a:lnTo>
                  <a:lnTo>
                    <a:pt x="635161" y="35929"/>
                  </a:lnTo>
                  <a:lnTo>
                    <a:pt x="593156" y="20555"/>
                  </a:lnTo>
                  <a:lnTo>
                    <a:pt x="549340" y="9288"/>
                  </a:lnTo>
                  <a:lnTo>
                    <a:pt x="503945" y="2360"/>
                  </a:lnTo>
                  <a:lnTo>
                    <a:pt x="4572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639180" y="137198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914400" h="914400">
                  <a:moveTo>
                    <a:pt x="0" y="457200"/>
                  </a:moveTo>
                  <a:lnTo>
                    <a:pt x="2360" y="410454"/>
                  </a:lnTo>
                  <a:lnTo>
                    <a:pt x="9288" y="365059"/>
                  </a:lnTo>
                  <a:lnTo>
                    <a:pt x="20555" y="321243"/>
                  </a:lnTo>
                  <a:lnTo>
                    <a:pt x="35929" y="279238"/>
                  </a:lnTo>
                  <a:lnTo>
                    <a:pt x="55182" y="239272"/>
                  </a:lnTo>
                  <a:lnTo>
                    <a:pt x="78083" y="201576"/>
                  </a:lnTo>
                  <a:lnTo>
                    <a:pt x="104403" y="166379"/>
                  </a:lnTo>
                  <a:lnTo>
                    <a:pt x="133911" y="133911"/>
                  </a:lnTo>
                  <a:lnTo>
                    <a:pt x="166379" y="104403"/>
                  </a:lnTo>
                  <a:lnTo>
                    <a:pt x="201576" y="78083"/>
                  </a:lnTo>
                  <a:lnTo>
                    <a:pt x="239272" y="55182"/>
                  </a:lnTo>
                  <a:lnTo>
                    <a:pt x="279238" y="35929"/>
                  </a:lnTo>
                  <a:lnTo>
                    <a:pt x="321243" y="20555"/>
                  </a:lnTo>
                  <a:lnTo>
                    <a:pt x="365059" y="9288"/>
                  </a:lnTo>
                  <a:lnTo>
                    <a:pt x="410454" y="2360"/>
                  </a:lnTo>
                  <a:lnTo>
                    <a:pt x="457200" y="0"/>
                  </a:lnTo>
                  <a:lnTo>
                    <a:pt x="503945" y="2360"/>
                  </a:lnTo>
                  <a:lnTo>
                    <a:pt x="549340" y="9288"/>
                  </a:lnTo>
                  <a:lnTo>
                    <a:pt x="593156" y="20555"/>
                  </a:lnTo>
                  <a:lnTo>
                    <a:pt x="635161" y="35929"/>
                  </a:lnTo>
                  <a:lnTo>
                    <a:pt x="675127" y="55182"/>
                  </a:lnTo>
                  <a:lnTo>
                    <a:pt x="712823" y="78083"/>
                  </a:lnTo>
                  <a:lnTo>
                    <a:pt x="748020" y="104403"/>
                  </a:lnTo>
                  <a:lnTo>
                    <a:pt x="780488" y="133911"/>
                  </a:lnTo>
                  <a:lnTo>
                    <a:pt x="809996" y="166379"/>
                  </a:lnTo>
                  <a:lnTo>
                    <a:pt x="836316" y="201576"/>
                  </a:lnTo>
                  <a:lnTo>
                    <a:pt x="859217" y="239272"/>
                  </a:lnTo>
                  <a:lnTo>
                    <a:pt x="878470" y="279238"/>
                  </a:lnTo>
                  <a:lnTo>
                    <a:pt x="893844" y="321243"/>
                  </a:lnTo>
                  <a:lnTo>
                    <a:pt x="905111" y="365059"/>
                  </a:lnTo>
                  <a:lnTo>
                    <a:pt x="912039" y="410454"/>
                  </a:lnTo>
                  <a:lnTo>
                    <a:pt x="914400" y="457200"/>
                  </a:lnTo>
                  <a:lnTo>
                    <a:pt x="912039" y="503945"/>
                  </a:lnTo>
                  <a:lnTo>
                    <a:pt x="905111" y="549340"/>
                  </a:lnTo>
                  <a:lnTo>
                    <a:pt x="893844" y="593156"/>
                  </a:lnTo>
                  <a:lnTo>
                    <a:pt x="878470" y="635161"/>
                  </a:lnTo>
                  <a:lnTo>
                    <a:pt x="859217" y="675127"/>
                  </a:lnTo>
                  <a:lnTo>
                    <a:pt x="836316" y="712823"/>
                  </a:lnTo>
                  <a:lnTo>
                    <a:pt x="809996" y="748020"/>
                  </a:lnTo>
                  <a:lnTo>
                    <a:pt x="780488" y="780488"/>
                  </a:lnTo>
                  <a:lnTo>
                    <a:pt x="748020" y="809996"/>
                  </a:lnTo>
                  <a:lnTo>
                    <a:pt x="712823" y="836316"/>
                  </a:lnTo>
                  <a:lnTo>
                    <a:pt x="675127" y="859217"/>
                  </a:lnTo>
                  <a:lnTo>
                    <a:pt x="635161" y="878470"/>
                  </a:lnTo>
                  <a:lnTo>
                    <a:pt x="593156" y="893844"/>
                  </a:lnTo>
                  <a:lnTo>
                    <a:pt x="549340" y="905111"/>
                  </a:lnTo>
                  <a:lnTo>
                    <a:pt x="503945" y="912039"/>
                  </a:lnTo>
                  <a:lnTo>
                    <a:pt x="457200" y="914400"/>
                  </a:lnTo>
                  <a:lnTo>
                    <a:pt x="410454" y="912039"/>
                  </a:lnTo>
                  <a:lnTo>
                    <a:pt x="365059" y="905111"/>
                  </a:lnTo>
                  <a:lnTo>
                    <a:pt x="321243" y="893844"/>
                  </a:lnTo>
                  <a:lnTo>
                    <a:pt x="279238" y="878470"/>
                  </a:lnTo>
                  <a:lnTo>
                    <a:pt x="239272" y="859217"/>
                  </a:lnTo>
                  <a:lnTo>
                    <a:pt x="201576" y="836316"/>
                  </a:lnTo>
                  <a:lnTo>
                    <a:pt x="166379" y="809996"/>
                  </a:lnTo>
                  <a:lnTo>
                    <a:pt x="133911" y="780488"/>
                  </a:lnTo>
                  <a:lnTo>
                    <a:pt x="104403" y="748020"/>
                  </a:lnTo>
                  <a:lnTo>
                    <a:pt x="78083" y="712823"/>
                  </a:lnTo>
                  <a:lnTo>
                    <a:pt x="55182" y="675127"/>
                  </a:lnTo>
                  <a:lnTo>
                    <a:pt x="35929" y="635161"/>
                  </a:lnTo>
                  <a:lnTo>
                    <a:pt x="20555" y="593156"/>
                  </a:lnTo>
                  <a:lnTo>
                    <a:pt x="9288" y="549340"/>
                  </a:lnTo>
                  <a:lnTo>
                    <a:pt x="2360" y="503945"/>
                  </a:lnTo>
                  <a:lnTo>
                    <a:pt x="0" y="45720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334380" y="1067180"/>
            <a:ext cx="2819400" cy="137160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350">
              <a:latin typeface="Times New Roman"/>
              <a:cs typeface="Times New Roman"/>
            </a:endParaRPr>
          </a:p>
          <a:p>
            <a:pPr marL="6985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B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5405818" y="3500818"/>
            <a:ext cx="2828925" cy="1381125"/>
            <a:chOff x="5405818" y="3500818"/>
            <a:chExt cx="2828925" cy="1381125"/>
          </a:xfrm>
        </p:grpSpPr>
        <p:sp>
          <p:nvSpPr>
            <p:cNvPr id="16" name="object 16"/>
            <p:cNvSpPr/>
            <p:nvPr/>
          </p:nvSpPr>
          <p:spPr>
            <a:xfrm>
              <a:off x="5410580" y="3505580"/>
              <a:ext cx="2819400" cy="1371600"/>
            </a:xfrm>
            <a:custGeom>
              <a:avLst/>
              <a:gdLst/>
              <a:ahLst/>
              <a:cxnLst/>
              <a:rect l="l" t="t" r="r" b="b"/>
              <a:pathLst>
                <a:path w="2819400" h="1371600">
                  <a:moveTo>
                    <a:pt x="2819400" y="0"/>
                  </a:moveTo>
                  <a:lnTo>
                    <a:pt x="0" y="0"/>
                  </a:lnTo>
                  <a:lnTo>
                    <a:pt x="0" y="1371600"/>
                  </a:lnTo>
                  <a:lnTo>
                    <a:pt x="2819400" y="1371600"/>
                  </a:lnTo>
                  <a:lnTo>
                    <a:pt x="2819400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10580" y="3505580"/>
              <a:ext cx="2819400" cy="1371600"/>
            </a:xfrm>
            <a:custGeom>
              <a:avLst/>
              <a:gdLst/>
              <a:ahLst/>
              <a:cxnLst/>
              <a:rect l="l" t="t" r="r" b="b"/>
              <a:pathLst>
                <a:path w="2819400" h="1371600">
                  <a:moveTo>
                    <a:pt x="0" y="1371600"/>
                  </a:moveTo>
                  <a:lnTo>
                    <a:pt x="2819400" y="1371600"/>
                  </a:lnTo>
                  <a:lnTo>
                    <a:pt x="2819400" y="0"/>
                  </a:lnTo>
                  <a:lnTo>
                    <a:pt x="0" y="0"/>
                  </a:lnTo>
                  <a:lnTo>
                    <a:pt x="0" y="137160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638799" y="3581399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609600" y="0"/>
                  </a:moveTo>
                  <a:lnTo>
                    <a:pt x="561959" y="1834"/>
                  </a:lnTo>
                  <a:lnTo>
                    <a:pt x="515322" y="7245"/>
                  </a:lnTo>
                  <a:lnTo>
                    <a:pt x="469822" y="16099"/>
                  </a:lnTo>
                  <a:lnTo>
                    <a:pt x="425597" y="28260"/>
                  </a:lnTo>
                  <a:lnTo>
                    <a:pt x="382782" y="43592"/>
                  </a:lnTo>
                  <a:lnTo>
                    <a:pt x="341511" y="61959"/>
                  </a:lnTo>
                  <a:lnTo>
                    <a:pt x="301921" y="83227"/>
                  </a:lnTo>
                  <a:lnTo>
                    <a:pt x="264147" y="107259"/>
                  </a:lnTo>
                  <a:lnTo>
                    <a:pt x="228324" y="133920"/>
                  </a:lnTo>
                  <a:lnTo>
                    <a:pt x="194588" y="163075"/>
                  </a:lnTo>
                  <a:lnTo>
                    <a:pt x="163075" y="194588"/>
                  </a:lnTo>
                  <a:lnTo>
                    <a:pt x="133920" y="228324"/>
                  </a:lnTo>
                  <a:lnTo>
                    <a:pt x="107259" y="264147"/>
                  </a:lnTo>
                  <a:lnTo>
                    <a:pt x="83227" y="301921"/>
                  </a:lnTo>
                  <a:lnTo>
                    <a:pt x="61959" y="341511"/>
                  </a:lnTo>
                  <a:lnTo>
                    <a:pt x="43592" y="382782"/>
                  </a:lnTo>
                  <a:lnTo>
                    <a:pt x="28260" y="425597"/>
                  </a:lnTo>
                  <a:lnTo>
                    <a:pt x="16099" y="469822"/>
                  </a:lnTo>
                  <a:lnTo>
                    <a:pt x="7245" y="515322"/>
                  </a:lnTo>
                  <a:lnTo>
                    <a:pt x="1834" y="561959"/>
                  </a:lnTo>
                  <a:lnTo>
                    <a:pt x="0" y="609600"/>
                  </a:lnTo>
                  <a:lnTo>
                    <a:pt x="1834" y="657240"/>
                  </a:lnTo>
                  <a:lnTo>
                    <a:pt x="7245" y="703877"/>
                  </a:lnTo>
                  <a:lnTo>
                    <a:pt x="16099" y="749377"/>
                  </a:lnTo>
                  <a:lnTo>
                    <a:pt x="28260" y="793602"/>
                  </a:lnTo>
                  <a:lnTo>
                    <a:pt x="43592" y="836417"/>
                  </a:lnTo>
                  <a:lnTo>
                    <a:pt x="61959" y="877688"/>
                  </a:lnTo>
                  <a:lnTo>
                    <a:pt x="83227" y="917278"/>
                  </a:lnTo>
                  <a:lnTo>
                    <a:pt x="107259" y="955052"/>
                  </a:lnTo>
                  <a:lnTo>
                    <a:pt x="133920" y="990875"/>
                  </a:lnTo>
                  <a:lnTo>
                    <a:pt x="163075" y="1024611"/>
                  </a:lnTo>
                  <a:lnTo>
                    <a:pt x="194588" y="1056124"/>
                  </a:lnTo>
                  <a:lnTo>
                    <a:pt x="228324" y="1085279"/>
                  </a:lnTo>
                  <a:lnTo>
                    <a:pt x="264147" y="1111940"/>
                  </a:lnTo>
                  <a:lnTo>
                    <a:pt x="301921" y="1135972"/>
                  </a:lnTo>
                  <a:lnTo>
                    <a:pt x="341511" y="1157240"/>
                  </a:lnTo>
                  <a:lnTo>
                    <a:pt x="382782" y="1175607"/>
                  </a:lnTo>
                  <a:lnTo>
                    <a:pt x="425597" y="1190939"/>
                  </a:lnTo>
                  <a:lnTo>
                    <a:pt x="469822" y="1203100"/>
                  </a:lnTo>
                  <a:lnTo>
                    <a:pt x="515322" y="1211954"/>
                  </a:lnTo>
                  <a:lnTo>
                    <a:pt x="561959" y="1217365"/>
                  </a:lnTo>
                  <a:lnTo>
                    <a:pt x="609600" y="1219200"/>
                  </a:lnTo>
                  <a:lnTo>
                    <a:pt x="657240" y="1217365"/>
                  </a:lnTo>
                  <a:lnTo>
                    <a:pt x="703877" y="1211954"/>
                  </a:lnTo>
                  <a:lnTo>
                    <a:pt x="749377" y="1203100"/>
                  </a:lnTo>
                  <a:lnTo>
                    <a:pt x="793602" y="1190939"/>
                  </a:lnTo>
                  <a:lnTo>
                    <a:pt x="836417" y="1175607"/>
                  </a:lnTo>
                  <a:lnTo>
                    <a:pt x="877688" y="1157240"/>
                  </a:lnTo>
                  <a:lnTo>
                    <a:pt x="917278" y="1135972"/>
                  </a:lnTo>
                  <a:lnTo>
                    <a:pt x="955052" y="1111940"/>
                  </a:lnTo>
                  <a:lnTo>
                    <a:pt x="990875" y="1085279"/>
                  </a:lnTo>
                  <a:lnTo>
                    <a:pt x="1024611" y="1056124"/>
                  </a:lnTo>
                  <a:lnTo>
                    <a:pt x="1056124" y="1024611"/>
                  </a:lnTo>
                  <a:lnTo>
                    <a:pt x="1085279" y="990875"/>
                  </a:lnTo>
                  <a:lnTo>
                    <a:pt x="1111940" y="955052"/>
                  </a:lnTo>
                  <a:lnTo>
                    <a:pt x="1135972" y="917278"/>
                  </a:lnTo>
                  <a:lnTo>
                    <a:pt x="1157240" y="877688"/>
                  </a:lnTo>
                  <a:lnTo>
                    <a:pt x="1175607" y="836417"/>
                  </a:lnTo>
                  <a:lnTo>
                    <a:pt x="1190939" y="793602"/>
                  </a:lnTo>
                  <a:lnTo>
                    <a:pt x="1203100" y="749377"/>
                  </a:lnTo>
                  <a:lnTo>
                    <a:pt x="1211954" y="703877"/>
                  </a:lnTo>
                  <a:lnTo>
                    <a:pt x="1217365" y="657240"/>
                  </a:lnTo>
                  <a:lnTo>
                    <a:pt x="1219200" y="609600"/>
                  </a:lnTo>
                  <a:lnTo>
                    <a:pt x="1217365" y="561959"/>
                  </a:lnTo>
                  <a:lnTo>
                    <a:pt x="1211954" y="515322"/>
                  </a:lnTo>
                  <a:lnTo>
                    <a:pt x="1203100" y="469822"/>
                  </a:lnTo>
                  <a:lnTo>
                    <a:pt x="1190939" y="425597"/>
                  </a:lnTo>
                  <a:lnTo>
                    <a:pt x="1175607" y="382782"/>
                  </a:lnTo>
                  <a:lnTo>
                    <a:pt x="1157240" y="341511"/>
                  </a:lnTo>
                  <a:lnTo>
                    <a:pt x="1135972" y="301921"/>
                  </a:lnTo>
                  <a:lnTo>
                    <a:pt x="1111940" y="264147"/>
                  </a:lnTo>
                  <a:lnTo>
                    <a:pt x="1085279" y="228324"/>
                  </a:lnTo>
                  <a:lnTo>
                    <a:pt x="1056124" y="194588"/>
                  </a:lnTo>
                  <a:lnTo>
                    <a:pt x="1024611" y="163075"/>
                  </a:lnTo>
                  <a:lnTo>
                    <a:pt x="990875" y="133920"/>
                  </a:lnTo>
                  <a:lnTo>
                    <a:pt x="955052" y="107259"/>
                  </a:lnTo>
                  <a:lnTo>
                    <a:pt x="917278" y="83227"/>
                  </a:lnTo>
                  <a:lnTo>
                    <a:pt x="877688" y="61959"/>
                  </a:lnTo>
                  <a:lnTo>
                    <a:pt x="836417" y="43592"/>
                  </a:lnTo>
                  <a:lnTo>
                    <a:pt x="793602" y="28260"/>
                  </a:lnTo>
                  <a:lnTo>
                    <a:pt x="749377" y="16099"/>
                  </a:lnTo>
                  <a:lnTo>
                    <a:pt x="703877" y="7245"/>
                  </a:lnTo>
                  <a:lnTo>
                    <a:pt x="657240" y="1834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rgbClr val="4F81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6182264" y="4026661"/>
            <a:ext cx="1454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6553200" y="3581400"/>
            <a:ext cx="1219200" cy="1219200"/>
          </a:xfrm>
          <a:custGeom>
            <a:avLst/>
            <a:gdLst/>
            <a:ahLst/>
            <a:cxnLst/>
            <a:rect l="l" t="t" r="r" b="b"/>
            <a:pathLst>
              <a:path w="1219200" h="1219200">
                <a:moveTo>
                  <a:pt x="609600" y="0"/>
                </a:moveTo>
                <a:lnTo>
                  <a:pt x="561959" y="1834"/>
                </a:lnTo>
                <a:lnTo>
                  <a:pt x="515322" y="7245"/>
                </a:lnTo>
                <a:lnTo>
                  <a:pt x="469822" y="16099"/>
                </a:lnTo>
                <a:lnTo>
                  <a:pt x="425597" y="28260"/>
                </a:lnTo>
                <a:lnTo>
                  <a:pt x="382782" y="43592"/>
                </a:lnTo>
                <a:lnTo>
                  <a:pt x="341511" y="61959"/>
                </a:lnTo>
                <a:lnTo>
                  <a:pt x="301921" y="83227"/>
                </a:lnTo>
                <a:lnTo>
                  <a:pt x="264147" y="107259"/>
                </a:lnTo>
                <a:lnTo>
                  <a:pt x="228324" y="133920"/>
                </a:lnTo>
                <a:lnTo>
                  <a:pt x="194588" y="163075"/>
                </a:lnTo>
                <a:lnTo>
                  <a:pt x="163075" y="194588"/>
                </a:lnTo>
                <a:lnTo>
                  <a:pt x="133920" y="228324"/>
                </a:lnTo>
                <a:lnTo>
                  <a:pt x="107259" y="264147"/>
                </a:lnTo>
                <a:lnTo>
                  <a:pt x="83227" y="301921"/>
                </a:lnTo>
                <a:lnTo>
                  <a:pt x="61959" y="341511"/>
                </a:lnTo>
                <a:lnTo>
                  <a:pt x="43592" y="382782"/>
                </a:lnTo>
                <a:lnTo>
                  <a:pt x="28260" y="425597"/>
                </a:lnTo>
                <a:lnTo>
                  <a:pt x="16099" y="469822"/>
                </a:lnTo>
                <a:lnTo>
                  <a:pt x="7245" y="515322"/>
                </a:lnTo>
                <a:lnTo>
                  <a:pt x="1834" y="561959"/>
                </a:lnTo>
                <a:lnTo>
                  <a:pt x="0" y="609600"/>
                </a:lnTo>
                <a:lnTo>
                  <a:pt x="1834" y="657240"/>
                </a:lnTo>
                <a:lnTo>
                  <a:pt x="7245" y="703877"/>
                </a:lnTo>
                <a:lnTo>
                  <a:pt x="16099" y="749377"/>
                </a:lnTo>
                <a:lnTo>
                  <a:pt x="28260" y="793602"/>
                </a:lnTo>
                <a:lnTo>
                  <a:pt x="43592" y="836417"/>
                </a:lnTo>
                <a:lnTo>
                  <a:pt x="61959" y="877688"/>
                </a:lnTo>
                <a:lnTo>
                  <a:pt x="83227" y="917278"/>
                </a:lnTo>
                <a:lnTo>
                  <a:pt x="107259" y="955052"/>
                </a:lnTo>
                <a:lnTo>
                  <a:pt x="133920" y="990875"/>
                </a:lnTo>
                <a:lnTo>
                  <a:pt x="163075" y="1024611"/>
                </a:lnTo>
                <a:lnTo>
                  <a:pt x="194588" y="1056124"/>
                </a:lnTo>
                <a:lnTo>
                  <a:pt x="228324" y="1085279"/>
                </a:lnTo>
                <a:lnTo>
                  <a:pt x="264147" y="1111940"/>
                </a:lnTo>
                <a:lnTo>
                  <a:pt x="301921" y="1135972"/>
                </a:lnTo>
                <a:lnTo>
                  <a:pt x="341511" y="1157240"/>
                </a:lnTo>
                <a:lnTo>
                  <a:pt x="382782" y="1175607"/>
                </a:lnTo>
                <a:lnTo>
                  <a:pt x="425597" y="1190939"/>
                </a:lnTo>
                <a:lnTo>
                  <a:pt x="469822" y="1203100"/>
                </a:lnTo>
                <a:lnTo>
                  <a:pt x="515322" y="1211954"/>
                </a:lnTo>
                <a:lnTo>
                  <a:pt x="561959" y="1217365"/>
                </a:lnTo>
                <a:lnTo>
                  <a:pt x="609600" y="1219200"/>
                </a:lnTo>
                <a:lnTo>
                  <a:pt x="657240" y="1217365"/>
                </a:lnTo>
                <a:lnTo>
                  <a:pt x="703877" y="1211954"/>
                </a:lnTo>
                <a:lnTo>
                  <a:pt x="749377" y="1203100"/>
                </a:lnTo>
                <a:lnTo>
                  <a:pt x="793602" y="1190939"/>
                </a:lnTo>
                <a:lnTo>
                  <a:pt x="836417" y="1175607"/>
                </a:lnTo>
                <a:lnTo>
                  <a:pt x="877688" y="1157240"/>
                </a:lnTo>
                <a:lnTo>
                  <a:pt x="917278" y="1135972"/>
                </a:lnTo>
                <a:lnTo>
                  <a:pt x="955052" y="1111940"/>
                </a:lnTo>
                <a:lnTo>
                  <a:pt x="990875" y="1085279"/>
                </a:lnTo>
                <a:lnTo>
                  <a:pt x="1024611" y="1056124"/>
                </a:lnTo>
                <a:lnTo>
                  <a:pt x="1056124" y="1024611"/>
                </a:lnTo>
                <a:lnTo>
                  <a:pt x="1085279" y="990875"/>
                </a:lnTo>
                <a:lnTo>
                  <a:pt x="1111940" y="955052"/>
                </a:lnTo>
                <a:lnTo>
                  <a:pt x="1135972" y="917278"/>
                </a:lnTo>
                <a:lnTo>
                  <a:pt x="1157240" y="877688"/>
                </a:lnTo>
                <a:lnTo>
                  <a:pt x="1175607" y="836417"/>
                </a:lnTo>
                <a:lnTo>
                  <a:pt x="1190939" y="793602"/>
                </a:lnTo>
                <a:lnTo>
                  <a:pt x="1203100" y="749377"/>
                </a:lnTo>
                <a:lnTo>
                  <a:pt x="1211954" y="703877"/>
                </a:lnTo>
                <a:lnTo>
                  <a:pt x="1217365" y="657240"/>
                </a:lnTo>
                <a:lnTo>
                  <a:pt x="1219200" y="609600"/>
                </a:lnTo>
                <a:lnTo>
                  <a:pt x="1217365" y="561959"/>
                </a:lnTo>
                <a:lnTo>
                  <a:pt x="1211954" y="515322"/>
                </a:lnTo>
                <a:lnTo>
                  <a:pt x="1203100" y="469822"/>
                </a:lnTo>
                <a:lnTo>
                  <a:pt x="1190939" y="425597"/>
                </a:lnTo>
                <a:lnTo>
                  <a:pt x="1175607" y="382782"/>
                </a:lnTo>
                <a:lnTo>
                  <a:pt x="1157240" y="341511"/>
                </a:lnTo>
                <a:lnTo>
                  <a:pt x="1135972" y="301921"/>
                </a:lnTo>
                <a:lnTo>
                  <a:pt x="1111940" y="264147"/>
                </a:lnTo>
                <a:lnTo>
                  <a:pt x="1085279" y="228324"/>
                </a:lnTo>
                <a:lnTo>
                  <a:pt x="1056124" y="194588"/>
                </a:lnTo>
                <a:lnTo>
                  <a:pt x="1024611" y="163075"/>
                </a:lnTo>
                <a:lnTo>
                  <a:pt x="990875" y="133920"/>
                </a:lnTo>
                <a:lnTo>
                  <a:pt x="955052" y="107259"/>
                </a:lnTo>
                <a:lnTo>
                  <a:pt x="917278" y="83227"/>
                </a:lnTo>
                <a:lnTo>
                  <a:pt x="877688" y="61959"/>
                </a:lnTo>
                <a:lnTo>
                  <a:pt x="836417" y="43592"/>
                </a:lnTo>
                <a:lnTo>
                  <a:pt x="793602" y="28260"/>
                </a:lnTo>
                <a:lnTo>
                  <a:pt x="749377" y="16099"/>
                </a:lnTo>
                <a:lnTo>
                  <a:pt x="703877" y="7245"/>
                </a:lnTo>
                <a:lnTo>
                  <a:pt x="657240" y="1834"/>
                </a:lnTo>
                <a:lnTo>
                  <a:pt x="609600" y="0"/>
                </a:lnTo>
                <a:close/>
              </a:path>
            </a:pathLst>
          </a:custGeom>
          <a:solidFill>
            <a:srgbClr val="4F81B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7178040" y="4060952"/>
            <a:ext cx="2165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812800" y="1065970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5">
                <a:moveTo>
                  <a:pt x="0" y="0"/>
                </a:moveTo>
                <a:lnTo>
                  <a:pt x="185737" y="0"/>
                </a:lnTo>
              </a:path>
            </a:pathLst>
          </a:custGeom>
          <a:ln w="15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804862" y="937878"/>
            <a:ext cx="3874135" cy="3538854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sz="3600" i="1" baseline="-3472" dirty="0">
                <a:latin typeface="Times New Roman"/>
                <a:cs typeface="Times New Roman"/>
              </a:rPr>
              <a:t>B</a:t>
            </a:r>
            <a:r>
              <a:rPr sz="3600" i="1" spc="-427" baseline="-3472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</a:t>
            </a:r>
            <a:r>
              <a:rPr sz="2400" dirty="0">
                <a:latin typeface="Times New Roman"/>
                <a:cs typeface="Times New Roman"/>
              </a:rPr>
              <a:t>B co</a:t>
            </a:r>
            <a:r>
              <a:rPr sz="2400" spc="-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-5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-10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en</a:t>
            </a:r>
            <a:r>
              <a:rPr sz="2400" spc="-10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)</a:t>
            </a:r>
            <a:endParaRPr sz="2400">
              <a:latin typeface="Times New Roman"/>
              <a:cs typeface="Times New Roman"/>
            </a:endParaRPr>
          </a:p>
          <a:p>
            <a:pPr marL="486409" marR="5080">
              <a:lnSpc>
                <a:spcPct val="119800"/>
              </a:lnSpc>
              <a:spcBef>
                <a:spcPts val="15"/>
              </a:spcBef>
            </a:pPr>
            <a:r>
              <a:rPr sz="2400" dirty="0">
                <a:latin typeface="Times New Roman"/>
                <a:cs typeface="Times New Roman"/>
              </a:rPr>
              <a:t>{x :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U </a:t>
            </a:r>
            <a:r>
              <a:rPr sz="2400" dirty="0">
                <a:latin typeface="Symbol"/>
                <a:cs typeface="Symbol"/>
              </a:rPr>
              <a:t>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</a:t>
            </a:r>
            <a:r>
              <a:rPr sz="2400" spc="-5" dirty="0">
                <a:latin typeface="Times New Roman"/>
                <a:cs typeface="Times New Roman"/>
              </a:rPr>
              <a:t>B}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Everything in the Universal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not</a:t>
            </a:r>
            <a:r>
              <a:rPr sz="2400" spc="-5" dirty="0">
                <a:latin typeface="Times New Roman"/>
                <a:cs typeface="Times New Roman"/>
              </a:rPr>
              <a:t> in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  <a:p>
            <a:pPr marL="86360">
              <a:lnSpc>
                <a:spcPct val="100000"/>
              </a:lnSpc>
              <a:spcBef>
                <a:spcPts val="590"/>
              </a:spcBef>
            </a:pP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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(A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union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B)</a:t>
            </a:r>
            <a:endParaRPr sz="2400">
              <a:latin typeface="Times New Roman"/>
              <a:cs typeface="Times New Roman"/>
            </a:endParaRPr>
          </a:p>
          <a:p>
            <a:pPr marL="486409">
              <a:lnSpc>
                <a:spcPct val="100000"/>
              </a:lnSpc>
              <a:spcBef>
                <a:spcPts val="575"/>
              </a:spcBef>
              <a:tabLst>
                <a:tab pos="1747520" algn="l"/>
              </a:tabLst>
            </a:pPr>
            <a:r>
              <a:rPr sz="2400" dirty="0">
                <a:latin typeface="Times New Roman"/>
                <a:cs typeface="Times New Roman"/>
              </a:rPr>
              <a:t>{x :</a:t>
            </a:r>
            <a:r>
              <a:rPr sz="2400" spc="-5" dirty="0">
                <a:latin typeface="Times New Roman"/>
                <a:cs typeface="Times New Roman"/>
              </a:rPr>
              <a:t> x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A	</a:t>
            </a:r>
            <a:r>
              <a:rPr sz="2400" dirty="0">
                <a:latin typeface="Symbol"/>
                <a:cs typeface="Symbol"/>
              </a:rPr>
              <a:t>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B}</a:t>
            </a:r>
            <a:endParaRPr sz="2400">
              <a:latin typeface="Times New Roman"/>
              <a:cs typeface="Times New Roman"/>
            </a:endParaRPr>
          </a:p>
          <a:p>
            <a:pPr marL="657860" marR="141605" indent="-171450">
              <a:lnSpc>
                <a:spcPts val="3460"/>
              </a:lnSpc>
              <a:spcBef>
                <a:spcPts val="80"/>
              </a:spcBef>
            </a:pPr>
            <a:r>
              <a:rPr sz="2400" spc="-5" dirty="0">
                <a:latin typeface="Times New Roman"/>
                <a:cs typeface="Times New Roman"/>
              </a:rPr>
              <a:t>Like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inclusive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or;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can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both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10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93139" y="4990811"/>
            <a:ext cx="7517765" cy="9328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2395"/>
              </a:lnSpc>
              <a:spcBef>
                <a:spcPts val="95"/>
              </a:spcBef>
            </a:pPr>
            <a:r>
              <a:rPr sz="2000" b="1" spc="-5" dirty="0">
                <a:latin typeface="Times New Roman"/>
                <a:cs typeface="Times New Roman"/>
              </a:rPr>
              <a:t>Recall:</a:t>
            </a:r>
            <a:r>
              <a:rPr sz="2000" b="1" spc="459" dirty="0">
                <a:latin typeface="Times New Roman"/>
                <a:cs typeface="Times New Roman"/>
              </a:rPr>
              <a:t> </a:t>
            </a:r>
            <a:r>
              <a:rPr sz="2000" spc="-85" dirty="0">
                <a:latin typeface="Times New Roman"/>
                <a:cs typeface="Times New Roman"/>
              </a:rPr>
              <a:t>We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have +,−,×,÷,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operators for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numbers.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spc="-85" dirty="0">
                <a:latin typeface="Times New Roman"/>
                <a:cs typeface="Times New Roman"/>
              </a:rPr>
              <a:t>We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have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Symbol"/>
                <a:cs typeface="Symbol"/>
              </a:rPr>
              <a:t>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Symbol"/>
                <a:cs typeface="Symbol"/>
              </a:rPr>
              <a:t></a:t>
            </a:r>
            <a:r>
              <a:rPr sz="2000" spc="-5" dirty="0">
                <a:latin typeface="Times New Roman"/>
                <a:cs typeface="Times New Roman"/>
              </a:rPr>
              <a:t>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¬,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→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ts val="2375"/>
              </a:lnSpc>
            </a:pPr>
            <a:r>
              <a:rPr sz="2000" spc="-5" dirty="0">
                <a:latin typeface="Times New Roman"/>
                <a:cs typeface="Times New Roman"/>
              </a:rPr>
              <a:t>. . operators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propositions.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ts val="2375"/>
              </a:lnSpc>
            </a:pPr>
            <a:r>
              <a:rPr sz="2000" b="1" spc="-5" dirty="0">
                <a:latin typeface="Times New Roman"/>
                <a:cs typeface="Times New Roman"/>
              </a:rPr>
              <a:t>Operations</a:t>
            </a:r>
            <a:r>
              <a:rPr sz="2000" b="1" spc="-2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on</a:t>
            </a:r>
            <a:r>
              <a:rPr sz="2000" b="1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Sets</a:t>
            </a:r>
            <a:r>
              <a:rPr sz="2000" spc="-5" dirty="0">
                <a:latin typeface="Times New Roman"/>
                <a:cs typeface="Times New Roman"/>
              </a:rPr>
              <a:t>: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00FF"/>
                </a:solidFill>
                <a:latin typeface="Calibri"/>
                <a:cs typeface="Calibri"/>
              </a:rPr>
              <a:t>union,</a:t>
            </a:r>
            <a:r>
              <a:rPr sz="2000" spc="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FF"/>
                </a:solidFill>
                <a:latin typeface="Calibri"/>
                <a:cs typeface="Calibri"/>
              </a:rPr>
              <a:t>intersection,</a:t>
            </a:r>
            <a:r>
              <a:rPr sz="2000" spc="3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FF"/>
                </a:solidFill>
                <a:latin typeface="Calibri"/>
                <a:cs typeface="Calibri"/>
              </a:rPr>
              <a:t>difference,</a:t>
            </a:r>
            <a:r>
              <a:rPr sz="2000" spc="2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FF"/>
                </a:solidFill>
                <a:latin typeface="Calibri"/>
                <a:cs typeface="Calibri"/>
              </a:rPr>
              <a:t>complement,</a:t>
            </a:r>
            <a:r>
              <a:rPr sz="2000" spc="3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00FF"/>
                </a:solidFill>
                <a:latin typeface="Calibri"/>
                <a:cs typeface="Calibri"/>
              </a:rPr>
              <a:t>.</a:t>
            </a:r>
            <a:r>
              <a:rPr sz="2000" spc="-1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00FF"/>
                </a:solidFill>
                <a:latin typeface="Calibri"/>
                <a:cs typeface="Calibri"/>
              </a:rPr>
              <a:t>.</a:t>
            </a:r>
            <a:r>
              <a:rPr sz="200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0000FF"/>
                </a:solidFill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107940" y="2921761"/>
            <a:ext cx="181737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Times New Roman"/>
                <a:cs typeface="Times New Roman"/>
              </a:rPr>
              <a:t>These</a:t>
            </a:r>
            <a:r>
              <a:rPr sz="1600" spc="-3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are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called</a:t>
            </a:r>
            <a:r>
              <a:rPr sz="1600" spc="-50" dirty="0">
                <a:latin typeface="Times New Roman"/>
                <a:cs typeface="Times New Roman"/>
              </a:rPr>
              <a:t> </a:t>
            </a:r>
            <a:r>
              <a:rPr sz="1600" spc="-45" dirty="0">
                <a:latin typeface="Times New Roman"/>
                <a:cs typeface="Times New Roman"/>
              </a:rPr>
              <a:t>Venn</a:t>
            </a:r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96489" y="300482"/>
            <a:ext cx="33508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More</a:t>
            </a:r>
            <a:r>
              <a:rPr sz="3600" spc="-60" dirty="0"/>
              <a:t> </a:t>
            </a:r>
            <a:r>
              <a:rPr sz="3600" dirty="0"/>
              <a:t>Set</a:t>
            </a:r>
            <a:r>
              <a:rPr sz="3600" spc="-60" dirty="0"/>
              <a:t> </a:t>
            </a:r>
            <a:r>
              <a:rPr sz="3600" spc="-5" dirty="0"/>
              <a:t>Operations</a:t>
            </a:r>
            <a:endParaRPr sz="3600"/>
          </a:p>
        </p:txBody>
      </p:sp>
      <p:grpSp>
        <p:nvGrpSpPr>
          <p:cNvPr id="3" name="object 3"/>
          <p:cNvGrpSpPr/>
          <p:nvPr/>
        </p:nvGrpSpPr>
        <p:grpSpPr>
          <a:xfrm>
            <a:off x="4567618" y="1291018"/>
            <a:ext cx="3895725" cy="2219325"/>
            <a:chOff x="4567618" y="1291018"/>
            <a:chExt cx="3895725" cy="2219325"/>
          </a:xfrm>
        </p:grpSpPr>
        <p:sp>
          <p:nvSpPr>
            <p:cNvPr id="4" name="object 4"/>
            <p:cNvSpPr/>
            <p:nvPr/>
          </p:nvSpPr>
          <p:spPr>
            <a:xfrm>
              <a:off x="4572380" y="1295780"/>
              <a:ext cx="3886200" cy="2209800"/>
            </a:xfrm>
            <a:custGeom>
              <a:avLst/>
              <a:gdLst/>
              <a:ahLst/>
              <a:cxnLst/>
              <a:rect l="l" t="t" r="r" b="b"/>
              <a:pathLst>
                <a:path w="3886200" h="2209800">
                  <a:moveTo>
                    <a:pt x="0" y="2209800"/>
                  </a:moveTo>
                  <a:lnTo>
                    <a:pt x="3886200" y="2209800"/>
                  </a:lnTo>
                  <a:lnTo>
                    <a:pt x="3886200" y="0"/>
                  </a:lnTo>
                  <a:lnTo>
                    <a:pt x="0" y="0"/>
                  </a:lnTo>
                  <a:lnTo>
                    <a:pt x="0" y="220980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096380" y="1783461"/>
              <a:ext cx="1645920" cy="1645920"/>
            </a:xfrm>
            <a:custGeom>
              <a:avLst/>
              <a:gdLst/>
              <a:ahLst/>
              <a:cxnLst/>
              <a:rect l="l" t="t" r="r" b="b"/>
              <a:pathLst>
                <a:path w="1645920" h="1645920">
                  <a:moveTo>
                    <a:pt x="0" y="822960"/>
                  </a:moveTo>
                  <a:lnTo>
                    <a:pt x="1397" y="774604"/>
                  </a:lnTo>
                  <a:lnTo>
                    <a:pt x="5536" y="726985"/>
                  </a:lnTo>
                  <a:lnTo>
                    <a:pt x="12341" y="680179"/>
                  </a:lnTo>
                  <a:lnTo>
                    <a:pt x="21734" y="634263"/>
                  </a:lnTo>
                  <a:lnTo>
                    <a:pt x="33639" y="589314"/>
                  </a:lnTo>
                  <a:lnTo>
                    <a:pt x="47977" y="545409"/>
                  </a:lnTo>
                  <a:lnTo>
                    <a:pt x="64672" y="502627"/>
                  </a:lnTo>
                  <a:lnTo>
                    <a:pt x="83646" y="461043"/>
                  </a:lnTo>
                  <a:lnTo>
                    <a:pt x="104823" y="420735"/>
                  </a:lnTo>
                  <a:lnTo>
                    <a:pt x="128125" y="381781"/>
                  </a:lnTo>
                  <a:lnTo>
                    <a:pt x="153474" y="344257"/>
                  </a:lnTo>
                  <a:lnTo>
                    <a:pt x="180795" y="308240"/>
                  </a:lnTo>
                  <a:lnTo>
                    <a:pt x="210009" y="273809"/>
                  </a:lnTo>
                  <a:lnTo>
                    <a:pt x="241039" y="241039"/>
                  </a:lnTo>
                  <a:lnTo>
                    <a:pt x="273809" y="210009"/>
                  </a:lnTo>
                  <a:lnTo>
                    <a:pt x="308240" y="180795"/>
                  </a:lnTo>
                  <a:lnTo>
                    <a:pt x="344257" y="153474"/>
                  </a:lnTo>
                  <a:lnTo>
                    <a:pt x="381781" y="128125"/>
                  </a:lnTo>
                  <a:lnTo>
                    <a:pt x="420735" y="104823"/>
                  </a:lnTo>
                  <a:lnTo>
                    <a:pt x="461043" y="83646"/>
                  </a:lnTo>
                  <a:lnTo>
                    <a:pt x="502627" y="64672"/>
                  </a:lnTo>
                  <a:lnTo>
                    <a:pt x="545409" y="47977"/>
                  </a:lnTo>
                  <a:lnTo>
                    <a:pt x="589314" y="33639"/>
                  </a:lnTo>
                  <a:lnTo>
                    <a:pt x="634263" y="21734"/>
                  </a:lnTo>
                  <a:lnTo>
                    <a:pt x="680179" y="12341"/>
                  </a:lnTo>
                  <a:lnTo>
                    <a:pt x="726985" y="5536"/>
                  </a:lnTo>
                  <a:lnTo>
                    <a:pt x="774604" y="1397"/>
                  </a:lnTo>
                  <a:lnTo>
                    <a:pt x="822960" y="0"/>
                  </a:lnTo>
                  <a:lnTo>
                    <a:pt x="871315" y="1397"/>
                  </a:lnTo>
                  <a:lnTo>
                    <a:pt x="918934" y="5536"/>
                  </a:lnTo>
                  <a:lnTo>
                    <a:pt x="965740" y="12341"/>
                  </a:lnTo>
                  <a:lnTo>
                    <a:pt x="1011656" y="21734"/>
                  </a:lnTo>
                  <a:lnTo>
                    <a:pt x="1056605" y="33639"/>
                  </a:lnTo>
                  <a:lnTo>
                    <a:pt x="1100510" y="47977"/>
                  </a:lnTo>
                  <a:lnTo>
                    <a:pt x="1143292" y="64672"/>
                  </a:lnTo>
                  <a:lnTo>
                    <a:pt x="1184876" y="83646"/>
                  </a:lnTo>
                  <a:lnTo>
                    <a:pt x="1225184" y="104823"/>
                  </a:lnTo>
                  <a:lnTo>
                    <a:pt x="1264138" y="128125"/>
                  </a:lnTo>
                  <a:lnTo>
                    <a:pt x="1301662" y="153474"/>
                  </a:lnTo>
                  <a:lnTo>
                    <a:pt x="1337679" y="180795"/>
                  </a:lnTo>
                  <a:lnTo>
                    <a:pt x="1372110" y="210009"/>
                  </a:lnTo>
                  <a:lnTo>
                    <a:pt x="1404880" y="241039"/>
                  </a:lnTo>
                  <a:lnTo>
                    <a:pt x="1435910" y="273809"/>
                  </a:lnTo>
                  <a:lnTo>
                    <a:pt x="1465124" y="308240"/>
                  </a:lnTo>
                  <a:lnTo>
                    <a:pt x="1492445" y="344257"/>
                  </a:lnTo>
                  <a:lnTo>
                    <a:pt x="1517794" y="381781"/>
                  </a:lnTo>
                  <a:lnTo>
                    <a:pt x="1541096" y="420735"/>
                  </a:lnTo>
                  <a:lnTo>
                    <a:pt x="1562273" y="461043"/>
                  </a:lnTo>
                  <a:lnTo>
                    <a:pt x="1581247" y="502627"/>
                  </a:lnTo>
                  <a:lnTo>
                    <a:pt x="1597942" y="545409"/>
                  </a:lnTo>
                  <a:lnTo>
                    <a:pt x="1612280" y="589314"/>
                  </a:lnTo>
                  <a:lnTo>
                    <a:pt x="1624185" y="634263"/>
                  </a:lnTo>
                  <a:lnTo>
                    <a:pt x="1633578" y="680179"/>
                  </a:lnTo>
                  <a:lnTo>
                    <a:pt x="1640383" y="726985"/>
                  </a:lnTo>
                  <a:lnTo>
                    <a:pt x="1644522" y="774604"/>
                  </a:lnTo>
                  <a:lnTo>
                    <a:pt x="1645920" y="822960"/>
                  </a:lnTo>
                  <a:lnTo>
                    <a:pt x="1644522" y="871315"/>
                  </a:lnTo>
                  <a:lnTo>
                    <a:pt x="1640383" y="918934"/>
                  </a:lnTo>
                  <a:lnTo>
                    <a:pt x="1633578" y="965740"/>
                  </a:lnTo>
                  <a:lnTo>
                    <a:pt x="1624185" y="1011656"/>
                  </a:lnTo>
                  <a:lnTo>
                    <a:pt x="1612280" y="1056605"/>
                  </a:lnTo>
                  <a:lnTo>
                    <a:pt x="1597942" y="1100510"/>
                  </a:lnTo>
                  <a:lnTo>
                    <a:pt x="1581247" y="1143292"/>
                  </a:lnTo>
                  <a:lnTo>
                    <a:pt x="1562273" y="1184876"/>
                  </a:lnTo>
                  <a:lnTo>
                    <a:pt x="1541096" y="1225184"/>
                  </a:lnTo>
                  <a:lnTo>
                    <a:pt x="1517794" y="1264138"/>
                  </a:lnTo>
                  <a:lnTo>
                    <a:pt x="1492445" y="1301662"/>
                  </a:lnTo>
                  <a:lnTo>
                    <a:pt x="1465124" y="1337679"/>
                  </a:lnTo>
                  <a:lnTo>
                    <a:pt x="1435910" y="1372110"/>
                  </a:lnTo>
                  <a:lnTo>
                    <a:pt x="1404880" y="1404880"/>
                  </a:lnTo>
                  <a:lnTo>
                    <a:pt x="1372110" y="1435910"/>
                  </a:lnTo>
                  <a:lnTo>
                    <a:pt x="1337679" y="1465124"/>
                  </a:lnTo>
                  <a:lnTo>
                    <a:pt x="1301662" y="1492445"/>
                  </a:lnTo>
                  <a:lnTo>
                    <a:pt x="1264138" y="1517794"/>
                  </a:lnTo>
                  <a:lnTo>
                    <a:pt x="1225184" y="1541096"/>
                  </a:lnTo>
                  <a:lnTo>
                    <a:pt x="1184876" y="1562273"/>
                  </a:lnTo>
                  <a:lnTo>
                    <a:pt x="1143292" y="1581247"/>
                  </a:lnTo>
                  <a:lnTo>
                    <a:pt x="1100510" y="1597942"/>
                  </a:lnTo>
                  <a:lnTo>
                    <a:pt x="1056605" y="1612280"/>
                  </a:lnTo>
                  <a:lnTo>
                    <a:pt x="1011656" y="1624185"/>
                  </a:lnTo>
                  <a:lnTo>
                    <a:pt x="965740" y="1633578"/>
                  </a:lnTo>
                  <a:lnTo>
                    <a:pt x="918934" y="1640383"/>
                  </a:lnTo>
                  <a:lnTo>
                    <a:pt x="871315" y="1644522"/>
                  </a:lnTo>
                  <a:lnTo>
                    <a:pt x="822960" y="1645920"/>
                  </a:lnTo>
                  <a:lnTo>
                    <a:pt x="774604" y="1644522"/>
                  </a:lnTo>
                  <a:lnTo>
                    <a:pt x="726985" y="1640383"/>
                  </a:lnTo>
                  <a:lnTo>
                    <a:pt x="680179" y="1633578"/>
                  </a:lnTo>
                  <a:lnTo>
                    <a:pt x="634263" y="1624185"/>
                  </a:lnTo>
                  <a:lnTo>
                    <a:pt x="589314" y="1612280"/>
                  </a:lnTo>
                  <a:lnTo>
                    <a:pt x="545409" y="1597942"/>
                  </a:lnTo>
                  <a:lnTo>
                    <a:pt x="502627" y="1581247"/>
                  </a:lnTo>
                  <a:lnTo>
                    <a:pt x="461043" y="1562273"/>
                  </a:lnTo>
                  <a:lnTo>
                    <a:pt x="420735" y="1541096"/>
                  </a:lnTo>
                  <a:lnTo>
                    <a:pt x="381781" y="1517794"/>
                  </a:lnTo>
                  <a:lnTo>
                    <a:pt x="344257" y="1492445"/>
                  </a:lnTo>
                  <a:lnTo>
                    <a:pt x="308240" y="1465124"/>
                  </a:lnTo>
                  <a:lnTo>
                    <a:pt x="273809" y="1435910"/>
                  </a:lnTo>
                  <a:lnTo>
                    <a:pt x="241039" y="1404880"/>
                  </a:lnTo>
                  <a:lnTo>
                    <a:pt x="210009" y="1372110"/>
                  </a:lnTo>
                  <a:lnTo>
                    <a:pt x="180795" y="1337679"/>
                  </a:lnTo>
                  <a:lnTo>
                    <a:pt x="153474" y="1301662"/>
                  </a:lnTo>
                  <a:lnTo>
                    <a:pt x="128125" y="1264138"/>
                  </a:lnTo>
                  <a:lnTo>
                    <a:pt x="104823" y="1225184"/>
                  </a:lnTo>
                  <a:lnTo>
                    <a:pt x="83646" y="1184876"/>
                  </a:lnTo>
                  <a:lnTo>
                    <a:pt x="64672" y="1143292"/>
                  </a:lnTo>
                  <a:lnTo>
                    <a:pt x="47977" y="1100510"/>
                  </a:lnTo>
                  <a:lnTo>
                    <a:pt x="33639" y="1056605"/>
                  </a:lnTo>
                  <a:lnTo>
                    <a:pt x="21734" y="1011656"/>
                  </a:lnTo>
                  <a:lnTo>
                    <a:pt x="12341" y="965740"/>
                  </a:lnTo>
                  <a:lnTo>
                    <a:pt x="5536" y="918934"/>
                  </a:lnTo>
                  <a:lnTo>
                    <a:pt x="1397" y="871315"/>
                  </a:lnTo>
                  <a:lnTo>
                    <a:pt x="0" y="82296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181980" y="1752980"/>
              <a:ext cx="1645920" cy="1645920"/>
            </a:xfrm>
            <a:custGeom>
              <a:avLst/>
              <a:gdLst/>
              <a:ahLst/>
              <a:cxnLst/>
              <a:rect l="l" t="t" r="r" b="b"/>
              <a:pathLst>
                <a:path w="1645920" h="1645920">
                  <a:moveTo>
                    <a:pt x="0" y="822960"/>
                  </a:moveTo>
                  <a:lnTo>
                    <a:pt x="1397" y="774604"/>
                  </a:lnTo>
                  <a:lnTo>
                    <a:pt x="5536" y="726985"/>
                  </a:lnTo>
                  <a:lnTo>
                    <a:pt x="12341" y="680179"/>
                  </a:lnTo>
                  <a:lnTo>
                    <a:pt x="21734" y="634263"/>
                  </a:lnTo>
                  <a:lnTo>
                    <a:pt x="33639" y="589314"/>
                  </a:lnTo>
                  <a:lnTo>
                    <a:pt x="47977" y="545409"/>
                  </a:lnTo>
                  <a:lnTo>
                    <a:pt x="64672" y="502627"/>
                  </a:lnTo>
                  <a:lnTo>
                    <a:pt x="83646" y="461043"/>
                  </a:lnTo>
                  <a:lnTo>
                    <a:pt x="104823" y="420735"/>
                  </a:lnTo>
                  <a:lnTo>
                    <a:pt x="128125" y="381781"/>
                  </a:lnTo>
                  <a:lnTo>
                    <a:pt x="153474" y="344257"/>
                  </a:lnTo>
                  <a:lnTo>
                    <a:pt x="180795" y="308240"/>
                  </a:lnTo>
                  <a:lnTo>
                    <a:pt x="210009" y="273809"/>
                  </a:lnTo>
                  <a:lnTo>
                    <a:pt x="241039" y="241039"/>
                  </a:lnTo>
                  <a:lnTo>
                    <a:pt x="273809" y="210009"/>
                  </a:lnTo>
                  <a:lnTo>
                    <a:pt x="308240" y="180795"/>
                  </a:lnTo>
                  <a:lnTo>
                    <a:pt x="344257" y="153474"/>
                  </a:lnTo>
                  <a:lnTo>
                    <a:pt x="381781" y="128125"/>
                  </a:lnTo>
                  <a:lnTo>
                    <a:pt x="420735" y="104823"/>
                  </a:lnTo>
                  <a:lnTo>
                    <a:pt x="461043" y="83646"/>
                  </a:lnTo>
                  <a:lnTo>
                    <a:pt x="502627" y="64672"/>
                  </a:lnTo>
                  <a:lnTo>
                    <a:pt x="545409" y="47977"/>
                  </a:lnTo>
                  <a:lnTo>
                    <a:pt x="589314" y="33639"/>
                  </a:lnTo>
                  <a:lnTo>
                    <a:pt x="634263" y="21734"/>
                  </a:lnTo>
                  <a:lnTo>
                    <a:pt x="680179" y="12341"/>
                  </a:lnTo>
                  <a:lnTo>
                    <a:pt x="726985" y="5536"/>
                  </a:lnTo>
                  <a:lnTo>
                    <a:pt x="774604" y="1397"/>
                  </a:lnTo>
                  <a:lnTo>
                    <a:pt x="822960" y="0"/>
                  </a:lnTo>
                  <a:lnTo>
                    <a:pt x="871315" y="1397"/>
                  </a:lnTo>
                  <a:lnTo>
                    <a:pt x="918934" y="5536"/>
                  </a:lnTo>
                  <a:lnTo>
                    <a:pt x="965740" y="12341"/>
                  </a:lnTo>
                  <a:lnTo>
                    <a:pt x="1011656" y="21734"/>
                  </a:lnTo>
                  <a:lnTo>
                    <a:pt x="1056605" y="33639"/>
                  </a:lnTo>
                  <a:lnTo>
                    <a:pt x="1100510" y="47977"/>
                  </a:lnTo>
                  <a:lnTo>
                    <a:pt x="1143292" y="64672"/>
                  </a:lnTo>
                  <a:lnTo>
                    <a:pt x="1184876" y="83646"/>
                  </a:lnTo>
                  <a:lnTo>
                    <a:pt x="1225184" y="104823"/>
                  </a:lnTo>
                  <a:lnTo>
                    <a:pt x="1264138" y="128125"/>
                  </a:lnTo>
                  <a:lnTo>
                    <a:pt x="1301662" y="153474"/>
                  </a:lnTo>
                  <a:lnTo>
                    <a:pt x="1337679" y="180795"/>
                  </a:lnTo>
                  <a:lnTo>
                    <a:pt x="1372110" y="210009"/>
                  </a:lnTo>
                  <a:lnTo>
                    <a:pt x="1404880" y="241039"/>
                  </a:lnTo>
                  <a:lnTo>
                    <a:pt x="1435910" y="273809"/>
                  </a:lnTo>
                  <a:lnTo>
                    <a:pt x="1465124" y="308240"/>
                  </a:lnTo>
                  <a:lnTo>
                    <a:pt x="1492445" y="344257"/>
                  </a:lnTo>
                  <a:lnTo>
                    <a:pt x="1517794" y="381781"/>
                  </a:lnTo>
                  <a:lnTo>
                    <a:pt x="1541096" y="420735"/>
                  </a:lnTo>
                  <a:lnTo>
                    <a:pt x="1562273" y="461043"/>
                  </a:lnTo>
                  <a:lnTo>
                    <a:pt x="1581247" y="502627"/>
                  </a:lnTo>
                  <a:lnTo>
                    <a:pt x="1597942" y="545409"/>
                  </a:lnTo>
                  <a:lnTo>
                    <a:pt x="1612280" y="589314"/>
                  </a:lnTo>
                  <a:lnTo>
                    <a:pt x="1624185" y="634263"/>
                  </a:lnTo>
                  <a:lnTo>
                    <a:pt x="1633578" y="680179"/>
                  </a:lnTo>
                  <a:lnTo>
                    <a:pt x="1640383" y="726985"/>
                  </a:lnTo>
                  <a:lnTo>
                    <a:pt x="1644522" y="774604"/>
                  </a:lnTo>
                  <a:lnTo>
                    <a:pt x="1645920" y="822960"/>
                  </a:lnTo>
                  <a:lnTo>
                    <a:pt x="1644522" y="871315"/>
                  </a:lnTo>
                  <a:lnTo>
                    <a:pt x="1640383" y="918934"/>
                  </a:lnTo>
                  <a:lnTo>
                    <a:pt x="1633578" y="965740"/>
                  </a:lnTo>
                  <a:lnTo>
                    <a:pt x="1624185" y="1011656"/>
                  </a:lnTo>
                  <a:lnTo>
                    <a:pt x="1612280" y="1056605"/>
                  </a:lnTo>
                  <a:lnTo>
                    <a:pt x="1597942" y="1100510"/>
                  </a:lnTo>
                  <a:lnTo>
                    <a:pt x="1581247" y="1143292"/>
                  </a:lnTo>
                  <a:lnTo>
                    <a:pt x="1562273" y="1184876"/>
                  </a:lnTo>
                  <a:lnTo>
                    <a:pt x="1541096" y="1225184"/>
                  </a:lnTo>
                  <a:lnTo>
                    <a:pt x="1517794" y="1264138"/>
                  </a:lnTo>
                  <a:lnTo>
                    <a:pt x="1492445" y="1301662"/>
                  </a:lnTo>
                  <a:lnTo>
                    <a:pt x="1465124" y="1337679"/>
                  </a:lnTo>
                  <a:lnTo>
                    <a:pt x="1435910" y="1372110"/>
                  </a:lnTo>
                  <a:lnTo>
                    <a:pt x="1404880" y="1404880"/>
                  </a:lnTo>
                  <a:lnTo>
                    <a:pt x="1372110" y="1435910"/>
                  </a:lnTo>
                  <a:lnTo>
                    <a:pt x="1337679" y="1465124"/>
                  </a:lnTo>
                  <a:lnTo>
                    <a:pt x="1301662" y="1492445"/>
                  </a:lnTo>
                  <a:lnTo>
                    <a:pt x="1264138" y="1517794"/>
                  </a:lnTo>
                  <a:lnTo>
                    <a:pt x="1225184" y="1541096"/>
                  </a:lnTo>
                  <a:lnTo>
                    <a:pt x="1184876" y="1562273"/>
                  </a:lnTo>
                  <a:lnTo>
                    <a:pt x="1143292" y="1581247"/>
                  </a:lnTo>
                  <a:lnTo>
                    <a:pt x="1100510" y="1597942"/>
                  </a:lnTo>
                  <a:lnTo>
                    <a:pt x="1056605" y="1612280"/>
                  </a:lnTo>
                  <a:lnTo>
                    <a:pt x="1011656" y="1624185"/>
                  </a:lnTo>
                  <a:lnTo>
                    <a:pt x="965740" y="1633578"/>
                  </a:lnTo>
                  <a:lnTo>
                    <a:pt x="918934" y="1640383"/>
                  </a:lnTo>
                  <a:lnTo>
                    <a:pt x="871315" y="1644522"/>
                  </a:lnTo>
                  <a:lnTo>
                    <a:pt x="822960" y="1645920"/>
                  </a:lnTo>
                  <a:lnTo>
                    <a:pt x="774604" y="1644522"/>
                  </a:lnTo>
                  <a:lnTo>
                    <a:pt x="726985" y="1640383"/>
                  </a:lnTo>
                  <a:lnTo>
                    <a:pt x="680179" y="1633578"/>
                  </a:lnTo>
                  <a:lnTo>
                    <a:pt x="634263" y="1624185"/>
                  </a:lnTo>
                  <a:lnTo>
                    <a:pt x="589314" y="1612280"/>
                  </a:lnTo>
                  <a:lnTo>
                    <a:pt x="545409" y="1597942"/>
                  </a:lnTo>
                  <a:lnTo>
                    <a:pt x="502627" y="1581247"/>
                  </a:lnTo>
                  <a:lnTo>
                    <a:pt x="461043" y="1562273"/>
                  </a:lnTo>
                  <a:lnTo>
                    <a:pt x="420735" y="1541096"/>
                  </a:lnTo>
                  <a:lnTo>
                    <a:pt x="381781" y="1517794"/>
                  </a:lnTo>
                  <a:lnTo>
                    <a:pt x="344257" y="1492445"/>
                  </a:lnTo>
                  <a:lnTo>
                    <a:pt x="308240" y="1465124"/>
                  </a:lnTo>
                  <a:lnTo>
                    <a:pt x="273809" y="1435910"/>
                  </a:lnTo>
                  <a:lnTo>
                    <a:pt x="241039" y="1404880"/>
                  </a:lnTo>
                  <a:lnTo>
                    <a:pt x="210009" y="1372110"/>
                  </a:lnTo>
                  <a:lnTo>
                    <a:pt x="180795" y="1337679"/>
                  </a:lnTo>
                  <a:lnTo>
                    <a:pt x="153474" y="1301662"/>
                  </a:lnTo>
                  <a:lnTo>
                    <a:pt x="128125" y="1264138"/>
                  </a:lnTo>
                  <a:lnTo>
                    <a:pt x="104823" y="1225184"/>
                  </a:lnTo>
                  <a:lnTo>
                    <a:pt x="83646" y="1184876"/>
                  </a:lnTo>
                  <a:lnTo>
                    <a:pt x="64672" y="1143292"/>
                  </a:lnTo>
                  <a:lnTo>
                    <a:pt x="47977" y="1100510"/>
                  </a:lnTo>
                  <a:lnTo>
                    <a:pt x="33639" y="1056605"/>
                  </a:lnTo>
                  <a:lnTo>
                    <a:pt x="21734" y="1011656"/>
                  </a:lnTo>
                  <a:lnTo>
                    <a:pt x="12341" y="965740"/>
                  </a:lnTo>
                  <a:lnTo>
                    <a:pt x="5536" y="918934"/>
                  </a:lnTo>
                  <a:lnTo>
                    <a:pt x="1397" y="871315"/>
                  </a:lnTo>
                  <a:lnTo>
                    <a:pt x="0" y="82296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565076" y="2306827"/>
            <a:ext cx="28956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m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149694" y="2351309"/>
            <a:ext cx="1911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66816" y="2335296"/>
            <a:ext cx="21082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p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875025" y="1316130"/>
            <a:ext cx="26987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A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799534" y="1325739"/>
            <a:ext cx="25019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B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567618" y="3805618"/>
            <a:ext cx="3895725" cy="2219325"/>
            <a:chOff x="4567618" y="3805618"/>
            <a:chExt cx="3895725" cy="2219325"/>
          </a:xfrm>
        </p:grpSpPr>
        <p:sp>
          <p:nvSpPr>
            <p:cNvPr id="13" name="object 13"/>
            <p:cNvSpPr/>
            <p:nvPr/>
          </p:nvSpPr>
          <p:spPr>
            <a:xfrm>
              <a:off x="4572380" y="3810380"/>
              <a:ext cx="3886200" cy="2209800"/>
            </a:xfrm>
            <a:custGeom>
              <a:avLst/>
              <a:gdLst/>
              <a:ahLst/>
              <a:cxnLst/>
              <a:rect l="l" t="t" r="r" b="b"/>
              <a:pathLst>
                <a:path w="3886200" h="2209800">
                  <a:moveTo>
                    <a:pt x="0" y="2209800"/>
                  </a:moveTo>
                  <a:lnTo>
                    <a:pt x="3886200" y="2209800"/>
                  </a:lnTo>
                  <a:lnTo>
                    <a:pt x="3886200" y="0"/>
                  </a:lnTo>
                  <a:lnTo>
                    <a:pt x="0" y="0"/>
                  </a:lnTo>
                  <a:lnTo>
                    <a:pt x="0" y="220980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96380" y="4298061"/>
              <a:ext cx="1645920" cy="1645920"/>
            </a:xfrm>
            <a:custGeom>
              <a:avLst/>
              <a:gdLst/>
              <a:ahLst/>
              <a:cxnLst/>
              <a:rect l="l" t="t" r="r" b="b"/>
              <a:pathLst>
                <a:path w="1645920" h="1645920">
                  <a:moveTo>
                    <a:pt x="0" y="822959"/>
                  </a:moveTo>
                  <a:lnTo>
                    <a:pt x="1397" y="774604"/>
                  </a:lnTo>
                  <a:lnTo>
                    <a:pt x="5536" y="726985"/>
                  </a:lnTo>
                  <a:lnTo>
                    <a:pt x="12341" y="680179"/>
                  </a:lnTo>
                  <a:lnTo>
                    <a:pt x="21734" y="634263"/>
                  </a:lnTo>
                  <a:lnTo>
                    <a:pt x="33639" y="589314"/>
                  </a:lnTo>
                  <a:lnTo>
                    <a:pt x="47977" y="545409"/>
                  </a:lnTo>
                  <a:lnTo>
                    <a:pt x="64672" y="502627"/>
                  </a:lnTo>
                  <a:lnTo>
                    <a:pt x="83646" y="461043"/>
                  </a:lnTo>
                  <a:lnTo>
                    <a:pt x="104823" y="420735"/>
                  </a:lnTo>
                  <a:lnTo>
                    <a:pt x="128125" y="381781"/>
                  </a:lnTo>
                  <a:lnTo>
                    <a:pt x="153474" y="344257"/>
                  </a:lnTo>
                  <a:lnTo>
                    <a:pt x="180795" y="308240"/>
                  </a:lnTo>
                  <a:lnTo>
                    <a:pt x="210009" y="273809"/>
                  </a:lnTo>
                  <a:lnTo>
                    <a:pt x="241039" y="241039"/>
                  </a:lnTo>
                  <a:lnTo>
                    <a:pt x="273809" y="210009"/>
                  </a:lnTo>
                  <a:lnTo>
                    <a:pt x="308240" y="180795"/>
                  </a:lnTo>
                  <a:lnTo>
                    <a:pt x="344257" y="153474"/>
                  </a:lnTo>
                  <a:lnTo>
                    <a:pt x="381781" y="128125"/>
                  </a:lnTo>
                  <a:lnTo>
                    <a:pt x="420735" y="104823"/>
                  </a:lnTo>
                  <a:lnTo>
                    <a:pt x="461043" y="83646"/>
                  </a:lnTo>
                  <a:lnTo>
                    <a:pt x="502627" y="64672"/>
                  </a:lnTo>
                  <a:lnTo>
                    <a:pt x="545409" y="47977"/>
                  </a:lnTo>
                  <a:lnTo>
                    <a:pt x="589314" y="33639"/>
                  </a:lnTo>
                  <a:lnTo>
                    <a:pt x="634263" y="21734"/>
                  </a:lnTo>
                  <a:lnTo>
                    <a:pt x="680179" y="12341"/>
                  </a:lnTo>
                  <a:lnTo>
                    <a:pt x="726985" y="5536"/>
                  </a:lnTo>
                  <a:lnTo>
                    <a:pt x="774604" y="1397"/>
                  </a:lnTo>
                  <a:lnTo>
                    <a:pt x="822960" y="0"/>
                  </a:lnTo>
                  <a:lnTo>
                    <a:pt x="871315" y="1397"/>
                  </a:lnTo>
                  <a:lnTo>
                    <a:pt x="918934" y="5536"/>
                  </a:lnTo>
                  <a:lnTo>
                    <a:pt x="965740" y="12341"/>
                  </a:lnTo>
                  <a:lnTo>
                    <a:pt x="1011656" y="21734"/>
                  </a:lnTo>
                  <a:lnTo>
                    <a:pt x="1056605" y="33639"/>
                  </a:lnTo>
                  <a:lnTo>
                    <a:pt x="1100510" y="47977"/>
                  </a:lnTo>
                  <a:lnTo>
                    <a:pt x="1143292" y="64672"/>
                  </a:lnTo>
                  <a:lnTo>
                    <a:pt x="1184876" y="83646"/>
                  </a:lnTo>
                  <a:lnTo>
                    <a:pt x="1225184" y="104823"/>
                  </a:lnTo>
                  <a:lnTo>
                    <a:pt x="1264138" y="128125"/>
                  </a:lnTo>
                  <a:lnTo>
                    <a:pt x="1301662" y="153474"/>
                  </a:lnTo>
                  <a:lnTo>
                    <a:pt x="1337679" y="180795"/>
                  </a:lnTo>
                  <a:lnTo>
                    <a:pt x="1372110" y="210009"/>
                  </a:lnTo>
                  <a:lnTo>
                    <a:pt x="1404880" y="241039"/>
                  </a:lnTo>
                  <a:lnTo>
                    <a:pt x="1435910" y="273809"/>
                  </a:lnTo>
                  <a:lnTo>
                    <a:pt x="1465124" y="308240"/>
                  </a:lnTo>
                  <a:lnTo>
                    <a:pt x="1492445" y="344257"/>
                  </a:lnTo>
                  <a:lnTo>
                    <a:pt x="1517794" y="381781"/>
                  </a:lnTo>
                  <a:lnTo>
                    <a:pt x="1541096" y="420735"/>
                  </a:lnTo>
                  <a:lnTo>
                    <a:pt x="1562273" y="461043"/>
                  </a:lnTo>
                  <a:lnTo>
                    <a:pt x="1581247" y="502627"/>
                  </a:lnTo>
                  <a:lnTo>
                    <a:pt x="1597942" y="545409"/>
                  </a:lnTo>
                  <a:lnTo>
                    <a:pt x="1612280" y="589314"/>
                  </a:lnTo>
                  <a:lnTo>
                    <a:pt x="1624185" y="634263"/>
                  </a:lnTo>
                  <a:lnTo>
                    <a:pt x="1633578" y="680179"/>
                  </a:lnTo>
                  <a:lnTo>
                    <a:pt x="1640383" y="726985"/>
                  </a:lnTo>
                  <a:lnTo>
                    <a:pt x="1644522" y="774604"/>
                  </a:lnTo>
                  <a:lnTo>
                    <a:pt x="1645920" y="822959"/>
                  </a:lnTo>
                  <a:lnTo>
                    <a:pt x="1644522" y="871315"/>
                  </a:lnTo>
                  <a:lnTo>
                    <a:pt x="1640383" y="918934"/>
                  </a:lnTo>
                  <a:lnTo>
                    <a:pt x="1633578" y="965740"/>
                  </a:lnTo>
                  <a:lnTo>
                    <a:pt x="1624185" y="1011656"/>
                  </a:lnTo>
                  <a:lnTo>
                    <a:pt x="1612280" y="1056605"/>
                  </a:lnTo>
                  <a:lnTo>
                    <a:pt x="1597942" y="1100510"/>
                  </a:lnTo>
                  <a:lnTo>
                    <a:pt x="1581247" y="1143292"/>
                  </a:lnTo>
                  <a:lnTo>
                    <a:pt x="1562273" y="1184876"/>
                  </a:lnTo>
                  <a:lnTo>
                    <a:pt x="1541096" y="1225184"/>
                  </a:lnTo>
                  <a:lnTo>
                    <a:pt x="1517794" y="1264138"/>
                  </a:lnTo>
                  <a:lnTo>
                    <a:pt x="1492445" y="1301662"/>
                  </a:lnTo>
                  <a:lnTo>
                    <a:pt x="1465124" y="1337679"/>
                  </a:lnTo>
                  <a:lnTo>
                    <a:pt x="1435910" y="1372110"/>
                  </a:lnTo>
                  <a:lnTo>
                    <a:pt x="1404880" y="1404880"/>
                  </a:lnTo>
                  <a:lnTo>
                    <a:pt x="1372110" y="1435910"/>
                  </a:lnTo>
                  <a:lnTo>
                    <a:pt x="1337679" y="1465124"/>
                  </a:lnTo>
                  <a:lnTo>
                    <a:pt x="1301662" y="1492445"/>
                  </a:lnTo>
                  <a:lnTo>
                    <a:pt x="1264138" y="1517794"/>
                  </a:lnTo>
                  <a:lnTo>
                    <a:pt x="1225184" y="1541096"/>
                  </a:lnTo>
                  <a:lnTo>
                    <a:pt x="1184876" y="1562273"/>
                  </a:lnTo>
                  <a:lnTo>
                    <a:pt x="1143292" y="1581247"/>
                  </a:lnTo>
                  <a:lnTo>
                    <a:pt x="1100510" y="1597942"/>
                  </a:lnTo>
                  <a:lnTo>
                    <a:pt x="1056605" y="1612280"/>
                  </a:lnTo>
                  <a:lnTo>
                    <a:pt x="1011656" y="1624185"/>
                  </a:lnTo>
                  <a:lnTo>
                    <a:pt x="965740" y="1633578"/>
                  </a:lnTo>
                  <a:lnTo>
                    <a:pt x="918934" y="1640383"/>
                  </a:lnTo>
                  <a:lnTo>
                    <a:pt x="871315" y="1644522"/>
                  </a:lnTo>
                  <a:lnTo>
                    <a:pt x="822960" y="1645919"/>
                  </a:lnTo>
                  <a:lnTo>
                    <a:pt x="774604" y="1644522"/>
                  </a:lnTo>
                  <a:lnTo>
                    <a:pt x="726985" y="1640383"/>
                  </a:lnTo>
                  <a:lnTo>
                    <a:pt x="680179" y="1633578"/>
                  </a:lnTo>
                  <a:lnTo>
                    <a:pt x="634263" y="1624185"/>
                  </a:lnTo>
                  <a:lnTo>
                    <a:pt x="589314" y="1612280"/>
                  </a:lnTo>
                  <a:lnTo>
                    <a:pt x="545409" y="1597942"/>
                  </a:lnTo>
                  <a:lnTo>
                    <a:pt x="502627" y="1581247"/>
                  </a:lnTo>
                  <a:lnTo>
                    <a:pt x="461043" y="1562273"/>
                  </a:lnTo>
                  <a:lnTo>
                    <a:pt x="420735" y="1541096"/>
                  </a:lnTo>
                  <a:lnTo>
                    <a:pt x="381781" y="1517794"/>
                  </a:lnTo>
                  <a:lnTo>
                    <a:pt x="344257" y="1492445"/>
                  </a:lnTo>
                  <a:lnTo>
                    <a:pt x="308240" y="1465124"/>
                  </a:lnTo>
                  <a:lnTo>
                    <a:pt x="273809" y="1435910"/>
                  </a:lnTo>
                  <a:lnTo>
                    <a:pt x="241039" y="1404880"/>
                  </a:lnTo>
                  <a:lnTo>
                    <a:pt x="210009" y="1372110"/>
                  </a:lnTo>
                  <a:lnTo>
                    <a:pt x="180795" y="1337679"/>
                  </a:lnTo>
                  <a:lnTo>
                    <a:pt x="153474" y="1301662"/>
                  </a:lnTo>
                  <a:lnTo>
                    <a:pt x="128125" y="1264138"/>
                  </a:lnTo>
                  <a:lnTo>
                    <a:pt x="104823" y="1225184"/>
                  </a:lnTo>
                  <a:lnTo>
                    <a:pt x="83646" y="1184876"/>
                  </a:lnTo>
                  <a:lnTo>
                    <a:pt x="64672" y="1143292"/>
                  </a:lnTo>
                  <a:lnTo>
                    <a:pt x="47977" y="1100510"/>
                  </a:lnTo>
                  <a:lnTo>
                    <a:pt x="33639" y="1056605"/>
                  </a:lnTo>
                  <a:lnTo>
                    <a:pt x="21734" y="1011656"/>
                  </a:lnTo>
                  <a:lnTo>
                    <a:pt x="12341" y="965740"/>
                  </a:lnTo>
                  <a:lnTo>
                    <a:pt x="5536" y="918934"/>
                  </a:lnTo>
                  <a:lnTo>
                    <a:pt x="1397" y="871315"/>
                  </a:lnTo>
                  <a:lnTo>
                    <a:pt x="0" y="822959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181980" y="4267580"/>
              <a:ext cx="1645920" cy="1645920"/>
            </a:xfrm>
            <a:custGeom>
              <a:avLst/>
              <a:gdLst/>
              <a:ahLst/>
              <a:cxnLst/>
              <a:rect l="l" t="t" r="r" b="b"/>
              <a:pathLst>
                <a:path w="1645920" h="1645920">
                  <a:moveTo>
                    <a:pt x="0" y="822959"/>
                  </a:moveTo>
                  <a:lnTo>
                    <a:pt x="1397" y="774604"/>
                  </a:lnTo>
                  <a:lnTo>
                    <a:pt x="5536" y="726985"/>
                  </a:lnTo>
                  <a:lnTo>
                    <a:pt x="12341" y="680179"/>
                  </a:lnTo>
                  <a:lnTo>
                    <a:pt x="21734" y="634263"/>
                  </a:lnTo>
                  <a:lnTo>
                    <a:pt x="33639" y="589314"/>
                  </a:lnTo>
                  <a:lnTo>
                    <a:pt x="47977" y="545409"/>
                  </a:lnTo>
                  <a:lnTo>
                    <a:pt x="64672" y="502627"/>
                  </a:lnTo>
                  <a:lnTo>
                    <a:pt x="83646" y="461043"/>
                  </a:lnTo>
                  <a:lnTo>
                    <a:pt x="104823" y="420735"/>
                  </a:lnTo>
                  <a:lnTo>
                    <a:pt x="128125" y="381781"/>
                  </a:lnTo>
                  <a:lnTo>
                    <a:pt x="153474" y="344257"/>
                  </a:lnTo>
                  <a:lnTo>
                    <a:pt x="180795" y="308240"/>
                  </a:lnTo>
                  <a:lnTo>
                    <a:pt x="210009" y="273809"/>
                  </a:lnTo>
                  <a:lnTo>
                    <a:pt x="241039" y="241039"/>
                  </a:lnTo>
                  <a:lnTo>
                    <a:pt x="273809" y="210009"/>
                  </a:lnTo>
                  <a:lnTo>
                    <a:pt x="308240" y="180795"/>
                  </a:lnTo>
                  <a:lnTo>
                    <a:pt x="344257" y="153474"/>
                  </a:lnTo>
                  <a:lnTo>
                    <a:pt x="381781" y="128125"/>
                  </a:lnTo>
                  <a:lnTo>
                    <a:pt x="420735" y="104823"/>
                  </a:lnTo>
                  <a:lnTo>
                    <a:pt x="461043" y="83646"/>
                  </a:lnTo>
                  <a:lnTo>
                    <a:pt x="502627" y="64672"/>
                  </a:lnTo>
                  <a:lnTo>
                    <a:pt x="545409" y="47977"/>
                  </a:lnTo>
                  <a:lnTo>
                    <a:pt x="589314" y="33639"/>
                  </a:lnTo>
                  <a:lnTo>
                    <a:pt x="634263" y="21734"/>
                  </a:lnTo>
                  <a:lnTo>
                    <a:pt x="680179" y="12341"/>
                  </a:lnTo>
                  <a:lnTo>
                    <a:pt x="726985" y="5536"/>
                  </a:lnTo>
                  <a:lnTo>
                    <a:pt x="774604" y="1397"/>
                  </a:lnTo>
                  <a:lnTo>
                    <a:pt x="822960" y="0"/>
                  </a:lnTo>
                  <a:lnTo>
                    <a:pt x="871315" y="1397"/>
                  </a:lnTo>
                  <a:lnTo>
                    <a:pt x="918934" y="5536"/>
                  </a:lnTo>
                  <a:lnTo>
                    <a:pt x="965740" y="12341"/>
                  </a:lnTo>
                  <a:lnTo>
                    <a:pt x="1011656" y="21734"/>
                  </a:lnTo>
                  <a:lnTo>
                    <a:pt x="1056605" y="33639"/>
                  </a:lnTo>
                  <a:lnTo>
                    <a:pt x="1100510" y="47977"/>
                  </a:lnTo>
                  <a:lnTo>
                    <a:pt x="1143292" y="64672"/>
                  </a:lnTo>
                  <a:lnTo>
                    <a:pt x="1184876" y="83646"/>
                  </a:lnTo>
                  <a:lnTo>
                    <a:pt x="1225184" y="104823"/>
                  </a:lnTo>
                  <a:lnTo>
                    <a:pt x="1264138" y="128125"/>
                  </a:lnTo>
                  <a:lnTo>
                    <a:pt x="1301662" y="153474"/>
                  </a:lnTo>
                  <a:lnTo>
                    <a:pt x="1337679" y="180795"/>
                  </a:lnTo>
                  <a:lnTo>
                    <a:pt x="1372110" y="210009"/>
                  </a:lnTo>
                  <a:lnTo>
                    <a:pt x="1404880" y="241039"/>
                  </a:lnTo>
                  <a:lnTo>
                    <a:pt x="1435910" y="273809"/>
                  </a:lnTo>
                  <a:lnTo>
                    <a:pt x="1465124" y="308240"/>
                  </a:lnTo>
                  <a:lnTo>
                    <a:pt x="1492445" y="344257"/>
                  </a:lnTo>
                  <a:lnTo>
                    <a:pt x="1517794" y="381781"/>
                  </a:lnTo>
                  <a:lnTo>
                    <a:pt x="1541096" y="420735"/>
                  </a:lnTo>
                  <a:lnTo>
                    <a:pt x="1562273" y="461043"/>
                  </a:lnTo>
                  <a:lnTo>
                    <a:pt x="1581247" y="502627"/>
                  </a:lnTo>
                  <a:lnTo>
                    <a:pt x="1597942" y="545409"/>
                  </a:lnTo>
                  <a:lnTo>
                    <a:pt x="1612280" y="589314"/>
                  </a:lnTo>
                  <a:lnTo>
                    <a:pt x="1624185" y="634263"/>
                  </a:lnTo>
                  <a:lnTo>
                    <a:pt x="1633578" y="680179"/>
                  </a:lnTo>
                  <a:lnTo>
                    <a:pt x="1640383" y="726985"/>
                  </a:lnTo>
                  <a:lnTo>
                    <a:pt x="1644522" y="774604"/>
                  </a:lnTo>
                  <a:lnTo>
                    <a:pt x="1645920" y="822959"/>
                  </a:lnTo>
                  <a:lnTo>
                    <a:pt x="1644522" y="871315"/>
                  </a:lnTo>
                  <a:lnTo>
                    <a:pt x="1640383" y="918934"/>
                  </a:lnTo>
                  <a:lnTo>
                    <a:pt x="1633578" y="965740"/>
                  </a:lnTo>
                  <a:lnTo>
                    <a:pt x="1624185" y="1011656"/>
                  </a:lnTo>
                  <a:lnTo>
                    <a:pt x="1612280" y="1056605"/>
                  </a:lnTo>
                  <a:lnTo>
                    <a:pt x="1597942" y="1100510"/>
                  </a:lnTo>
                  <a:lnTo>
                    <a:pt x="1581247" y="1143292"/>
                  </a:lnTo>
                  <a:lnTo>
                    <a:pt x="1562273" y="1184876"/>
                  </a:lnTo>
                  <a:lnTo>
                    <a:pt x="1541096" y="1225184"/>
                  </a:lnTo>
                  <a:lnTo>
                    <a:pt x="1517794" y="1264138"/>
                  </a:lnTo>
                  <a:lnTo>
                    <a:pt x="1492445" y="1301662"/>
                  </a:lnTo>
                  <a:lnTo>
                    <a:pt x="1465124" y="1337679"/>
                  </a:lnTo>
                  <a:lnTo>
                    <a:pt x="1435910" y="1372110"/>
                  </a:lnTo>
                  <a:lnTo>
                    <a:pt x="1404880" y="1404880"/>
                  </a:lnTo>
                  <a:lnTo>
                    <a:pt x="1372110" y="1435910"/>
                  </a:lnTo>
                  <a:lnTo>
                    <a:pt x="1337679" y="1465124"/>
                  </a:lnTo>
                  <a:lnTo>
                    <a:pt x="1301662" y="1492445"/>
                  </a:lnTo>
                  <a:lnTo>
                    <a:pt x="1264138" y="1517794"/>
                  </a:lnTo>
                  <a:lnTo>
                    <a:pt x="1225184" y="1541096"/>
                  </a:lnTo>
                  <a:lnTo>
                    <a:pt x="1184876" y="1562273"/>
                  </a:lnTo>
                  <a:lnTo>
                    <a:pt x="1143292" y="1581247"/>
                  </a:lnTo>
                  <a:lnTo>
                    <a:pt x="1100510" y="1597942"/>
                  </a:lnTo>
                  <a:lnTo>
                    <a:pt x="1056605" y="1612280"/>
                  </a:lnTo>
                  <a:lnTo>
                    <a:pt x="1011656" y="1624185"/>
                  </a:lnTo>
                  <a:lnTo>
                    <a:pt x="965740" y="1633578"/>
                  </a:lnTo>
                  <a:lnTo>
                    <a:pt x="918934" y="1640383"/>
                  </a:lnTo>
                  <a:lnTo>
                    <a:pt x="871315" y="1644522"/>
                  </a:lnTo>
                  <a:lnTo>
                    <a:pt x="822960" y="1645919"/>
                  </a:lnTo>
                  <a:lnTo>
                    <a:pt x="774604" y="1644522"/>
                  </a:lnTo>
                  <a:lnTo>
                    <a:pt x="726985" y="1640383"/>
                  </a:lnTo>
                  <a:lnTo>
                    <a:pt x="680179" y="1633578"/>
                  </a:lnTo>
                  <a:lnTo>
                    <a:pt x="634263" y="1624185"/>
                  </a:lnTo>
                  <a:lnTo>
                    <a:pt x="589314" y="1612280"/>
                  </a:lnTo>
                  <a:lnTo>
                    <a:pt x="545409" y="1597942"/>
                  </a:lnTo>
                  <a:lnTo>
                    <a:pt x="502627" y="1581247"/>
                  </a:lnTo>
                  <a:lnTo>
                    <a:pt x="461043" y="1562273"/>
                  </a:lnTo>
                  <a:lnTo>
                    <a:pt x="420735" y="1541096"/>
                  </a:lnTo>
                  <a:lnTo>
                    <a:pt x="381781" y="1517794"/>
                  </a:lnTo>
                  <a:lnTo>
                    <a:pt x="344257" y="1492445"/>
                  </a:lnTo>
                  <a:lnTo>
                    <a:pt x="308240" y="1465124"/>
                  </a:lnTo>
                  <a:lnTo>
                    <a:pt x="273809" y="1435910"/>
                  </a:lnTo>
                  <a:lnTo>
                    <a:pt x="241039" y="1404880"/>
                  </a:lnTo>
                  <a:lnTo>
                    <a:pt x="210009" y="1372110"/>
                  </a:lnTo>
                  <a:lnTo>
                    <a:pt x="180795" y="1337679"/>
                  </a:lnTo>
                  <a:lnTo>
                    <a:pt x="153474" y="1301662"/>
                  </a:lnTo>
                  <a:lnTo>
                    <a:pt x="128125" y="1264138"/>
                  </a:lnTo>
                  <a:lnTo>
                    <a:pt x="104823" y="1225184"/>
                  </a:lnTo>
                  <a:lnTo>
                    <a:pt x="83646" y="1184876"/>
                  </a:lnTo>
                  <a:lnTo>
                    <a:pt x="64672" y="1143292"/>
                  </a:lnTo>
                  <a:lnTo>
                    <a:pt x="47977" y="1100510"/>
                  </a:lnTo>
                  <a:lnTo>
                    <a:pt x="33639" y="1056605"/>
                  </a:lnTo>
                  <a:lnTo>
                    <a:pt x="21734" y="1011656"/>
                  </a:lnTo>
                  <a:lnTo>
                    <a:pt x="12341" y="965740"/>
                  </a:lnTo>
                  <a:lnTo>
                    <a:pt x="5536" y="918934"/>
                  </a:lnTo>
                  <a:lnTo>
                    <a:pt x="1397" y="871315"/>
                  </a:lnTo>
                  <a:lnTo>
                    <a:pt x="0" y="822959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5555202" y="4821428"/>
            <a:ext cx="30924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m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149783" y="4865909"/>
            <a:ext cx="1911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376513" y="4849896"/>
            <a:ext cx="1911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p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874759" y="3830730"/>
            <a:ext cx="26987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A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799267" y="3840339"/>
            <a:ext cx="25019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B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717801" y="4212267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5">
                <a:moveTo>
                  <a:pt x="0" y="0"/>
                </a:moveTo>
                <a:lnTo>
                  <a:pt x="185737" y="0"/>
                </a:lnTo>
              </a:path>
            </a:pathLst>
          </a:custGeom>
          <a:ln w="15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04202" y="1169924"/>
            <a:ext cx="3536315" cy="455993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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(A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intersect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B)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75"/>
              </a:spcBef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{x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: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A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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B}</a:t>
            </a:r>
            <a:endParaRPr sz="2400">
              <a:latin typeface="Times New Roman"/>
              <a:cs typeface="Times New Roman"/>
            </a:endParaRPr>
          </a:p>
          <a:p>
            <a:pPr marL="755650" marR="5080" lvl="1" indent="-285750">
              <a:lnSpc>
                <a:spcPct val="100400"/>
              </a:lnSpc>
              <a:spcBef>
                <a:spcPts val="555"/>
              </a:spcBef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are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disjoint</a:t>
            </a:r>
            <a:r>
              <a:rPr sz="24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if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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</a:t>
            </a:r>
            <a:endParaRPr sz="2400">
              <a:latin typeface="Symbol"/>
              <a:cs typeface="Symbol"/>
            </a:endParaRPr>
          </a:p>
          <a:p>
            <a:pPr marL="355600" marR="699770" indent="-343535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 B </a:t>
            </a:r>
            <a:r>
              <a:rPr sz="2400" spc="-5" dirty="0">
                <a:latin typeface="Times New Roman"/>
                <a:cs typeface="Times New Roman"/>
              </a:rPr>
              <a:t>(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mi</a:t>
            </a:r>
            <a:r>
              <a:rPr sz="2400" dirty="0">
                <a:latin typeface="Times New Roman"/>
                <a:cs typeface="Times New Roman"/>
              </a:rPr>
              <a:t>nus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 or  </a:t>
            </a:r>
            <a:r>
              <a:rPr sz="2400" spc="-10" dirty="0">
                <a:latin typeface="Times New Roman"/>
                <a:cs typeface="Times New Roman"/>
              </a:rPr>
              <a:t>difference)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590"/>
              </a:spcBef>
              <a:buChar char="•"/>
              <a:tabLst>
                <a:tab pos="755015" algn="l"/>
                <a:tab pos="755650" algn="l"/>
              </a:tabLst>
            </a:pPr>
            <a:r>
              <a:rPr sz="2400" dirty="0">
                <a:latin typeface="Times New Roman"/>
                <a:cs typeface="Times New Roman"/>
              </a:rPr>
              <a:t>{x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: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A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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</a:t>
            </a:r>
            <a:r>
              <a:rPr sz="2400" spc="-5" dirty="0">
                <a:latin typeface="Times New Roman"/>
                <a:cs typeface="Times New Roman"/>
              </a:rPr>
              <a:t>B}</a:t>
            </a:r>
            <a:endParaRPr sz="2400">
              <a:latin typeface="Times New Roman"/>
              <a:cs typeface="Times New Roman"/>
            </a:endParaRPr>
          </a:p>
          <a:p>
            <a:pPr marL="755650" lvl="1" indent="-285750">
              <a:lnSpc>
                <a:spcPct val="100000"/>
              </a:lnSpc>
              <a:spcBef>
                <a:spcPts val="650"/>
              </a:spcBef>
              <a:buChar char="•"/>
              <a:tabLst>
                <a:tab pos="755015" algn="l"/>
                <a:tab pos="755650" algn="l"/>
              </a:tabLst>
            </a:pPr>
            <a:r>
              <a:rPr sz="3600" spc="-7" baseline="1157" dirty="0">
                <a:latin typeface="Times New Roman"/>
                <a:cs typeface="Times New Roman"/>
              </a:rPr>
              <a:t>A</a:t>
            </a:r>
            <a:r>
              <a:rPr sz="3600" baseline="1157" dirty="0">
                <a:latin typeface="Times New Roman"/>
                <a:cs typeface="Times New Roman"/>
              </a:rPr>
              <a:t>-B</a:t>
            </a:r>
            <a:r>
              <a:rPr sz="3600" spc="7" baseline="1157" dirty="0">
                <a:latin typeface="Times New Roman"/>
                <a:cs typeface="Times New Roman"/>
              </a:rPr>
              <a:t> </a:t>
            </a:r>
            <a:r>
              <a:rPr sz="3600" baseline="1157" dirty="0">
                <a:latin typeface="Times New Roman"/>
                <a:cs typeface="Times New Roman"/>
              </a:rPr>
              <a:t>=</a:t>
            </a:r>
            <a:r>
              <a:rPr sz="3600" spc="-202" baseline="1157" dirty="0">
                <a:latin typeface="Times New Roman"/>
                <a:cs typeface="Times New Roman"/>
              </a:rPr>
              <a:t> </a:t>
            </a:r>
            <a:r>
              <a:rPr sz="3600" spc="-7" baseline="1157" dirty="0">
                <a:latin typeface="Times New Roman"/>
                <a:cs typeface="Times New Roman"/>
              </a:rPr>
              <a:t>A</a:t>
            </a:r>
            <a:r>
              <a:rPr sz="3600" baseline="1157" dirty="0">
                <a:latin typeface="Symbol"/>
                <a:cs typeface="Symbol"/>
              </a:rPr>
              <a:t></a:t>
            </a:r>
            <a:r>
              <a:rPr sz="3600" spc="-15" baseline="1157" dirty="0">
                <a:latin typeface="Times New Roman"/>
                <a:cs typeface="Times New Roman"/>
              </a:rPr>
              <a:t> </a:t>
            </a:r>
            <a:r>
              <a:rPr sz="2400" i="1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  <a:p>
            <a:pPr marL="355600" marR="82550" indent="-342900">
              <a:lnSpc>
                <a:spcPct val="100000"/>
              </a:lnSpc>
              <a:spcBef>
                <a:spcPts val="4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b="1" spc="-5" dirty="0">
                <a:latin typeface="Times New Roman"/>
                <a:cs typeface="Times New Roman"/>
              </a:rPr>
              <a:t>Not</a:t>
            </a:r>
            <a:r>
              <a:rPr sz="2400" b="1" dirty="0">
                <a:latin typeface="Times New Roman"/>
                <a:cs typeface="Times New Roman"/>
              </a:rPr>
              <a:t>e: </a:t>
            </a:r>
            <a:r>
              <a:rPr sz="2400" spc="-5" dirty="0">
                <a:latin typeface="Times New Roman"/>
                <a:cs typeface="Times New Roman"/>
              </a:rPr>
              <a:t>F</a:t>
            </a:r>
            <a:r>
              <a:rPr sz="2400" dirty="0">
                <a:latin typeface="Times New Roman"/>
                <a:cs typeface="Times New Roman"/>
              </a:rPr>
              <a:t>or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tw</a:t>
            </a:r>
            <a:r>
              <a:rPr sz="2400" dirty="0">
                <a:latin typeface="Times New Roman"/>
                <a:cs typeface="Times New Roman"/>
              </a:rPr>
              <a:t>o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</a:t>
            </a:r>
            <a:r>
              <a:rPr sz="2400" spc="-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s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  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B, </a:t>
            </a:r>
            <a:r>
              <a:rPr sz="2400" spc="-5" dirty="0">
                <a:latin typeface="Times New Roman"/>
                <a:cs typeface="Times New Roman"/>
              </a:rPr>
              <a:t>w</a:t>
            </a:r>
            <a:r>
              <a:rPr sz="2400" dirty="0">
                <a:latin typeface="Times New Roman"/>
                <a:cs typeface="Times New Roman"/>
              </a:rPr>
              <a:t>e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have</a:t>
            </a:r>
            <a:r>
              <a:rPr sz="2400" spc="-5" dirty="0">
                <a:latin typeface="Times New Roman"/>
                <a:cs typeface="Times New Roman"/>
              </a:rPr>
              <a:t> |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mbria Math"/>
                <a:cs typeface="Cambria Math"/>
              </a:rPr>
              <a:t>∪</a:t>
            </a:r>
            <a:r>
              <a:rPr sz="2400" spc="75" dirty="0">
                <a:latin typeface="Cambria Math"/>
                <a:cs typeface="Cambria Math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B|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endParaRPr sz="24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Times New Roman"/>
                <a:cs typeface="Times New Roman"/>
              </a:rPr>
              <a:t>|A|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+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|B|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−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|A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mbria Math"/>
                <a:cs typeface="Cambria Math"/>
              </a:rPr>
              <a:t>∩</a:t>
            </a:r>
            <a:r>
              <a:rPr sz="2400" spc="65" dirty="0">
                <a:latin typeface="Cambria Math"/>
                <a:cs typeface="Cambria Math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B|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11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96489" y="376682"/>
            <a:ext cx="33508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More</a:t>
            </a:r>
            <a:r>
              <a:rPr sz="3600" spc="-60" dirty="0"/>
              <a:t> </a:t>
            </a:r>
            <a:r>
              <a:rPr sz="3600" dirty="0"/>
              <a:t>Set</a:t>
            </a:r>
            <a:r>
              <a:rPr sz="3600" spc="-60" dirty="0"/>
              <a:t> </a:t>
            </a:r>
            <a:r>
              <a:rPr sz="3600" spc="-5" dirty="0"/>
              <a:t>Operations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6240" y="1351800"/>
            <a:ext cx="203454" cy="213347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2510218" y="3348418"/>
            <a:ext cx="3895725" cy="2219325"/>
            <a:chOff x="2510218" y="3348418"/>
            <a:chExt cx="3895725" cy="2219325"/>
          </a:xfrm>
        </p:grpSpPr>
        <p:sp>
          <p:nvSpPr>
            <p:cNvPr id="5" name="object 5"/>
            <p:cNvSpPr/>
            <p:nvPr/>
          </p:nvSpPr>
          <p:spPr>
            <a:xfrm>
              <a:off x="2514980" y="3353180"/>
              <a:ext cx="3886200" cy="2209800"/>
            </a:xfrm>
            <a:custGeom>
              <a:avLst/>
              <a:gdLst/>
              <a:ahLst/>
              <a:cxnLst/>
              <a:rect l="l" t="t" r="r" b="b"/>
              <a:pathLst>
                <a:path w="3886200" h="2209800">
                  <a:moveTo>
                    <a:pt x="0" y="2209800"/>
                  </a:moveTo>
                  <a:lnTo>
                    <a:pt x="3886200" y="2209800"/>
                  </a:lnTo>
                  <a:lnTo>
                    <a:pt x="3886200" y="0"/>
                  </a:lnTo>
                  <a:lnTo>
                    <a:pt x="0" y="0"/>
                  </a:lnTo>
                  <a:lnTo>
                    <a:pt x="0" y="220980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038980" y="3840861"/>
              <a:ext cx="1645920" cy="1645920"/>
            </a:xfrm>
            <a:custGeom>
              <a:avLst/>
              <a:gdLst/>
              <a:ahLst/>
              <a:cxnLst/>
              <a:rect l="l" t="t" r="r" b="b"/>
              <a:pathLst>
                <a:path w="1645920" h="1645920">
                  <a:moveTo>
                    <a:pt x="0" y="822959"/>
                  </a:moveTo>
                  <a:lnTo>
                    <a:pt x="1397" y="774604"/>
                  </a:lnTo>
                  <a:lnTo>
                    <a:pt x="5536" y="726985"/>
                  </a:lnTo>
                  <a:lnTo>
                    <a:pt x="12341" y="680179"/>
                  </a:lnTo>
                  <a:lnTo>
                    <a:pt x="21734" y="634263"/>
                  </a:lnTo>
                  <a:lnTo>
                    <a:pt x="33639" y="589314"/>
                  </a:lnTo>
                  <a:lnTo>
                    <a:pt x="47977" y="545409"/>
                  </a:lnTo>
                  <a:lnTo>
                    <a:pt x="64672" y="502627"/>
                  </a:lnTo>
                  <a:lnTo>
                    <a:pt x="83646" y="461043"/>
                  </a:lnTo>
                  <a:lnTo>
                    <a:pt x="104823" y="420735"/>
                  </a:lnTo>
                  <a:lnTo>
                    <a:pt x="128125" y="381781"/>
                  </a:lnTo>
                  <a:lnTo>
                    <a:pt x="153474" y="344257"/>
                  </a:lnTo>
                  <a:lnTo>
                    <a:pt x="180795" y="308240"/>
                  </a:lnTo>
                  <a:lnTo>
                    <a:pt x="210009" y="273809"/>
                  </a:lnTo>
                  <a:lnTo>
                    <a:pt x="241039" y="241039"/>
                  </a:lnTo>
                  <a:lnTo>
                    <a:pt x="273809" y="210009"/>
                  </a:lnTo>
                  <a:lnTo>
                    <a:pt x="308240" y="180795"/>
                  </a:lnTo>
                  <a:lnTo>
                    <a:pt x="344257" y="153474"/>
                  </a:lnTo>
                  <a:lnTo>
                    <a:pt x="381781" y="128125"/>
                  </a:lnTo>
                  <a:lnTo>
                    <a:pt x="420735" y="104823"/>
                  </a:lnTo>
                  <a:lnTo>
                    <a:pt x="461043" y="83646"/>
                  </a:lnTo>
                  <a:lnTo>
                    <a:pt x="502627" y="64672"/>
                  </a:lnTo>
                  <a:lnTo>
                    <a:pt x="545409" y="47977"/>
                  </a:lnTo>
                  <a:lnTo>
                    <a:pt x="589314" y="33639"/>
                  </a:lnTo>
                  <a:lnTo>
                    <a:pt x="634263" y="21734"/>
                  </a:lnTo>
                  <a:lnTo>
                    <a:pt x="680179" y="12341"/>
                  </a:lnTo>
                  <a:lnTo>
                    <a:pt x="726985" y="5536"/>
                  </a:lnTo>
                  <a:lnTo>
                    <a:pt x="774604" y="1397"/>
                  </a:lnTo>
                  <a:lnTo>
                    <a:pt x="822960" y="0"/>
                  </a:lnTo>
                  <a:lnTo>
                    <a:pt x="871315" y="1397"/>
                  </a:lnTo>
                  <a:lnTo>
                    <a:pt x="918934" y="5536"/>
                  </a:lnTo>
                  <a:lnTo>
                    <a:pt x="965740" y="12341"/>
                  </a:lnTo>
                  <a:lnTo>
                    <a:pt x="1011656" y="21734"/>
                  </a:lnTo>
                  <a:lnTo>
                    <a:pt x="1056605" y="33639"/>
                  </a:lnTo>
                  <a:lnTo>
                    <a:pt x="1100510" y="47977"/>
                  </a:lnTo>
                  <a:lnTo>
                    <a:pt x="1143292" y="64672"/>
                  </a:lnTo>
                  <a:lnTo>
                    <a:pt x="1184876" y="83646"/>
                  </a:lnTo>
                  <a:lnTo>
                    <a:pt x="1225184" y="104823"/>
                  </a:lnTo>
                  <a:lnTo>
                    <a:pt x="1264138" y="128125"/>
                  </a:lnTo>
                  <a:lnTo>
                    <a:pt x="1301662" y="153474"/>
                  </a:lnTo>
                  <a:lnTo>
                    <a:pt x="1337679" y="180795"/>
                  </a:lnTo>
                  <a:lnTo>
                    <a:pt x="1372110" y="210009"/>
                  </a:lnTo>
                  <a:lnTo>
                    <a:pt x="1404880" y="241039"/>
                  </a:lnTo>
                  <a:lnTo>
                    <a:pt x="1435910" y="273809"/>
                  </a:lnTo>
                  <a:lnTo>
                    <a:pt x="1465124" y="308240"/>
                  </a:lnTo>
                  <a:lnTo>
                    <a:pt x="1492445" y="344257"/>
                  </a:lnTo>
                  <a:lnTo>
                    <a:pt x="1517794" y="381781"/>
                  </a:lnTo>
                  <a:lnTo>
                    <a:pt x="1541096" y="420735"/>
                  </a:lnTo>
                  <a:lnTo>
                    <a:pt x="1562273" y="461043"/>
                  </a:lnTo>
                  <a:lnTo>
                    <a:pt x="1581247" y="502627"/>
                  </a:lnTo>
                  <a:lnTo>
                    <a:pt x="1597942" y="545409"/>
                  </a:lnTo>
                  <a:lnTo>
                    <a:pt x="1612280" y="589314"/>
                  </a:lnTo>
                  <a:lnTo>
                    <a:pt x="1624185" y="634263"/>
                  </a:lnTo>
                  <a:lnTo>
                    <a:pt x="1633578" y="680179"/>
                  </a:lnTo>
                  <a:lnTo>
                    <a:pt x="1640383" y="726985"/>
                  </a:lnTo>
                  <a:lnTo>
                    <a:pt x="1644522" y="774604"/>
                  </a:lnTo>
                  <a:lnTo>
                    <a:pt x="1645920" y="822959"/>
                  </a:lnTo>
                  <a:lnTo>
                    <a:pt x="1644522" y="871315"/>
                  </a:lnTo>
                  <a:lnTo>
                    <a:pt x="1640383" y="918934"/>
                  </a:lnTo>
                  <a:lnTo>
                    <a:pt x="1633578" y="965740"/>
                  </a:lnTo>
                  <a:lnTo>
                    <a:pt x="1624185" y="1011656"/>
                  </a:lnTo>
                  <a:lnTo>
                    <a:pt x="1612280" y="1056605"/>
                  </a:lnTo>
                  <a:lnTo>
                    <a:pt x="1597942" y="1100510"/>
                  </a:lnTo>
                  <a:lnTo>
                    <a:pt x="1581247" y="1143292"/>
                  </a:lnTo>
                  <a:lnTo>
                    <a:pt x="1562273" y="1184876"/>
                  </a:lnTo>
                  <a:lnTo>
                    <a:pt x="1541096" y="1225184"/>
                  </a:lnTo>
                  <a:lnTo>
                    <a:pt x="1517794" y="1264138"/>
                  </a:lnTo>
                  <a:lnTo>
                    <a:pt x="1492445" y="1301662"/>
                  </a:lnTo>
                  <a:lnTo>
                    <a:pt x="1465124" y="1337679"/>
                  </a:lnTo>
                  <a:lnTo>
                    <a:pt x="1435910" y="1372110"/>
                  </a:lnTo>
                  <a:lnTo>
                    <a:pt x="1404880" y="1404880"/>
                  </a:lnTo>
                  <a:lnTo>
                    <a:pt x="1372110" y="1435910"/>
                  </a:lnTo>
                  <a:lnTo>
                    <a:pt x="1337679" y="1465124"/>
                  </a:lnTo>
                  <a:lnTo>
                    <a:pt x="1301662" y="1492445"/>
                  </a:lnTo>
                  <a:lnTo>
                    <a:pt x="1264138" y="1517794"/>
                  </a:lnTo>
                  <a:lnTo>
                    <a:pt x="1225184" y="1541096"/>
                  </a:lnTo>
                  <a:lnTo>
                    <a:pt x="1184876" y="1562273"/>
                  </a:lnTo>
                  <a:lnTo>
                    <a:pt x="1143292" y="1581247"/>
                  </a:lnTo>
                  <a:lnTo>
                    <a:pt x="1100510" y="1597942"/>
                  </a:lnTo>
                  <a:lnTo>
                    <a:pt x="1056605" y="1612280"/>
                  </a:lnTo>
                  <a:lnTo>
                    <a:pt x="1011656" y="1624185"/>
                  </a:lnTo>
                  <a:lnTo>
                    <a:pt x="965740" y="1633578"/>
                  </a:lnTo>
                  <a:lnTo>
                    <a:pt x="918934" y="1640383"/>
                  </a:lnTo>
                  <a:lnTo>
                    <a:pt x="871315" y="1644522"/>
                  </a:lnTo>
                  <a:lnTo>
                    <a:pt x="822960" y="1645919"/>
                  </a:lnTo>
                  <a:lnTo>
                    <a:pt x="774604" y="1644522"/>
                  </a:lnTo>
                  <a:lnTo>
                    <a:pt x="726985" y="1640383"/>
                  </a:lnTo>
                  <a:lnTo>
                    <a:pt x="680179" y="1633578"/>
                  </a:lnTo>
                  <a:lnTo>
                    <a:pt x="634263" y="1624185"/>
                  </a:lnTo>
                  <a:lnTo>
                    <a:pt x="589314" y="1612280"/>
                  </a:lnTo>
                  <a:lnTo>
                    <a:pt x="545409" y="1597942"/>
                  </a:lnTo>
                  <a:lnTo>
                    <a:pt x="502627" y="1581247"/>
                  </a:lnTo>
                  <a:lnTo>
                    <a:pt x="461043" y="1562273"/>
                  </a:lnTo>
                  <a:lnTo>
                    <a:pt x="420735" y="1541096"/>
                  </a:lnTo>
                  <a:lnTo>
                    <a:pt x="381781" y="1517794"/>
                  </a:lnTo>
                  <a:lnTo>
                    <a:pt x="344257" y="1492445"/>
                  </a:lnTo>
                  <a:lnTo>
                    <a:pt x="308240" y="1465124"/>
                  </a:lnTo>
                  <a:lnTo>
                    <a:pt x="273809" y="1435910"/>
                  </a:lnTo>
                  <a:lnTo>
                    <a:pt x="241039" y="1404880"/>
                  </a:lnTo>
                  <a:lnTo>
                    <a:pt x="210009" y="1372110"/>
                  </a:lnTo>
                  <a:lnTo>
                    <a:pt x="180795" y="1337679"/>
                  </a:lnTo>
                  <a:lnTo>
                    <a:pt x="153474" y="1301662"/>
                  </a:lnTo>
                  <a:lnTo>
                    <a:pt x="128125" y="1264138"/>
                  </a:lnTo>
                  <a:lnTo>
                    <a:pt x="104823" y="1225184"/>
                  </a:lnTo>
                  <a:lnTo>
                    <a:pt x="83646" y="1184876"/>
                  </a:lnTo>
                  <a:lnTo>
                    <a:pt x="64672" y="1143292"/>
                  </a:lnTo>
                  <a:lnTo>
                    <a:pt x="47977" y="1100510"/>
                  </a:lnTo>
                  <a:lnTo>
                    <a:pt x="33639" y="1056605"/>
                  </a:lnTo>
                  <a:lnTo>
                    <a:pt x="21734" y="1011656"/>
                  </a:lnTo>
                  <a:lnTo>
                    <a:pt x="12341" y="965740"/>
                  </a:lnTo>
                  <a:lnTo>
                    <a:pt x="5536" y="918934"/>
                  </a:lnTo>
                  <a:lnTo>
                    <a:pt x="1397" y="871315"/>
                  </a:lnTo>
                  <a:lnTo>
                    <a:pt x="0" y="822959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124580" y="3810380"/>
              <a:ext cx="1645920" cy="1645920"/>
            </a:xfrm>
            <a:custGeom>
              <a:avLst/>
              <a:gdLst/>
              <a:ahLst/>
              <a:cxnLst/>
              <a:rect l="l" t="t" r="r" b="b"/>
              <a:pathLst>
                <a:path w="1645920" h="1645920">
                  <a:moveTo>
                    <a:pt x="0" y="822959"/>
                  </a:moveTo>
                  <a:lnTo>
                    <a:pt x="1397" y="774604"/>
                  </a:lnTo>
                  <a:lnTo>
                    <a:pt x="5536" y="726985"/>
                  </a:lnTo>
                  <a:lnTo>
                    <a:pt x="12341" y="680179"/>
                  </a:lnTo>
                  <a:lnTo>
                    <a:pt x="21734" y="634263"/>
                  </a:lnTo>
                  <a:lnTo>
                    <a:pt x="33639" y="589314"/>
                  </a:lnTo>
                  <a:lnTo>
                    <a:pt x="47977" y="545409"/>
                  </a:lnTo>
                  <a:lnTo>
                    <a:pt x="64672" y="502627"/>
                  </a:lnTo>
                  <a:lnTo>
                    <a:pt x="83646" y="461043"/>
                  </a:lnTo>
                  <a:lnTo>
                    <a:pt x="104823" y="420735"/>
                  </a:lnTo>
                  <a:lnTo>
                    <a:pt x="128125" y="381781"/>
                  </a:lnTo>
                  <a:lnTo>
                    <a:pt x="153474" y="344257"/>
                  </a:lnTo>
                  <a:lnTo>
                    <a:pt x="180795" y="308240"/>
                  </a:lnTo>
                  <a:lnTo>
                    <a:pt x="210009" y="273809"/>
                  </a:lnTo>
                  <a:lnTo>
                    <a:pt x="241039" y="241039"/>
                  </a:lnTo>
                  <a:lnTo>
                    <a:pt x="273809" y="210009"/>
                  </a:lnTo>
                  <a:lnTo>
                    <a:pt x="308240" y="180795"/>
                  </a:lnTo>
                  <a:lnTo>
                    <a:pt x="344257" y="153474"/>
                  </a:lnTo>
                  <a:lnTo>
                    <a:pt x="381781" y="128125"/>
                  </a:lnTo>
                  <a:lnTo>
                    <a:pt x="420735" y="104823"/>
                  </a:lnTo>
                  <a:lnTo>
                    <a:pt x="461043" y="83646"/>
                  </a:lnTo>
                  <a:lnTo>
                    <a:pt x="502627" y="64672"/>
                  </a:lnTo>
                  <a:lnTo>
                    <a:pt x="545409" y="47977"/>
                  </a:lnTo>
                  <a:lnTo>
                    <a:pt x="589314" y="33639"/>
                  </a:lnTo>
                  <a:lnTo>
                    <a:pt x="634263" y="21734"/>
                  </a:lnTo>
                  <a:lnTo>
                    <a:pt x="680179" y="12341"/>
                  </a:lnTo>
                  <a:lnTo>
                    <a:pt x="726985" y="5536"/>
                  </a:lnTo>
                  <a:lnTo>
                    <a:pt x="774604" y="1397"/>
                  </a:lnTo>
                  <a:lnTo>
                    <a:pt x="822960" y="0"/>
                  </a:lnTo>
                  <a:lnTo>
                    <a:pt x="871315" y="1397"/>
                  </a:lnTo>
                  <a:lnTo>
                    <a:pt x="918934" y="5536"/>
                  </a:lnTo>
                  <a:lnTo>
                    <a:pt x="965740" y="12341"/>
                  </a:lnTo>
                  <a:lnTo>
                    <a:pt x="1011656" y="21734"/>
                  </a:lnTo>
                  <a:lnTo>
                    <a:pt x="1056605" y="33639"/>
                  </a:lnTo>
                  <a:lnTo>
                    <a:pt x="1100510" y="47977"/>
                  </a:lnTo>
                  <a:lnTo>
                    <a:pt x="1143292" y="64672"/>
                  </a:lnTo>
                  <a:lnTo>
                    <a:pt x="1184876" y="83646"/>
                  </a:lnTo>
                  <a:lnTo>
                    <a:pt x="1225184" y="104823"/>
                  </a:lnTo>
                  <a:lnTo>
                    <a:pt x="1264138" y="128125"/>
                  </a:lnTo>
                  <a:lnTo>
                    <a:pt x="1301662" y="153474"/>
                  </a:lnTo>
                  <a:lnTo>
                    <a:pt x="1337679" y="180795"/>
                  </a:lnTo>
                  <a:lnTo>
                    <a:pt x="1372110" y="210009"/>
                  </a:lnTo>
                  <a:lnTo>
                    <a:pt x="1404880" y="241039"/>
                  </a:lnTo>
                  <a:lnTo>
                    <a:pt x="1435910" y="273809"/>
                  </a:lnTo>
                  <a:lnTo>
                    <a:pt x="1465124" y="308240"/>
                  </a:lnTo>
                  <a:lnTo>
                    <a:pt x="1492445" y="344257"/>
                  </a:lnTo>
                  <a:lnTo>
                    <a:pt x="1517794" y="381781"/>
                  </a:lnTo>
                  <a:lnTo>
                    <a:pt x="1541096" y="420735"/>
                  </a:lnTo>
                  <a:lnTo>
                    <a:pt x="1562273" y="461043"/>
                  </a:lnTo>
                  <a:lnTo>
                    <a:pt x="1581247" y="502627"/>
                  </a:lnTo>
                  <a:lnTo>
                    <a:pt x="1597942" y="545409"/>
                  </a:lnTo>
                  <a:lnTo>
                    <a:pt x="1612280" y="589314"/>
                  </a:lnTo>
                  <a:lnTo>
                    <a:pt x="1624185" y="634263"/>
                  </a:lnTo>
                  <a:lnTo>
                    <a:pt x="1633578" y="680179"/>
                  </a:lnTo>
                  <a:lnTo>
                    <a:pt x="1640383" y="726985"/>
                  </a:lnTo>
                  <a:lnTo>
                    <a:pt x="1644522" y="774604"/>
                  </a:lnTo>
                  <a:lnTo>
                    <a:pt x="1645920" y="822959"/>
                  </a:lnTo>
                  <a:lnTo>
                    <a:pt x="1644522" y="871315"/>
                  </a:lnTo>
                  <a:lnTo>
                    <a:pt x="1640383" y="918934"/>
                  </a:lnTo>
                  <a:lnTo>
                    <a:pt x="1633578" y="965740"/>
                  </a:lnTo>
                  <a:lnTo>
                    <a:pt x="1624185" y="1011656"/>
                  </a:lnTo>
                  <a:lnTo>
                    <a:pt x="1612280" y="1056605"/>
                  </a:lnTo>
                  <a:lnTo>
                    <a:pt x="1597942" y="1100510"/>
                  </a:lnTo>
                  <a:lnTo>
                    <a:pt x="1581247" y="1143292"/>
                  </a:lnTo>
                  <a:lnTo>
                    <a:pt x="1562273" y="1184876"/>
                  </a:lnTo>
                  <a:lnTo>
                    <a:pt x="1541096" y="1225184"/>
                  </a:lnTo>
                  <a:lnTo>
                    <a:pt x="1517794" y="1264138"/>
                  </a:lnTo>
                  <a:lnTo>
                    <a:pt x="1492445" y="1301662"/>
                  </a:lnTo>
                  <a:lnTo>
                    <a:pt x="1465124" y="1337679"/>
                  </a:lnTo>
                  <a:lnTo>
                    <a:pt x="1435910" y="1372110"/>
                  </a:lnTo>
                  <a:lnTo>
                    <a:pt x="1404880" y="1404880"/>
                  </a:lnTo>
                  <a:lnTo>
                    <a:pt x="1372110" y="1435910"/>
                  </a:lnTo>
                  <a:lnTo>
                    <a:pt x="1337679" y="1465124"/>
                  </a:lnTo>
                  <a:lnTo>
                    <a:pt x="1301662" y="1492445"/>
                  </a:lnTo>
                  <a:lnTo>
                    <a:pt x="1264138" y="1517794"/>
                  </a:lnTo>
                  <a:lnTo>
                    <a:pt x="1225184" y="1541096"/>
                  </a:lnTo>
                  <a:lnTo>
                    <a:pt x="1184876" y="1562273"/>
                  </a:lnTo>
                  <a:lnTo>
                    <a:pt x="1143292" y="1581247"/>
                  </a:lnTo>
                  <a:lnTo>
                    <a:pt x="1100510" y="1597942"/>
                  </a:lnTo>
                  <a:lnTo>
                    <a:pt x="1056605" y="1612280"/>
                  </a:lnTo>
                  <a:lnTo>
                    <a:pt x="1011656" y="1624185"/>
                  </a:lnTo>
                  <a:lnTo>
                    <a:pt x="965740" y="1633578"/>
                  </a:lnTo>
                  <a:lnTo>
                    <a:pt x="918934" y="1640383"/>
                  </a:lnTo>
                  <a:lnTo>
                    <a:pt x="871315" y="1644522"/>
                  </a:lnTo>
                  <a:lnTo>
                    <a:pt x="822960" y="1645919"/>
                  </a:lnTo>
                  <a:lnTo>
                    <a:pt x="774604" y="1644522"/>
                  </a:lnTo>
                  <a:lnTo>
                    <a:pt x="726985" y="1640383"/>
                  </a:lnTo>
                  <a:lnTo>
                    <a:pt x="680179" y="1633578"/>
                  </a:lnTo>
                  <a:lnTo>
                    <a:pt x="634263" y="1624185"/>
                  </a:lnTo>
                  <a:lnTo>
                    <a:pt x="589314" y="1612280"/>
                  </a:lnTo>
                  <a:lnTo>
                    <a:pt x="545409" y="1597942"/>
                  </a:lnTo>
                  <a:lnTo>
                    <a:pt x="502627" y="1581247"/>
                  </a:lnTo>
                  <a:lnTo>
                    <a:pt x="461043" y="1562273"/>
                  </a:lnTo>
                  <a:lnTo>
                    <a:pt x="420735" y="1541096"/>
                  </a:lnTo>
                  <a:lnTo>
                    <a:pt x="381781" y="1517794"/>
                  </a:lnTo>
                  <a:lnTo>
                    <a:pt x="344257" y="1492445"/>
                  </a:lnTo>
                  <a:lnTo>
                    <a:pt x="308240" y="1465124"/>
                  </a:lnTo>
                  <a:lnTo>
                    <a:pt x="273809" y="1435910"/>
                  </a:lnTo>
                  <a:lnTo>
                    <a:pt x="241039" y="1404880"/>
                  </a:lnTo>
                  <a:lnTo>
                    <a:pt x="210009" y="1372110"/>
                  </a:lnTo>
                  <a:lnTo>
                    <a:pt x="180795" y="1337679"/>
                  </a:lnTo>
                  <a:lnTo>
                    <a:pt x="153474" y="1301662"/>
                  </a:lnTo>
                  <a:lnTo>
                    <a:pt x="128125" y="1264138"/>
                  </a:lnTo>
                  <a:lnTo>
                    <a:pt x="104823" y="1225184"/>
                  </a:lnTo>
                  <a:lnTo>
                    <a:pt x="83646" y="1184876"/>
                  </a:lnTo>
                  <a:lnTo>
                    <a:pt x="64672" y="1143292"/>
                  </a:lnTo>
                  <a:lnTo>
                    <a:pt x="47977" y="1100510"/>
                  </a:lnTo>
                  <a:lnTo>
                    <a:pt x="33639" y="1056605"/>
                  </a:lnTo>
                  <a:lnTo>
                    <a:pt x="21734" y="1011656"/>
                  </a:lnTo>
                  <a:lnTo>
                    <a:pt x="12341" y="965740"/>
                  </a:lnTo>
                  <a:lnTo>
                    <a:pt x="5536" y="918934"/>
                  </a:lnTo>
                  <a:lnTo>
                    <a:pt x="1397" y="871315"/>
                  </a:lnTo>
                  <a:lnTo>
                    <a:pt x="0" y="822959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537427" y="4364968"/>
            <a:ext cx="30924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m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12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082545" y="4408739"/>
            <a:ext cx="21082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n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19238" y="4392725"/>
            <a:ext cx="1911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latin typeface="Times New Roman"/>
                <a:cs typeface="Times New Roman"/>
              </a:rPr>
              <a:t>p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26440" y="1169924"/>
            <a:ext cx="7459345" cy="266573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2400" spc="-5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Symbol"/>
                <a:cs typeface="Symbol"/>
              </a:rPr>
              <a:t></a:t>
            </a:r>
            <a:r>
              <a:rPr sz="2400" spc="-5" dirty="0">
                <a:latin typeface="Times New Roman"/>
                <a:cs typeface="Times New Roman"/>
              </a:rPr>
              <a:t>B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(symmetric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difference)</a:t>
            </a:r>
            <a:endParaRPr sz="2400">
              <a:latin typeface="Times New Roman"/>
              <a:cs typeface="Times New Roman"/>
            </a:endParaRPr>
          </a:p>
          <a:p>
            <a:pPr marL="412750" indent="-285750">
              <a:lnSpc>
                <a:spcPct val="100000"/>
              </a:lnSpc>
              <a:spcBef>
                <a:spcPts val="575"/>
              </a:spcBef>
              <a:buSzPct val="79166"/>
              <a:buChar char="•"/>
              <a:tabLst>
                <a:tab pos="412115" algn="l"/>
                <a:tab pos="412750" algn="l"/>
              </a:tabLst>
            </a:pPr>
            <a:r>
              <a:rPr sz="2400" dirty="0">
                <a:latin typeface="Times New Roman"/>
                <a:cs typeface="Times New Roman"/>
              </a:rPr>
              <a:t>{x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: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A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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B}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(A</a:t>
            </a:r>
            <a:r>
              <a:rPr sz="2400" spc="-5" dirty="0">
                <a:latin typeface="Symbol"/>
                <a:cs typeface="Symbol"/>
              </a:rPr>
              <a:t></a:t>
            </a:r>
            <a:r>
              <a:rPr sz="2400" spc="-5" dirty="0">
                <a:latin typeface="Times New Roman"/>
                <a:cs typeface="Times New Roman"/>
              </a:rPr>
              <a:t>B)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 </a:t>
            </a:r>
            <a:r>
              <a:rPr sz="2400" spc="-5" dirty="0">
                <a:latin typeface="Times New Roman"/>
                <a:cs typeface="Times New Roman"/>
              </a:rPr>
              <a:t>(A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B)</a:t>
            </a:r>
            <a:endParaRPr sz="2400">
              <a:latin typeface="Times New Roman"/>
              <a:cs typeface="Times New Roman"/>
            </a:endParaRPr>
          </a:p>
          <a:p>
            <a:pPr marL="412750" marR="5080" indent="-285750">
              <a:lnSpc>
                <a:spcPts val="2870"/>
              </a:lnSpc>
              <a:spcBef>
                <a:spcPts val="680"/>
              </a:spcBef>
              <a:buSzPct val="79166"/>
              <a:buChar char="•"/>
              <a:tabLst>
                <a:tab pos="412115" algn="l"/>
                <a:tab pos="412750" algn="l"/>
              </a:tabLst>
            </a:pPr>
            <a:r>
              <a:rPr sz="2400" spc="-95" dirty="0">
                <a:latin typeface="Times New Roman"/>
                <a:cs typeface="Times New Roman"/>
              </a:rPr>
              <a:t>We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have</a:t>
            </a:r>
            <a:r>
              <a:rPr sz="2400" spc="-5" dirty="0">
                <a:latin typeface="Times New Roman"/>
                <a:cs typeface="Times New Roman"/>
              </a:rPr>
              <a:t> overloaded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 symbol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Symbol"/>
                <a:cs typeface="Symbol"/>
              </a:rPr>
              <a:t></a:t>
            </a:r>
            <a:r>
              <a:rPr sz="2400" spc="-5" dirty="0">
                <a:latin typeface="Times New Roman"/>
                <a:cs typeface="Times New Roman"/>
              </a:rPr>
              <a:t>. Used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70C0"/>
                </a:solidFill>
                <a:latin typeface="Times New Roman"/>
                <a:cs typeface="Times New Roman"/>
              </a:rPr>
              <a:t>in</a:t>
            </a:r>
            <a:r>
              <a:rPr sz="2400" spc="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70C0"/>
                </a:solidFill>
                <a:latin typeface="Times New Roman"/>
                <a:cs typeface="Times New Roman"/>
              </a:rPr>
              <a:t>logic</a:t>
            </a:r>
            <a:r>
              <a:rPr sz="2400" spc="-1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70C0"/>
                </a:solidFill>
                <a:latin typeface="Times New Roman"/>
                <a:cs typeface="Times New Roman"/>
              </a:rPr>
              <a:t>to</a:t>
            </a:r>
            <a:r>
              <a:rPr sz="24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70C0"/>
                </a:solidFill>
                <a:latin typeface="Times New Roman"/>
                <a:cs typeface="Times New Roman"/>
              </a:rPr>
              <a:t>mean </a:t>
            </a:r>
            <a:r>
              <a:rPr sz="2400" spc="-58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70C0"/>
                </a:solidFill>
                <a:latin typeface="Times New Roman"/>
                <a:cs typeface="Times New Roman"/>
              </a:rPr>
              <a:t>exclusive</a:t>
            </a:r>
            <a:r>
              <a:rPr sz="2400" spc="-2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70C0"/>
                </a:solidFill>
                <a:latin typeface="Times New Roman"/>
                <a:cs typeface="Times New Roman"/>
              </a:rPr>
              <a:t>or</a:t>
            </a:r>
            <a:r>
              <a:rPr sz="2400" spc="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030A0"/>
                </a:solidFill>
                <a:latin typeface="Times New Roman"/>
                <a:cs typeface="Times New Roman"/>
              </a:rPr>
              <a:t>in</a:t>
            </a:r>
            <a:r>
              <a:rPr sz="2400" spc="-1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030A0"/>
                </a:solidFill>
                <a:latin typeface="Times New Roman"/>
                <a:cs typeface="Times New Roman"/>
              </a:rPr>
              <a:t>sets</a:t>
            </a:r>
            <a:r>
              <a:rPr sz="240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030A0"/>
                </a:solidFill>
                <a:latin typeface="Times New Roman"/>
                <a:cs typeface="Times New Roman"/>
              </a:rPr>
              <a:t>to</a:t>
            </a:r>
            <a:r>
              <a:rPr sz="240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030A0"/>
                </a:solidFill>
                <a:latin typeface="Times New Roman"/>
                <a:cs typeface="Times New Roman"/>
              </a:rPr>
              <a:t>mean</a:t>
            </a:r>
            <a:r>
              <a:rPr sz="2400" spc="-1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7030A0"/>
                </a:solidFill>
                <a:latin typeface="Times New Roman"/>
                <a:cs typeface="Times New Roman"/>
              </a:rPr>
              <a:t>symmetric</a:t>
            </a:r>
            <a:r>
              <a:rPr sz="2400" spc="-2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400" spc="-10" dirty="0">
                <a:solidFill>
                  <a:srgbClr val="7030A0"/>
                </a:solidFill>
                <a:latin typeface="Times New Roman"/>
                <a:cs typeface="Times New Roman"/>
              </a:rPr>
              <a:t>difference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550">
              <a:latin typeface="Times New Roman"/>
              <a:cs typeface="Times New Roman"/>
            </a:endParaRPr>
          </a:p>
          <a:p>
            <a:pPr marR="107314" algn="ctr">
              <a:lnSpc>
                <a:spcPct val="100000"/>
              </a:lnSpc>
              <a:tabLst>
                <a:tab pos="923925" algn="l"/>
              </a:tabLst>
            </a:pPr>
            <a:r>
              <a:rPr sz="4200" baseline="1984" dirty="0">
                <a:latin typeface="Times New Roman"/>
                <a:cs typeface="Times New Roman"/>
              </a:rPr>
              <a:t>A	</a:t>
            </a:r>
            <a:r>
              <a:rPr sz="2800" dirty="0">
                <a:latin typeface="Times New Roman"/>
                <a:cs typeface="Times New Roman"/>
              </a:rPr>
              <a:t>B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92176" y="529082"/>
            <a:ext cx="27584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Simple</a:t>
            </a:r>
            <a:r>
              <a:rPr sz="3600" spc="-105" dirty="0"/>
              <a:t> </a:t>
            </a:r>
            <a:r>
              <a:rPr sz="3600" spc="-5" dirty="0"/>
              <a:t>Examples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2381250"/>
            <a:ext cx="203453" cy="21336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2820923"/>
            <a:ext cx="203453" cy="21336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3258324"/>
            <a:ext cx="203453" cy="21334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3697236"/>
            <a:ext cx="203453" cy="21334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4137659"/>
            <a:ext cx="203453" cy="21336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4575060"/>
            <a:ext cx="203453" cy="213347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75182" y="1322324"/>
            <a:ext cx="7626984" cy="4267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 marR="2402205">
              <a:lnSpc>
                <a:spcPct val="12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et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{n</a:t>
            </a:r>
            <a:r>
              <a:rPr sz="2400" baseline="24305" dirty="0">
                <a:latin typeface="Times New Roman"/>
                <a:cs typeface="Times New Roman"/>
              </a:rPr>
              <a:t>2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: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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Symbol"/>
                <a:cs typeface="Symbol"/>
              </a:rPr>
              <a:t></a:t>
            </a:r>
            <a:r>
              <a:rPr sz="2400" dirty="0">
                <a:latin typeface="Times New Roman"/>
                <a:cs typeface="Times New Roman"/>
              </a:rPr>
              <a:t>4}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{1,4,9,16}  </a:t>
            </a:r>
            <a:r>
              <a:rPr sz="2400" spc="-5" dirty="0">
                <a:latin typeface="Times New Roman"/>
                <a:cs typeface="Times New Roman"/>
              </a:rPr>
              <a:t>Let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{n</a:t>
            </a:r>
            <a:r>
              <a:rPr sz="2400" baseline="24305" dirty="0">
                <a:latin typeface="Times New Roman"/>
                <a:cs typeface="Times New Roman"/>
              </a:rPr>
              <a:t>4</a:t>
            </a:r>
            <a:r>
              <a:rPr sz="2400" spc="277" baseline="2430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: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P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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Symbol"/>
                <a:cs typeface="Symbol"/>
              </a:rPr>
              <a:t></a:t>
            </a:r>
            <a:r>
              <a:rPr sz="2400" dirty="0">
                <a:latin typeface="Times New Roman"/>
                <a:cs typeface="Times New Roman"/>
              </a:rPr>
              <a:t>4}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{1,16,81,256}</a:t>
            </a:r>
            <a:endParaRPr sz="2400">
              <a:latin typeface="Times New Roman"/>
              <a:cs typeface="Times New Roman"/>
            </a:endParaRPr>
          </a:p>
          <a:p>
            <a:pPr marL="368300">
              <a:lnSpc>
                <a:spcPct val="100000"/>
              </a:lnSpc>
              <a:spcBef>
                <a:spcPts val="570"/>
              </a:spcBef>
            </a:pPr>
            <a:r>
              <a:rPr sz="2400" spc="-5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Cambria Math"/>
                <a:cs typeface="Cambria Math"/>
              </a:rPr>
              <a:t>∪</a:t>
            </a:r>
            <a:r>
              <a:rPr sz="2400" spc="-5" dirty="0">
                <a:latin typeface="Times New Roman"/>
                <a:cs typeface="Times New Roman"/>
              </a:rPr>
              <a:t>B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{1,4,9,16,81,256}</a:t>
            </a:r>
            <a:endParaRPr sz="2400">
              <a:latin typeface="Times New Roman"/>
              <a:cs typeface="Times New Roman"/>
            </a:endParaRPr>
          </a:p>
          <a:p>
            <a:pPr marL="368300">
              <a:lnSpc>
                <a:spcPct val="100000"/>
              </a:lnSpc>
              <a:spcBef>
                <a:spcPts val="580"/>
              </a:spcBef>
            </a:pPr>
            <a:r>
              <a:rPr sz="2400" spc="-5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B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{1,16}</a:t>
            </a:r>
            <a:endParaRPr sz="2400">
              <a:latin typeface="Times New Roman"/>
              <a:cs typeface="Times New Roman"/>
            </a:endParaRPr>
          </a:p>
          <a:p>
            <a:pPr marL="368300">
              <a:lnSpc>
                <a:spcPct val="100000"/>
              </a:lnSpc>
              <a:spcBef>
                <a:spcPts val="565"/>
              </a:spcBef>
            </a:pPr>
            <a:r>
              <a:rPr sz="2400" spc="-5" dirty="0">
                <a:latin typeface="Times New Roman"/>
                <a:cs typeface="Times New Roman"/>
              </a:rPr>
              <a:t>A-B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{4,9}</a:t>
            </a:r>
            <a:endParaRPr sz="2400">
              <a:latin typeface="Times New Roman"/>
              <a:cs typeface="Times New Roman"/>
            </a:endParaRPr>
          </a:p>
          <a:p>
            <a:pPr marL="368300">
              <a:lnSpc>
                <a:spcPct val="100000"/>
              </a:lnSpc>
              <a:spcBef>
                <a:spcPts val="575"/>
              </a:spcBef>
            </a:pPr>
            <a:r>
              <a:rPr sz="2400" dirty="0">
                <a:latin typeface="Times New Roman"/>
                <a:cs typeface="Times New Roman"/>
              </a:rPr>
              <a:t>B-A</a:t>
            </a:r>
            <a:r>
              <a:rPr sz="2400" spc="-1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{81,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256}</a:t>
            </a:r>
            <a:endParaRPr sz="2400">
              <a:latin typeface="Times New Roman"/>
              <a:cs typeface="Times New Roman"/>
            </a:endParaRPr>
          </a:p>
          <a:p>
            <a:pPr marL="368300">
              <a:lnSpc>
                <a:spcPct val="100000"/>
              </a:lnSpc>
              <a:spcBef>
                <a:spcPts val="590"/>
              </a:spcBef>
            </a:pPr>
            <a:r>
              <a:rPr sz="2400" spc="-5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Symbol"/>
                <a:cs typeface="Symbol"/>
              </a:rPr>
              <a:t></a:t>
            </a:r>
            <a:r>
              <a:rPr sz="2400" spc="-5" dirty="0">
                <a:latin typeface="Times New Roman"/>
                <a:cs typeface="Times New Roman"/>
              </a:rPr>
              <a:t>B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{4,9,81,256}</a:t>
            </a:r>
            <a:endParaRPr sz="2400">
              <a:latin typeface="Times New Roman"/>
              <a:cs typeface="Times New Roman"/>
            </a:endParaRPr>
          </a:p>
          <a:p>
            <a:pPr marL="368300" marR="17780">
              <a:lnSpc>
                <a:spcPct val="100000"/>
              </a:lnSpc>
              <a:spcBef>
                <a:spcPts val="560"/>
              </a:spcBef>
              <a:tabLst>
                <a:tab pos="972819" algn="l"/>
              </a:tabLst>
            </a:pP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	{ x : x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factor </a:t>
            </a:r>
            <a:r>
              <a:rPr sz="2400" dirty="0">
                <a:latin typeface="Times New Roman"/>
                <a:cs typeface="Times New Roman"/>
              </a:rPr>
              <a:t>of 12 or x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factor </a:t>
            </a:r>
            <a:r>
              <a:rPr sz="2400" dirty="0">
                <a:latin typeface="Times New Roman"/>
                <a:cs typeface="Times New Roman"/>
              </a:rPr>
              <a:t>of 10} = { x : x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 factor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12}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mbria Math"/>
                <a:cs typeface="Cambria Math"/>
              </a:rPr>
              <a:t>∪</a:t>
            </a:r>
            <a:r>
              <a:rPr sz="2400" spc="70" dirty="0">
                <a:latin typeface="Cambria Math"/>
                <a:cs typeface="Cambria Math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 :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 factor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10}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{1,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2, 3,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4, 6,</a:t>
            </a:r>
            <a:endParaRPr sz="2400">
              <a:latin typeface="Times New Roman"/>
              <a:cs typeface="Times New Roman"/>
            </a:endParaRPr>
          </a:p>
          <a:p>
            <a:pPr marL="368300">
              <a:lnSpc>
                <a:spcPct val="100000"/>
              </a:lnSpc>
              <a:spcBef>
                <a:spcPts val="5"/>
              </a:spcBef>
              <a:tabLst>
                <a:tab pos="3091180" algn="l"/>
              </a:tabLst>
            </a:pPr>
            <a:r>
              <a:rPr sz="2400" dirty="0">
                <a:latin typeface="Times New Roman"/>
                <a:cs typeface="Times New Roman"/>
              </a:rPr>
              <a:t>12} </a:t>
            </a:r>
            <a:r>
              <a:rPr sz="2400" dirty="0">
                <a:latin typeface="Cambria Math"/>
                <a:cs typeface="Cambria Math"/>
              </a:rPr>
              <a:t>∪</a:t>
            </a:r>
            <a:r>
              <a:rPr sz="2400" spc="75" dirty="0">
                <a:latin typeface="Cambria Math"/>
                <a:cs typeface="Cambria Math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{1,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2, 5, 10} =	{1,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,4,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5,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6,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10,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12}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13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57408" y="163480"/>
            <a:ext cx="742759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05100" marR="5080" indent="-2693035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Determine</a:t>
            </a:r>
            <a:r>
              <a:rPr sz="3600" spc="-25" dirty="0"/>
              <a:t> </a:t>
            </a:r>
            <a:r>
              <a:rPr sz="3600" spc="-5" dirty="0"/>
              <a:t>whether</a:t>
            </a:r>
            <a:r>
              <a:rPr sz="3600" spc="-20" dirty="0"/>
              <a:t> </a:t>
            </a:r>
            <a:r>
              <a:rPr sz="3600" dirty="0"/>
              <a:t>each</a:t>
            </a:r>
            <a:r>
              <a:rPr sz="3600" spc="-15" dirty="0"/>
              <a:t> </a:t>
            </a:r>
            <a:r>
              <a:rPr sz="3600" dirty="0"/>
              <a:t>of</a:t>
            </a:r>
            <a:r>
              <a:rPr sz="3600" spc="-20" dirty="0"/>
              <a:t> </a:t>
            </a:r>
            <a:r>
              <a:rPr sz="3600" dirty="0"/>
              <a:t>these</a:t>
            </a:r>
            <a:r>
              <a:rPr sz="3600" spc="-20" dirty="0"/>
              <a:t> </a:t>
            </a:r>
            <a:r>
              <a:rPr sz="3600" dirty="0"/>
              <a:t>statements</a:t>
            </a:r>
            <a:r>
              <a:rPr sz="3600" spc="-25" dirty="0"/>
              <a:t> </a:t>
            </a:r>
            <a:r>
              <a:rPr sz="3600" dirty="0"/>
              <a:t>is </a:t>
            </a:r>
            <a:r>
              <a:rPr sz="3600" spc="-775" dirty="0"/>
              <a:t> </a:t>
            </a:r>
            <a:r>
              <a:rPr sz="3600" dirty="0"/>
              <a:t>true</a:t>
            </a:r>
            <a:r>
              <a:rPr sz="3600" spc="-25" dirty="0"/>
              <a:t> </a:t>
            </a:r>
            <a:r>
              <a:rPr sz="3600" dirty="0"/>
              <a:t>or</a:t>
            </a:r>
            <a:r>
              <a:rPr sz="3600" spc="-20" dirty="0"/>
              <a:t> </a:t>
            </a:r>
            <a:r>
              <a:rPr sz="3600" dirty="0"/>
              <a:t>false.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764540" y="1904146"/>
            <a:ext cx="1994535" cy="4122420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spc="-5" dirty="0">
                <a:latin typeface="Times New Roman"/>
                <a:cs typeface="Times New Roman"/>
              </a:rPr>
              <a:t>x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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{x}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3200" spc="-5" dirty="0">
                <a:latin typeface="Times New Roman"/>
                <a:cs typeface="Times New Roman"/>
              </a:rPr>
              <a:t>{x}</a:t>
            </a:r>
            <a:r>
              <a:rPr sz="3200" spc="-3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</a:t>
            </a:r>
            <a:r>
              <a:rPr sz="3200" spc="-3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{x}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3200" spc="-5" dirty="0">
                <a:latin typeface="Times New Roman"/>
                <a:cs typeface="Times New Roman"/>
              </a:rPr>
              <a:t>{x}</a:t>
            </a:r>
            <a:r>
              <a:rPr sz="3200" spc="-3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</a:t>
            </a:r>
            <a:r>
              <a:rPr sz="3200" spc="-3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{x}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sz="3200" spc="-5" dirty="0">
                <a:latin typeface="Times New Roman"/>
                <a:cs typeface="Times New Roman"/>
              </a:rPr>
              <a:t>{x}</a:t>
            </a:r>
            <a:r>
              <a:rPr sz="3200" spc="-5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</a:t>
            </a:r>
            <a:r>
              <a:rPr sz="3200" spc="-5" dirty="0">
                <a:latin typeface="Times New Roman"/>
                <a:cs typeface="Times New Roman"/>
              </a:rPr>
              <a:t>{{x}}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3200" spc="-5" dirty="0">
                <a:latin typeface="Symbol"/>
                <a:cs typeface="Symbol"/>
              </a:rPr>
              <a:t></a:t>
            </a:r>
            <a:r>
              <a:rPr sz="3200" spc="-5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</a:t>
            </a:r>
            <a:r>
              <a:rPr sz="3200" spc="-4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{x}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3200" spc="-5" dirty="0">
                <a:latin typeface="Symbol"/>
                <a:cs typeface="Symbol"/>
              </a:rPr>
              <a:t></a:t>
            </a:r>
            <a:r>
              <a:rPr sz="3200" spc="-5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</a:t>
            </a:r>
            <a:r>
              <a:rPr sz="3200" spc="-4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{x}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sz="3200" spc="-5" dirty="0">
                <a:latin typeface="Times New Roman"/>
                <a:cs typeface="Times New Roman"/>
              </a:rPr>
              <a:t>{x}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Symbol"/>
                <a:cs typeface="Symbol"/>
              </a:rPr>
              <a:t></a:t>
            </a:r>
            <a:r>
              <a:rPr sz="3200" spc="-2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{x}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10255" y="2029205"/>
            <a:ext cx="418338" cy="51053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939954" y="2075941"/>
            <a:ext cx="1390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C00000"/>
                </a:solidFill>
                <a:latin typeface="Calibri"/>
                <a:cs typeface="Calibri"/>
              </a:rPr>
              <a:t>T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14827" y="3172205"/>
            <a:ext cx="409956" cy="51054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2944495" y="3218941"/>
            <a:ext cx="1308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C00000"/>
                </a:solidFill>
                <a:latin typeface="Calibri"/>
                <a:cs typeface="Calibri"/>
              </a:rPr>
              <a:t>F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10255" y="2634233"/>
            <a:ext cx="418338" cy="51053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939954" y="2680779"/>
            <a:ext cx="1390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C00000"/>
                </a:solidFill>
                <a:latin typeface="Calibri"/>
                <a:cs typeface="Calibri"/>
              </a:rPr>
              <a:t>T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10255" y="3777234"/>
            <a:ext cx="418338" cy="510539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2939954" y="3823779"/>
            <a:ext cx="1390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C00000"/>
                </a:solidFill>
                <a:latin typeface="Calibri"/>
                <a:cs typeface="Calibri"/>
              </a:rPr>
              <a:t>T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10255" y="4386834"/>
            <a:ext cx="418338" cy="510539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2939954" y="4433379"/>
            <a:ext cx="1390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C00000"/>
                </a:solidFill>
                <a:latin typeface="Calibri"/>
                <a:cs typeface="Calibri"/>
              </a:rPr>
              <a:t>T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814827" y="4920234"/>
            <a:ext cx="409956" cy="510539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2944495" y="4966779"/>
            <a:ext cx="1308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C00000"/>
                </a:solidFill>
                <a:latin typeface="Calibri"/>
                <a:cs typeface="Calibri"/>
              </a:rPr>
              <a:t>F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6" name="object 1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814827" y="5529834"/>
            <a:ext cx="409956" cy="510539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2944495" y="5576379"/>
            <a:ext cx="1308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C00000"/>
                </a:solidFill>
                <a:latin typeface="Calibri"/>
                <a:cs typeface="Calibri"/>
              </a:rPr>
              <a:t>F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14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955540" y="3910076"/>
            <a:ext cx="3728720" cy="75565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 indent="-635">
              <a:lnSpc>
                <a:spcPts val="2870"/>
              </a:lnSpc>
              <a:spcBef>
                <a:spcPts val="200"/>
              </a:spcBef>
            </a:pPr>
            <a:r>
              <a:rPr sz="2400" spc="-5" dirty="0">
                <a:latin typeface="Times New Roman"/>
                <a:cs typeface="Times New Roman"/>
              </a:rPr>
              <a:t>Note that </a:t>
            </a:r>
            <a:r>
              <a:rPr sz="2400" dirty="0">
                <a:latin typeface="Symbol"/>
                <a:cs typeface="Symbol"/>
              </a:rPr>
              <a:t>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dirty="0">
                <a:solidFill>
                  <a:srgbClr val="C00000"/>
                </a:solidFill>
                <a:latin typeface="Times New Roman"/>
                <a:cs typeface="Times New Roman"/>
              </a:rPr>
              <a:t>set </a:t>
            </a:r>
            <a:r>
              <a:rPr sz="2400" spc="-5" dirty="0">
                <a:latin typeface="Times New Roman"/>
                <a:cs typeface="Times New Roman"/>
              </a:rPr>
              <a:t>containing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zero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elements,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not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element.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06039" y="209200"/>
            <a:ext cx="29298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Cartesian</a:t>
            </a:r>
            <a:r>
              <a:rPr sz="3600" spc="-114" dirty="0"/>
              <a:t> </a:t>
            </a:r>
            <a:r>
              <a:rPr sz="3600" spc="-5" dirty="0"/>
              <a:t>Product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5932" y="838200"/>
            <a:ext cx="7562364" cy="188264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13467" y="2767660"/>
            <a:ext cx="7762875" cy="238760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  <a:tabLst>
                <a:tab pos="1174750" algn="l"/>
              </a:tabLst>
            </a:pPr>
            <a:r>
              <a:rPr sz="2000" spc="-5" dirty="0">
                <a:latin typeface="Times New Roman"/>
                <a:cs typeface="Times New Roman"/>
              </a:rPr>
              <a:t>Example:	{1,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2}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×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{3,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4,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5}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{(1,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3),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(1,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4),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(1,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5),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(2,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3),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(2,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4),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(2,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5)}.</a:t>
            </a:r>
            <a:endParaRPr sz="20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595"/>
              </a:spcBef>
            </a:pPr>
            <a:r>
              <a:rPr sz="2000" spc="-5" dirty="0">
                <a:latin typeface="Times New Roman"/>
                <a:cs typeface="Times New Roman"/>
              </a:rPr>
              <a:t>{Male, Female} × {Married, Single} × {Student, Faculty} = {(Male,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Married, Student), (Male, Married, Faculty), (Male, Single, Student), (Male,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Single, Faculty), (Female, Married, Student), (Female, Married, Faculty),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(Female,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Single,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Student),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(Female,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Single,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Faculty)}.</a:t>
            </a:r>
            <a:endParaRPr sz="2000">
              <a:latin typeface="Times New Roman"/>
              <a:cs typeface="Times New Roman"/>
            </a:endParaRPr>
          </a:p>
          <a:p>
            <a:pPr marL="12700" marR="549275" indent="-635">
              <a:lnSpc>
                <a:spcPct val="100000"/>
              </a:lnSpc>
              <a:spcBef>
                <a:spcPts val="600"/>
              </a:spcBef>
            </a:pPr>
            <a:r>
              <a:rPr sz="2000" spc="-5" dirty="0">
                <a:latin typeface="Times New Roman"/>
                <a:cs typeface="Times New Roman"/>
              </a:rPr>
              <a:t>R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×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{(x,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y)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|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x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∈</a:t>
            </a:r>
            <a:r>
              <a:rPr sz="2000" spc="65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R,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y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∈</a:t>
            </a:r>
            <a:r>
              <a:rPr sz="2000" spc="70" dirty="0"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R}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point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coordinates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2D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plane.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9660" y="5303520"/>
            <a:ext cx="6953250" cy="109728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15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32840" y="2435606"/>
            <a:ext cx="127762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Part</a:t>
            </a:r>
            <a:r>
              <a:rPr sz="4400" spc="-90" dirty="0"/>
              <a:t> </a:t>
            </a:r>
            <a:r>
              <a:rPr sz="4400" spc="-5" dirty="0"/>
              <a:t>1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2679064" y="3905503"/>
            <a:ext cx="378523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Rosen </a:t>
            </a:r>
            <a:r>
              <a:rPr sz="3200" spc="5" dirty="0">
                <a:solidFill>
                  <a:srgbClr val="888888"/>
                </a:solidFill>
                <a:latin typeface="Times New Roman"/>
                <a:cs typeface="Times New Roman"/>
              </a:rPr>
              <a:t>(6</a:t>
            </a:r>
            <a:r>
              <a:rPr sz="3150" spc="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th</a:t>
            </a:r>
            <a:r>
              <a:rPr sz="3150" spc="375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Edition)</a:t>
            </a:r>
            <a:r>
              <a:rPr sz="3200" spc="-3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2.2</a:t>
            </a:r>
            <a:endParaRPr sz="32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174208" y="1669924"/>
            <a:ext cx="5247640" cy="997585"/>
            <a:chOff x="2174208" y="1669924"/>
            <a:chExt cx="5247640" cy="99758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99332" y="2180635"/>
              <a:ext cx="5222036" cy="48642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80678" y="1677022"/>
              <a:ext cx="5208793" cy="96140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43938" y="2020291"/>
              <a:ext cx="73024" cy="24820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50710" y="2020291"/>
              <a:ext cx="104914" cy="24820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660186" y="1879118"/>
              <a:ext cx="2446020" cy="759460"/>
            </a:xfrm>
            <a:custGeom>
              <a:avLst/>
              <a:gdLst/>
              <a:ahLst/>
              <a:cxnLst/>
              <a:rect l="l" t="t" r="r" b="b"/>
              <a:pathLst>
                <a:path w="2446020" h="759460">
                  <a:moveTo>
                    <a:pt x="233984" y="140144"/>
                  </a:moveTo>
                  <a:lnTo>
                    <a:pt x="194144" y="174434"/>
                  </a:lnTo>
                  <a:lnTo>
                    <a:pt x="166930" y="217673"/>
                  </a:lnTo>
                  <a:lnTo>
                    <a:pt x="136144" y="278790"/>
                  </a:lnTo>
                  <a:lnTo>
                    <a:pt x="109910" y="340607"/>
                  </a:lnTo>
                  <a:lnTo>
                    <a:pt x="97269" y="383908"/>
                  </a:lnTo>
                  <a:lnTo>
                    <a:pt x="95693" y="398795"/>
                  </a:lnTo>
                  <a:lnTo>
                    <a:pt x="96747" y="409432"/>
                  </a:lnTo>
                  <a:lnTo>
                    <a:pt x="100417" y="415815"/>
                  </a:lnTo>
                  <a:lnTo>
                    <a:pt x="106692" y="417944"/>
                  </a:lnTo>
                  <a:lnTo>
                    <a:pt x="114956" y="415850"/>
                  </a:lnTo>
                  <a:lnTo>
                    <a:pt x="146951" y="384403"/>
                  </a:lnTo>
                  <a:lnTo>
                    <a:pt x="173880" y="340739"/>
                  </a:lnTo>
                  <a:lnTo>
                    <a:pt x="204990" y="276796"/>
                  </a:lnTo>
                  <a:lnTo>
                    <a:pt x="229660" y="216541"/>
                  </a:lnTo>
                  <a:lnTo>
                    <a:pt x="241757" y="173926"/>
                  </a:lnTo>
                  <a:lnTo>
                    <a:pt x="243477" y="159143"/>
                  </a:lnTo>
                  <a:lnTo>
                    <a:pt x="242762" y="148586"/>
                  </a:lnTo>
                  <a:lnTo>
                    <a:pt x="239601" y="142254"/>
                  </a:lnTo>
                  <a:lnTo>
                    <a:pt x="233984" y="140144"/>
                  </a:lnTo>
                  <a:close/>
                </a:path>
                <a:path w="2446020" h="759460">
                  <a:moveTo>
                    <a:pt x="1715719" y="12014"/>
                  </a:moveTo>
                  <a:lnTo>
                    <a:pt x="1780108" y="12014"/>
                  </a:lnTo>
                  <a:lnTo>
                    <a:pt x="1775733" y="60338"/>
                  </a:lnTo>
                  <a:lnTo>
                    <a:pt x="1771359" y="108662"/>
                  </a:lnTo>
                  <a:lnTo>
                    <a:pt x="1766984" y="156985"/>
                  </a:lnTo>
                  <a:lnTo>
                    <a:pt x="1762609" y="205309"/>
                  </a:lnTo>
                  <a:lnTo>
                    <a:pt x="1758235" y="253631"/>
                  </a:lnTo>
                  <a:lnTo>
                    <a:pt x="1753860" y="301954"/>
                  </a:lnTo>
                  <a:lnTo>
                    <a:pt x="1749486" y="350277"/>
                  </a:lnTo>
                  <a:lnTo>
                    <a:pt x="1745111" y="398601"/>
                  </a:lnTo>
                  <a:lnTo>
                    <a:pt x="1740737" y="446924"/>
                  </a:lnTo>
                  <a:lnTo>
                    <a:pt x="1736362" y="495248"/>
                  </a:lnTo>
                  <a:lnTo>
                    <a:pt x="1731987" y="543572"/>
                  </a:lnTo>
                  <a:lnTo>
                    <a:pt x="1659178" y="543572"/>
                  </a:lnTo>
                  <a:lnTo>
                    <a:pt x="1664318" y="495248"/>
                  </a:lnTo>
                  <a:lnTo>
                    <a:pt x="1669458" y="446924"/>
                  </a:lnTo>
                  <a:lnTo>
                    <a:pt x="1674598" y="398601"/>
                  </a:lnTo>
                  <a:lnTo>
                    <a:pt x="1679738" y="350277"/>
                  </a:lnTo>
                  <a:lnTo>
                    <a:pt x="1684878" y="301954"/>
                  </a:lnTo>
                  <a:lnTo>
                    <a:pt x="1690019" y="253631"/>
                  </a:lnTo>
                  <a:lnTo>
                    <a:pt x="1695159" y="205309"/>
                  </a:lnTo>
                  <a:lnTo>
                    <a:pt x="1700299" y="156985"/>
                  </a:lnTo>
                  <a:lnTo>
                    <a:pt x="1705439" y="108662"/>
                  </a:lnTo>
                  <a:lnTo>
                    <a:pt x="1710579" y="60338"/>
                  </a:lnTo>
                  <a:lnTo>
                    <a:pt x="1715719" y="12014"/>
                  </a:lnTo>
                  <a:close/>
                </a:path>
                <a:path w="2446020" h="759460">
                  <a:moveTo>
                    <a:pt x="608622" y="12014"/>
                  </a:moveTo>
                  <a:lnTo>
                    <a:pt x="673023" y="12014"/>
                  </a:lnTo>
                  <a:lnTo>
                    <a:pt x="655494" y="60338"/>
                  </a:lnTo>
                  <a:lnTo>
                    <a:pt x="637963" y="108662"/>
                  </a:lnTo>
                  <a:lnTo>
                    <a:pt x="620433" y="156985"/>
                  </a:lnTo>
                  <a:lnTo>
                    <a:pt x="602902" y="205309"/>
                  </a:lnTo>
                  <a:lnTo>
                    <a:pt x="585370" y="253631"/>
                  </a:lnTo>
                  <a:lnTo>
                    <a:pt x="567839" y="301954"/>
                  </a:lnTo>
                  <a:lnTo>
                    <a:pt x="550308" y="350277"/>
                  </a:lnTo>
                  <a:lnTo>
                    <a:pt x="532777" y="398601"/>
                  </a:lnTo>
                  <a:lnTo>
                    <a:pt x="515247" y="446924"/>
                  </a:lnTo>
                  <a:lnTo>
                    <a:pt x="497716" y="495248"/>
                  </a:lnTo>
                  <a:lnTo>
                    <a:pt x="480187" y="543572"/>
                  </a:lnTo>
                  <a:lnTo>
                    <a:pt x="407377" y="543572"/>
                  </a:lnTo>
                  <a:lnTo>
                    <a:pt x="608622" y="12014"/>
                  </a:lnTo>
                  <a:close/>
                </a:path>
                <a:path w="2446020" h="759460">
                  <a:moveTo>
                    <a:pt x="389254" y="12014"/>
                  </a:moveTo>
                  <a:lnTo>
                    <a:pt x="456247" y="12014"/>
                  </a:lnTo>
                  <a:lnTo>
                    <a:pt x="440946" y="60102"/>
                  </a:lnTo>
                  <a:lnTo>
                    <a:pt x="425753" y="108202"/>
                  </a:lnTo>
                  <a:lnTo>
                    <a:pt x="410667" y="156314"/>
                  </a:lnTo>
                  <a:lnTo>
                    <a:pt x="395688" y="204437"/>
                  </a:lnTo>
                  <a:lnTo>
                    <a:pt x="380817" y="252571"/>
                  </a:lnTo>
                  <a:lnTo>
                    <a:pt x="366053" y="300715"/>
                  </a:lnTo>
                  <a:lnTo>
                    <a:pt x="351396" y="348868"/>
                  </a:lnTo>
                  <a:lnTo>
                    <a:pt x="376183" y="300794"/>
                  </a:lnTo>
                  <a:lnTo>
                    <a:pt x="400864" y="252703"/>
                  </a:lnTo>
                  <a:lnTo>
                    <a:pt x="425438" y="204596"/>
                  </a:lnTo>
                  <a:lnTo>
                    <a:pt x="449905" y="156473"/>
                  </a:lnTo>
                  <a:lnTo>
                    <a:pt x="474265" y="108335"/>
                  </a:lnTo>
                  <a:lnTo>
                    <a:pt x="498520" y="60181"/>
                  </a:lnTo>
                  <a:lnTo>
                    <a:pt x="522668" y="12014"/>
                  </a:lnTo>
                  <a:lnTo>
                    <a:pt x="587654" y="12014"/>
                  </a:lnTo>
                  <a:lnTo>
                    <a:pt x="564587" y="56408"/>
                  </a:lnTo>
                  <a:lnTo>
                    <a:pt x="541400" y="100784"/>
                  </a:lnTo>
                  <a:lnTo>
                    <a:pt x="518091" y="145144"/>
                  </a:lnTo>
                  <a:lnTo>
                    <a:pt x="494663" y="189486"/>
                  </a:lnTo>
                  <a:lnTo>
                    <a:pt x="471114" y="233810"/>
                  </a:lnTo>
                  <a:lnTo>
                    <a:pt x="447444" y="278117"/>
                  </a:lnTo>
                  <a:lnTo>
                    <a:pt x="423655" y="322405"/>
                  </a:lnTo>
                  <a:lnTo>
                    <a:pt x="399747" y="366676"/>
                  </a:lnTo>
                  <a:lnTo>
                    <a:pt x="375718" y="410928"/>
                  </a:lnTo>
                  <a:lnTo>
                    <a:pt x="351571" y="455161"/>
                  </a:lnTo>
                  <a:lnTo>
                    <a:pt x="327305" y="499376"/>
                  </a:lnTo>
                  <a:lnTo>
                    <a:pt x="302920" y="543572"/>
                  </a:lnTo>
                  <a:lnTo>
                    <a:pt x="238340" y="543572"/>
                  </a:lnTo>
                  <a:lnTo>
                    <a:pt x="251320" y="495184"/>
                  </a:lnTo>
                  <a:lnTo>
                    <a:pt x="264449" y="446808"/>
                  </a:lnTo>
                  <a:lnTo>
                    <a:pt x="277727" y="398443"/>
                  </a:lnTo>
                  <a:lnTo>
                    <a:pt x="291153" y="350091"/>
                  </a:lnTo>
                  <a:lnTo>
                    <a:pt x="304726" y="301753"/>
                  </a:lnTo>
                  <a:lnTo>
                    <a:pt x="318448" y="253427"/>
                  </a:lnTo>
                  <a:lnTo>
                    <a:pt x="332316" y="205115"/>
                  </a:lnTo>
                  <a:lnTo>
                    <a:pt x="346331" y="156818"/>
                  </a:lnTo>
                  <a:lnTo>
                    <a:pt x="360493" y="108535"/>
                  </a:lnTo>
                  <a:lnTo>
                    <a:pt x="374801" y="60266"/>
                  </a:lnTo>
                  <a:lnTo>
                    <a:pt x="389254" y="12014"/>
                  </a:lnTo>
                  <a:close/>
                </a:path>
                <a:path w="2446020" h="759460">
                  <a:moveTo>
                    <a:pt x="2330221" y="0"/>
                  </a:moveTo>
                  <a:lnTo>
                    <a:pt x="2375281" y="14516"/>
                  </a:lnTo>
                  <a:lnTo>
                    <a:pt x="2401963" y="59562"/>
                  </a:lnTo>
                  <a:lnTo>
                    <a:pt x="2418392" y="117472"/>
                  </a:lnTo>
                  <a:lnTo>
                    <a:pt x="2423464" y="142151"/>
                  </a:lnTo>
                  <a:lnTo>
                    <a:pt x="2407984" y="146911"/>
                  </a:lnTo>
                  <a:lnTo>
                    <a:pt x="2392479" y="151666"/>
                  </a:lnTo>
                  <a:lnTo>
                    <a:pt x="2376951" y="156417"/>
                  </a:lnTo>
                  <a:lnTo>
                    <a:pt x="2361399" y="161162"/>
                  </a:lnTo>
                  <a:lnTo>
                    <a:pt x="2359366" y="149250"/>
                  </a:lnTo>
                  <a:lnTo>
                    <a:pt x="2357016" y="139022"/>
                  </a:lnTo>
                  <a:lnTo>
                    <a:pt x="2354350" y="130482"/>
                  </a:lnTo>
                  <a:lnTo>
                    <a:pt x="2351366" y="123634"/>
                  </a:lnTo>
                  <a:lnTo>
                    <a:pt x="2345651" y="112953"/>
                  </a:lnTo>
                  <a:lnTo>
                    <a:pt x="2339149" y="107607"/>
                  </a:lnTo>
                  <a:lnTo>
                    <a:pt x="2331808" y="107607"/>
                  </a:lnTo>
                  <a:lnTo>
                    <a:pt x="2324354" y="107607"/>
                  </a:lnTo>
                  <a:lnTo>
                    <a:pt x="2312063" y="141175"/>
                  </a:lnTo>
                  <a:lnTo>
                    <a:pt x="2312073" y="149593"/>
                  </a:lnTo>
                  <a:lnTo>
                    <a:pt x="2330678" y="188580"/>
                  </a:lnTo>
                  <a:lnTo>
                    <a:pt x="2365375" y="203393"/>
                  </a:lnTo>
                  <a:lnTo>
                    <a:pt x="2379362" y="210831"/>
                  </a:lnTo>
                  <a:lnTo>
                    <a:pt x="2409627" y="240426"/>
                  </a:lnTo>
                  <a:lnTo>
                    <a:pt x="2430208" y="287578"/>
                  </a:lnTo>
                  <a:lnTo>
                    <a:pt x="2439506" y="327453"/>
                  </a:lnTo>
                  <a:lnTo>
                    <a:pt x="2444661" y="371081"/>
                  </a:lnTo>
                  <a:lnTo>
                    <a:pt x="2445591" y="393927"/>
                  </a:lnTo>
                  <a:lnTo>
                    <a:pt x="2445288" y="416459"/>
                  </a:lnTo>
                  <a:lnTo>
                    <a:pt x="2440914" y="460590"/>
                  </a:lnTo>
                  <a:lnTo>
                    <a:pt x="2430762" y="499665"/>
                  </a:lnTo>
                  <a:lnTo>
                    <a:pt x="2403173" y="541115"/>
                  </a:lnTo>
                  <a:lnTo>
                    <a:pt x="2357297" y="555586"/>
                  </a:lnTo>
                  <a:lnTo>
                    <a:pt x="2332985" y="552996"/>
                  </a:lnTo>
                  <a:lnTo>
                    <a:pt x="2295172" y="532237"/>
                  </a:lnTo>
                  <a:lnTo>
                    <a:pt x="2271134" y="491098"/>
                  </a:lnTo>
                  <a:lnTo>
                    <a:pt x="2255700" y="432027"/>
                  </a:lnTo>
                  <a:lnTo>
                    <a:pt x="2250846" y="395922"/>
                  </a:lnTo>
                  <a:lnTo>
                    <a:pt x="2268187" y="391169"/>
                  </a:lnTo>
                  <a:lnTo>
                    <a:pt x="2285501" y="386414"/>
                  </a:lnTo>
                  <a:lnTo>
                    <a:pt x="2302792" y="381658"/>
                  </a:lnTo>
                  <a:lnTo>
                    <a:pt x="2320061" y="376897"/>
                  </a:lnTo>
                  <a:lnTo>
                    <a:pt x="2323087" y="393635"/>
                  </a:lnTo>
                  <a:lnTo>
                    <a:pt x="2338802" y="435238"/>
                  </a:lnTo>
                  <a:lnTo>
                    <a:pt x="2355913" y="443966"/>
                  </a:lnTo>
                  <a:lnTo>
                    <a:pt x="2362628" y="442873"/>
                  </a:lnTo>
                  <a:lnTo>
                    <a:pt x="2381755" y="403331"/>
                  </a:lnTo>
                  <a:lnTo>
                    <a:pt x="2381643" y="393992"/>
                  </a:lnTo>
                  <a:lnTo>
                    <a:pt x="2367729" y="355510"/>
                  </a:lnTo>
                  <a:lnTo>
                    <a:pt x="2323906" y="329948"/>
                  </a:lnTo>
                  <a:lnTo>
                    <a:pt x="2309644" y="321216"/>
                  </a:lnTo>
                  <a:lnTo>
                    <a:pt x="2276027" y="283584"/>
                  </a:lnTo>
                  <a:lnTo>
                    <a:pt x="2259878" y="232108"/>
                  </a:lnTo>
                  <a:lnTo>
                    <a:pt x="2254101" y="189360"/>
                  </a:lnTo>
                  <a:lnTo>
                    <a:pt x="2252929" y="140663"/>
                  </a:lnTo>
                  <a:lnTo>
                    <a:pt x="2254196" y="117128"/>
                  </a:lnTo>
                  <a:lnTo>
                    <a:pt x="2260498" y="75501"/>
                  </a:lnTo>
                  <a:lnTo>
                    <a:pt x="2277886" y="29335"/>
                  </a:lnTo>
                  <a:lnTo>
                    <a:pt x="2316786" y="1173"/>
                  </a:lnTo>
                  <a:lnTo>
                    <a:pt x="2330221" y="0"/>
                  </a:lnTo>
                  <a:close/>
                </a:path>
                <a:path w="2446020" h="759460">
                  <a:moveTo>
                    <a:pt x="2098281" y="0"/>
                  </a:moveTo>
                  <a:lnTo>
                    <a:pt x="2130450" y="21018"/>
                  </a:lnTo>
                  <a:lnTo>
                    <a:pt x="2148665" y="68045"/>
                  </a:lnTo>
                  <a:lnTo>
                    <a:pt x="2154415" y="90589"/>
                  </a:lnTo>
                  <a:lnTo>
                    <a:pt x="2154386" y="70946"/>
                  </a:lnTo>
                  <a:lnTo>
                    <a:pt x="2154358" y="51301"/>
                  </a:lnTo>
                  <a:lnTo>
                    <a:pt x="2154329" y="31656"/>
                  </a:lnTo>
                  <a:lnTo>
                    <a:pt x="2154301" y="12014"/>
                  </a:lnTo>
                  <a:lnTo>
                    <a:pt x="2214575" y="12014"/>
                  </a:lnTo>
                  <a:lnTo>
                    <a:pt x="2215393" y="62215"/>
                  </a:lnTo>
                  <a:lnTo>
                    <a:pt x="2216212" y="112416"/>
                  </a:lnTo>
                  <a:lnTo>
                    <a:pt x="2217029" y="162618"/>
                  </a:lnTo>
                  <a:lnTo>
                    <a:pt x="2217847" y="212821"/>
                  </a:lnTo>
                  <a:lnTo>
                    <a:pt x="2218664" y="263024"/>
                  </a:lnTo>
                  <a:lnTo>
                    <a:pt x="2219481" y="313228"/>
                  </a:lnTo>
                  <a:lnTo>
                    <a:pt x="2220299" y="363432"/>
                  </a:lnTo>
                  <a:lnTo>
                    <a:pt x="2221117" y="413636"/>
                  </a:lnTo>
                  <a:lnTo>
                    <a:pt x="2221935" y="463840"/>
                  </a:lnTo>
                  <a:lnTo>
                    <a:pt x="2222754" y="514045"/>
                  </a:lnTo>
                  <a:lnTo>
                    <a:pt x="2223312" y="537565"/>
                  </a:lnTo>
                  <a:lnTo>
                    <a:pt x="2223239" y="562299"/>
                  </a:lnTo>
                  <a:lnTo>
                    <a:pt x="2220153" y="609976"/>
                  </a:lnTo>
                  <a:lnTo>
                    <a:pt x="2213217" y="654495"/>
                  </a:lnTo>
                  <a:lnTo>
                    <a:pt x="2197265" y="706246"/>
                  </a:lnTo>
                  <a:lnTo>
                    <a:pt x="2173885" y="739572"/>
                  </a:lnTo>
                  <a:lnTo>
                    <a:pt x="2130483" y="758526"/>
                  </a:lnTo>
                  <a:lnTo>
                    <a:pt x="2117737" y="759307"/>
                  </a:lnTo>
                  <a:lnTo>
                    <a:pt x="2090171" y="756310"/>
                  </a:lnTo>
                  <a:lnTo>
                    <a:pt x="2049545" y="732293"/>
                  </a:lnTo>
                  <a:lnTo>
                    <a:pt x="2027539" y="685211"/>
                  </a:lnTo>
                  <a:lnTo>
                    <a:pt x="2018307" y="620882"/>
                  </a:lnTo>
                  <a:lnTo>
                    <a:pt x="2018017" y="582612"/>
                  </a:lnTo>
                  <a:lnTo>
                    <a:pt x="2018193" y="577171"/>
                  </a:lnTo>
                  <a:lnTo>
                    <a:pt x="2018437" y="570852"/>
                  </a:lnTo>
                  <a:lnTo>
                    <a:pt x="2018751" y="563656"/>
                  </a:lnTo>
                  <a:lnTo>
                    <a:pt x="2019134" y="555586"/>
                  </a:lnTo>
                  <a:lnTo>
                    <a:pt x="2036732" y="561223"/>
                  </a:lnTo>
                  <a:lnTo>
                    <a:pt x="2054358" y="566856"/>
                  </a:lnTo>
                  <a:lnTo>
                    <a:pt x="2072012" y="572487"/>
                  </a:lnTo>
                  <a:lnTo>
                    <a:pt x="2089696" y="578116"/>
                  </a:lnTo>
                  <a:lnTo>
                    <a:pt x="2091074" y="590816"/>
                  </a:lnTo>
                  <a:lnTo>
                    <a:pt x="2106691" y="627794"/>
                  </a:lnTo>
                  <a:lnTo>
                    <a:pt x="2118004" y="631672"/>
                  </a:lnTo>
                  <a:lnTo>
                    <a:pt x="2125530" y="630202"/>
                  </a:lnTo>
                  <a:lnTo>
                    <a:pt x="2145473" y="594192"/>
                  </a:lnTo>
                  <a:lnTo>
                    <a:pt x="2149399" y="553150"/>
                  </a:lnTo>
                  <a:lnTo>
                    <a:pt x="2149881" y="526059"/>
                  </a:lnTo>
                  <a:lnTo>
                    <a:pt x="2149872" y="505913"/>
                  </a:lnTo>
                  <a:lnTo>
                    <a:pt x="2149863" y="485767"/>
                  </a:lnTo>
                  <a:lnTo>
                    <a:pt x="2149858" y="465617"/>
                  </a:lnTo>
                  <a:lnTo>
                    <a:pt x="2149856" y="445465"/>
                  </a:lnTo>
                  <a:lnTo>
                    <a:pt x="2144587" y="462024"/>
                  </a:lnTo>
                  <a:lnTo>
                    <a:pt x="2128621" y="497027"/>
                  </a:lnTo>
                  <a:lnTo>
                    <a:pt x="2092363" y="522058"/>
                  </a:lnTo>
                  <a:lnTo>
                    <a:pt x="2074417" y="516244"/>
                  </a:lnTo>
                  <a:lnTo>
                    <a:pt x="2044900" y="469702"/>
                  </a:lnTo>
                  <a:lnTo>
                    <a:pt x="2033498" y="428955"/>
                  </a:lnTo>
                  <a:lnTo>
                    <a:pt x="2023517" y="352255"/>
                  </a:lnTo>
                  <a:lnTo>
                    <a:pt x="2021866" y="305920"/>
                  </a:lnTo>
                  <a:lnTo>
                    <a:pt x="2022386" y="254266"/>
                  </a:lnTo>
                  <a:lnTo>
                    <a:pt x="2025318" y="195898"/>
                  </a:lnTo>
                  <a:lnTo>
                    <a:pt x="2030458" y="144914"/>
                  </a:lnTo>
                  <a:lnTo>
                    <a:pt x="2037754" y="101306"/>
                  </a:lnTo>
                  <a:lnTo>
                    <a:pt x="2058120" y="36615"/>
                  </a:lnTo>
                  <a:lnTo>
                    <a:pt x="2083632" y="4072"/>
                  </a:lnTo>
                  <a:lnTo>
                    <a:pt x="2098281" y="0"/>
                  </a:lnTo>
                  <a:close/>
                </a:path>
                <a:path w="2446020" h="759460">
                  <a:moveTo>
                    <a:pt x="1942680" y="0"/>
                  </a:moveTo>
                  <a:lnTo>
                    <a:pt x="1974959" y="28305"/>
                  </a:lnTo>
                  <a:lnTo>
                    <a:pt x="1987952" y="78888"/>
                  </a:lnTo>
                  <a:lnTo>
                    <a:pt x="1992755" y="156585"/>
                  </a:lnTo>
                  <a:lnTo>
                    <a:pt x="1991918" y="205714"/>
                  </a:lnTo>
                  <a:lnTo>
                    <a:pt x="1990149" y="253981"/>
                  </a:lnTo>
                  <a:lnTo>
                    <a:pt x="1988378" y="302248"/>
                  </a:lnTo>
                  <a:lnTo>
                    <a:pt x="1986606" y="350515"/>
                  </a:lnTo>
                  <a:lnTo>
                    <a:pt x="1984833" y="398781"/>
                  </a:lnTo>
                  <a:lnTo>
                    <a:pt x="1983059" y="447046"/>
                  </a:lnTo>
                  <a:lnTo>
                    <a:pt x="1981285" y="495310"/>
                  </a:lnTo>
                  <a:lnTo>
                    <a:pt x="1979510" y="543572"/>
                  </a:lnTo>
                  <a:lnTo>
                    <a:pt x="1906346" y="543572"/>
                  </a:lnTo>
                  <a:lnTo>
                    <a:pt x="1908911" y="494855"/>
                  </a:lnTo>
                  <a:lnTo>
                    <a:pt x="1911476" y="446138"/>
                  </a:lnTo>
                  <a:lnTo>
                    <a:pt x="1914040" y="397421"/>
                  </a:lnTo>
                  <a:lnTo>
                    <a:pt x="1916604" y="348703"/>
                  </a:lnTo>
                  <a:lnTo>
                    <a:pt x="1919165" y="299986"/>
                  </a:lnTo>
                  <a:lnTo>
                    <a:pt x="1921725" y="251269"/>
                  </a:lnTo>
                  <a:lnTo>
                    <a:pt x="1922567" y="228068"/>
                  </a:lnTo>
                  <a:lnTo>
                    <a:pt x="1922449" y="208530"/>
                  </a:lnTo>
                  <a:lnTo>
                    <a:pt x="1912900" y="164861"/>
                  </a:lnTo>
                  <a:lnTo>
                    <a:pt x="1903437" y="159664"/>
                  </a:lnTo>
                  <a:lnTo>
                    <a:pt x="1897552" y="161416"/>
                  </a:lnTo>
                  <a:lnTo>
                    <a:pt x="1877608" y="204495"/>
                  </a:lnTo>
                  <a:lnTo>
                    <a:pt x="1870557" y="254798"/>
                  </a:lnTo>
                  <a:lnTo>
                    <a:pt x="1864616" y="339356"/>
                  </a:lnTo>
                  <a:lnTo>
                    <a:pt x="1861317" y="390410"/>
                  </a:lnTo>
                  <a:lnTo>
                    <a:pt x="1858020" y="441464"/>
                  </a:lnTo>
                  <a:lnTo>
                    <a:pt x="1854724" y="492518"/>
                  </a:lnTo>
                  <a:lnTo>
                    <a:pt x="1851431" y="543572"/>
                  </a:lnTo>
                  <a:lnTo>
                    <a:pt x="1778622" y="543572"/>
                  </a:lnTo>
                  <a:lnTo>
                    <a:pt x="1782893" y="490415"/>
                  </a:lnTo>
                  <a:lnTo>
                    <a:pt x="1787165" y="437259"/>
                  </a:lnTo>
                  <a:lnTo>
                    <a:pt x="1791438" y="384104"/>
                  </a:lnTo>
                  <a:lnTo>
                    <a:pt x="1795711" y="330948"/>
                  </a:lnTo>
                  <a:lnTo>
                    <a:pt x="1799985" y="277793"/>
                  </a:lnTo>
                  <a:lnTo>
                    <a:pt x="1804259" y="224638"/>
                  </a:lnTo>
                  <a:lnTo>
                    <a:pt x="1808533" y="171482"/>
                  </a:lnTo>
                  <a:lnTo>
                    <a:pt x="1812808" y="118327"/>
                  </a:lnTo>
                  <a:lnTo>
                    <a:pt x="1817082" y="65170"/>
                  </a:lnTo>
                  <a:lnTo>
                    <a:pt x="1821357" y="12014"/>
                  </a:lnTo>
                  <a:lnTo>
                    <a:pt x="1881314" y="12014"/>
                  </a:lnTo>
                  <a:lnTo>
                    <a:pt x="1875637" y="98602"/>
                  </a:lnTo>
                  <a:lnTo>
                    <a:pt x="1884094" y="73981"/>
                  </a:lnTo>
                  <a:lnTo>
                    <a:pt x="1900203" y="36062"/>
                  </a:lnTo>
                  <a:lnTo>
                    <a:pt x="1924140" y="5699"/>
                  </a:lnTo>
                  <a:lnTo>
                    <a:pt x="1933118" y="1425"/>
                  </a:lnTo>
                  <a:lnTo>
                    <a:pt x="1942680" y="0"/>
                  </a:lnTo>
                  <a:close/>
                </a:path>
                <a:path w="2446020" h="759460">
                  <a:moveTo>
                    <a:pt x="994448" y="0"/>
                  </a:moveTo>
                  <a:lnTo>
                    <a:pt x="1023816" y="33253"/>
                  </a:lnTo>
                  <a:lnTo>
                    <a:pt x="1026317" y="68038"/>
                  </a:lnTo>
                  <a:lnTo>
                    <a:pt x="1025931" y="90589"/>
                  </a:lnTo>
                  <a:lnTo>
                    <a:pt x="1031246" y="70946"/>
                  </a:lnTo>
                  <a:lnTo>
                    <a:pt x="1036562" y="51301"/>
                  </a:lnTo>
                  <a:lnTo>
                    <a:pt x="1041881" y="31656"/>
                  </a:lnTo>
                  <a:lnTo>
                    <a:pt x="1047203" y="12014"/>
                  </a:lnTo>
                  <a:lnTo>
                    <a:pt x="1107478" y="12014"/>
                  </a:lnTo>
                  <a:lnTo>
                    <a:pt x="1094630" y="62215"/>
                  </a:lnTo>
                  <a:lnTo>
                    <a:pt x="1081783" y="112416"/>
                  </a:lnTo>
                  <a:lnTo>
                    <a:pt x="1068935" y="162618"/>
                  </a:lnTo>
                  <a:lnTo>
                    <a:pt x="1056088" y="212821"/>
                  </a:lnTo>
                  <a:lnTo>
                    <a:pt x="1043239" y="263024"/>
                  </a:lnTo>
                  <a:lnTo>
                    <a:pt x="1030391" y="313228"/>
                  </a:lnTo>
                  <a:lnTo>
                    <a:pt x="1017542" y="363432"/>
                  </a:lnTo>
                  <a:lnTo>
                    <a:pt x="1004693" y="413636"/>
                  </a:lnTo>
                  <a:lnTo>
                    <a:pt x="991842" y="463840"/>
                  </a:lnTo>
                  <a:lnTo>
                    <a:pt x="978992" y="514045"/>
                  </a:lnTo>
                  <a:lnTo>
                    <a:pt x="977049" y="521881"/>
                  </a:lnTo>
                  <a:lnTo>
                    <a:pt x="966347" y="562299"/>
                  </a:lnTo>
                  <a:lnTo>
                    <a:pt x="950288" y="609976"/>
                  </a:lnTo>
                  <a:lnTo>
                    <a:pt x="931231" y="654495"/>
                  </a:lnTo>
                  <a:lnTo>
                    <a:pt x="911324" y="691161"/>
                  </a:lnTo>
                  <a:lnTo>
                    <a:pt x="879957" y="730408"/>
                  </a:lnTo>
                  <a:lnTo>
                    <a:pt x="845129" y="752272"/>
                  </a:lnTo>
                  <a:lnTo>
                    <a:pt x="807224" y="759307"/>
                  </a:lnTo>
                  <a:lnTo>
                    <a:pt x="780473" y="756306"/>
                  </a:lnTo>
                  <a:lnTo>
                    <a:pt x="760177" y="747299"/>
                  </a:lnTo>
                  <a:lnTo>
                    <a:pt x="746377" y="732282"/>
                  </a:lnTo>
                  <a:lnTo>
                    <a:pt x="739114" y="711250"/>
                  </a:lnTo>
                  <a:lnTo>
                    <a:pt x="737185" y="685200"/>
                  </a:lnTo>
                  <a:lnTo>
                    <a:pt x="739316" y="655075"/>
                  </a:lnTo>
                  <a:lnTo>
                    <a:pt x="755586" y="582612"/>
                  </a:lnTo>
                  <a:lnTo>
                    <a:pt x="780134" y="561223"/>
                  </a:lnTo>
                  <a:lnTo>
                    <a:pt x="796226" y="566856"/>
                  </a:lnTo>
                  <a:lnTo>
                    <a:pt x="812347" y="572487"/>
                  </a:lnTo>
                  <a:lnTo>
                    <a:pt x="828497" y="578116"/>
                  </a:lnTo>
                  <a:lnTo>
                    <a:pt x="826415" y="590816"/>
                  </a:lnTo>
                  <a:lnTo>
                    <a:pt x="825311" y="601387"/>
                  </a:lnTo>
                  <a:lnTo>
                    <a:pt x="825180" y="609833"/>
                  </a:lnTo>
                  <a:lnTo>
                    <a:pt x="826020" y="616153"/>
                  </a:lnTo>
                  <a:lnTo>
                    <a:pt x="828547" y="626503"/>
                  </a:lnTo>
                  <a:lnTo>
                    <a:pt x="833970" y="631672"/>
                  </a:lnTo>
                  <a:lnTo>
                    <a:pt x="842225" y="631672"/>
                  </a:lnTo>
                  <a:lnTo>
                    <a:pt x="872642" y="608139"/>
                  </a:lnTo>
                  <a:lnTo>
                    <a:pt x="894998" y="553150"/>
                  </a:lnTo>
                  <a:lnTo>
                    <a:pt x="908332" y="505913"/>
                  </a:lnTo>
                  <a:lnTo>
                    <a:pt x="919286" y="465617"/>
                  </a:lnTo>
                  <a:lnTo>
                    <a:pt x="924763" y="445465"/>
                  </a:lnTo>
                  <a:lnTo>
                    <a:pt x="914989" y="462024"/>
                  </a:lnTo>
                  <a:lnTo>
                    <a:pt x="905848" y="476137"/>
                  </a:lnTo>
                  <a:lnTo>
                    <a:pt x="877947" y="507983"/>
                  </a:lnTo>
                  <a:lnTo>
                    <a:pt x="846429" y="522058"/>
                  </a:lnTo>
                  <a:lnTo>
                    <a:pt x="830066" y="516237"/>
                  </a:lnTo>
                  <a:lnTo>
                    <a:pt x="818964" y="498776"/>
                  </a:lnTo>
                  <a:lnTo>
                    <a:pt x="813212" y="469680"/>
                  </a:lnTo>
                  <a:lnTo>
                    <a:pt x="812901" y="428955"/>
                  </a:lnTo>
                  <a:lnTo>
                    <a:pt x="816499" y="393257"/>
                  </a:lnTo>
                  <a:lnTo>
                    <a:pt x="823799" y="352245"/>
                  </a:lnTo>
                  <a:lnTo>
                    <a:pt x="834759" y="305916"/>
                  </a:lnTo>
                  <a:lnTo>
                    <a:pt x="849337" y="254266"/>
                  </a:lnTo>
                  <a:lnTo>
                    <a:pt x="868165" y="195901"/>
                  </a:lnTo>
                  <a:lnTo>
                    <a:pt x="887185" y="144924"/>
                  </a:lnTo>
                  <a:lnTo>
                    <a:pt x="906350" y="101317"/>
                  </a:lnTo>
                  <a:lnTo>
                    <a:pt x="925614" y="65062"/>
                  </a:lnTo>
                  <a:lnTo>
                    <a:pt x="962002" y="16286"/>
                  </a:lnTo>
                  <a:lnTo>
                    <a:pt x="978695" y="4074"/>
                  </a:lnTo>
                  <a:lnTo>
                    <a:pt x="994448" y="0"/>
                  </a:lnTo>
                  <a:close/>
                </a:path>
                <a:path w="2446020" h="759460">
                  <a:moveTo>
                    <a:pt x="838860" y="0"/>
                  </a:moveTo>
                  <a:lnTo>
                    <a:pt x="850462" y="3143"/>
                  </a:lnTo>
                  <a:lnTo>
                    <a:pt x="858640" y="12574"/>
                  </a:lnTo>
                  <a:lnTo>
                    <a:pt x="863427" y="28294"/>
                  </a:lnTo>
                  <a:lnTo>
                    <a:pt x="864857" y="50304"/>
                  </a:lnTo>
                  <a:lnTo>
                    <a:pt x="862648" y="78877"/>
                  </a:lnTo>
                  <a:lnTo>
                    <a:pt x="846301" y="156582"/>
                  </a:lnTo>
                  <a:lnTo>
                    <a:pt x="832091" y="205714"/>
                  </a:lnTo>
                  <a:lnTo>
                    <a:pt x="817182" y="253981"/>
                  </a:lnTo>
                  <a:lnTo>
                    <a:pt x="802272" y="302248"/>
                  </a:lnTo>
                  <a:lnTo>
                    <a:pt x="787362" y="350515"/>
                  </a:lnTo>
                  <a:lnTo>
                    <a:pt x="772451" y="398781"/>
                  </a:lnTo>
                  <a:lnTo>
                    <a:pt x="757541" y="447046"/>
                  </a:lnTo>
                  <a:lnTo>
                    <a:pt x="742631" y="495310"/>
                  </a:lnTo>
                  <a:lnTo>
                    <a:pt x="727722" y="543572"/>
                  </a:lnTo>
                  <a:lnTo>
                    <a:pt x="654557" y="543572"/>
                  </a:lnTo>
                  <a:lnTo>
                    <a:pt x="749503" y="251269"/>
                  </a:lnTo>
                  <a:lnTo>
                    <a:pt x="756657" y="228068"/>
                  </a:lnTo>
                  <a:lnTo>
                    <a:pt x="761857" y="208530"/>
                  </a:lnTo>
                  <a:lnTo>
                    <a:pt x="765108" y="192655"/>
                  </a:lnTo>
                  <a:lnTo>
                    <a:pt x="766419" y="180441"/>
                  </a:lnTo>
                  <a:lnTo>
                    <a:pt x="766876" y="166585"/>
                  </a:lnTo>
                  <a:lnTo>
                    <a:pt x="763473" y="159664"/>
                  </a:lnTo>
                  <a:lnTo>
                    <a:pt x="756145" y="159664"/>
                  </a:lnTo>
                  <a:lnTo>
                    <a:pt x="749781" y="161418"/>
                  </a:lnTo>
                  <a:lnTo>
                    <a:pt x="718108" y="204495"/>
                  </a:lnTo>
                  <a:lnTo>
                    <a:pt x="697369" y="254798"/>
                  </a:lnTo>
                  <a:lnTo>
                    <a:pt x="668412" y="339356"/>
                  </a:lnTo>
                  <a:lnTo>
                    <a:pt x="651217" y="390410"/>
                  </a:lnTo>
                  <a:lnTo>
                    <a:pt x="634022" y="441464"/>
                  </a:lnTo>
                  <a:lnTo>
                    <a:pt x="616827" y="492518"/>
                  </a:lnTo>
                  <a:lnTo>
                    <a:pt x="599630" y="543572"/>
                  </a:lnTo>
                  <a:lnTo>
                    <a:pt x="526821" y="543572"/>
                  </a:lnTo>
                  <a:lnTo>
                    <a:pt x="543862" y="495248"/>
                  </a:lnTo>
                  <a:lnTo>
                    <a:pt x="560902" y="446924"/>
                  </a:lnTo>
                  <a:lnTo>
                    <a:pt x="577942" y="398601"/>
                  </a:lnTo>
                  <a:lnTo>
                    <a:pt x="594981" y="350277"/>
                  </a:lnTo>
                  <a:lnTo>
                    <a:pt x="612021" y="301954"/>
                  </a:lnTo>
                  <a:lnTo>
                    <a:pt x="629060" y="253631"/>
                  </a:lnTo>
                  <a:lnTo>
                    <a:pt x="646100" y="205309"/>
                  </a:lnTo>
                  <a:lnTo>
                    <a:pt x="663139" y="156985"/>
                  </a:lnTo>
                  <a:lnTo>
                    <a:pt x="680179" y="108662"/>
                  </a:lnTo>
                  <a:lnTo>
                    <a:pt x="697219" y="60338"/>
                  </a:lnTo>
                  <a:lnTo>
                    <a:pt x="714260" y="12014"/>
                  </a:lnTo>
                  <a:lnTo>
                    <a:pt x="774230" y="12014"/>
                  </a:lnTo>
                  <a:lnTo>
                    <a:pt x="744969" y="98602"/>
                  </a:lnTo>
                  <a:lnTo>
                    <a:pt x="760126" y="73981"/>
                  </a:lnTo>
                  <a:lnTo>
                    <a:pt x="786563" y="36062"/>
                  </a:lnTo>
                  <a:lnTo>
                    <a:pt x="818769" y="5699"/>
                  </a:lnTo>
                  <a:lnTo>
                    <a:pt x="828909" y="1425"/>
                  </a:lnTo>
                  <a:lnTo>
                    <a:pt x="838860" y="0"/>
                  </a:lnTo>
                  <a:close/>
                </a:path>
                <a:path w="2446020" h="759460">
                  <a:moveTo>
                    <a:pt x="296989" y="0"/>
                  </a:moveTo>
                  <a:lnTo>
                    <a:pt x="318027" y="5781"/>
                  </a:lnTo>
                  <a:lnTo>
                    <a:pt x="330882" y="23133"/>
                  </a:lnTo>
                  <a:lnTo>
                    <a:pt x="335665" y="52067"/>
                  </a:lnTo>
                  <a:lnTo>
                    <a:pt x="332485" y="92595"/>
                  </a:lnTo>
                  <a:lnTo>
                    <a:pt x="324559" y="132032"/>
                  </a:lnTo>
                  <a:lnTo>
                    <a:pt x="312237" y="175798"/>
                  </a:lnTo>
                  <a:lnTo>
                    <a:pt x="295451" y="223885"/>
                  </a:lnTo>
                  <a:lnTo>
                    <a:pt x="274129" y="276288"/>
                  </a:lnTo>
                  <a:lnTo>
                    <a:pt x="252550" y="323583"/>
                  </a:lnTo>
                  <a:lnTo>
                    <a:pt x="230233" y="367342"/>
                  </a:lnTo>
                  <a:lnTo>
                    <a:pt x="207145" y="407550"/>
                  </a:lnTo>
                  <a:lnTo>
                    <a:pt x="183252" y="444192"/>
                  </a:lnTo>
                  <a:lnTo>
                    <a:pt x="158521" y="477253"/>
                  </a:lnTo>
                  <a:lnTo>
                    <a:pt x="127609" y="511572"/>
                  </a:lnTo>
                  <a:lnTo>
                    <a:pt x="98090" y="536046"/>
                  </a:lnTo>
                  <a:lnTo>
                    <a:pt x="43497" y="555586"/>
                  </a:lnTo>
                  <a:lnTo>
                    <a:pt x="23524" y="551519"/>
                  </a:lnTo>
                  <a:lnTo>
                    <a:pt x="9566" y="539319"/>
                  </a:lnTo>
                  <a:lnTo>
                    <a:pt x="1699" y="518987"/>
                  </a:lnTo>
                  <a:lnTo>
                    <a:pt x="0" y="490524"/>
                  </a:lnTo>
                  <a:lnTo>
                    <a:pt x="5672" y="447092"/>
                  </a:lnTo>
                  <a:lnTo>
                    <a:pt x="18824" y="397413"/>
                  </a:lnTo>
                  <a:lnTo>
                    <a:pt x="39344" y="341482"/>
                  </a:lnTo>
                  <a:lnTo>
                    <a:pt x="67119" y="279298"/>
                  </a:lnTo>
                  <a:lnTo>
                    <a:pt x="90738" y="232367"/>
                  </a:lnTo>
                  <a:lnTo>
                    <a:pt x="114846" y="188870"/>
                  </a:lnTo>
                  <a:lnTo>
                    <a:pt x="139408" y="148792"/>
                  </a:lnTo>
                  <a:lnTo>
                    <a:pt x="164388" y="112117"/>
                  </a:lnTo>
                  <a:lnTo>
                    <a:pt x="189750" y="78828"/>
                  </a:lnTo>
                  <a:lnTo>
                    <a:pt x="220270" y="44384"/>
                  </a:lnTo>
                  <a:lnTo>
                    <a:pt x="273820" y="4941"/>
                  </a:lnTo>
                  <a:lnTo>
                    <a:pt x="296989" y="0"/>
                  </a:lnTo>
                  <a:close/>
                </a:path>
              </a:pathLst>
            </a:custGeom>
            <a:ln w="12954">
              <a:solidFill>
                <a:srgbClr val="B1B1B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45385" y="1669924"/>
              <a:ext cx="2150564" cy="77176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441530" y="1879118"/>
              <a:ext cx="398780" cy="544195"/>
            </a:xfrm>
            <a:custGeom>
              <a:avLst/>
              <a:gdLst/>
              <a:ahLst/>
              <a:cxnLst/>
              <a:rect l="l" t="t" r="r" b="b"/>
              <a:pathLst>
                <a:path w="398780" h="544194">
                  <a:moveTo>
                    <a:pt x="380606" y="0"/>
                  </a:moveTo>
                  <a:lnTo>
                    <a:pt x="387015" y="1752"/>
                  </a:lnTo>
                  <a:lnTo>
                    <a:pt x="392063" y="7008"/>
                  </a:lnTo>
                  <a:lnTo>
                    <a:pt x="395770" y="15768"/>
                  </a:lnTo>
                  <a:lnTo>
                    <a:pt x="398157" y="28028"/>
                  </a:lnTo>
                  <a:lnTo>
                    <a:pt x="375600" y="64333"/>
                  </a:lnTo>
                  <a:lnTo>
                    <a:pt x="352961" y="100626"/>
                  </a:lnTo>
                  <a:lnTo>
                    <a:pt x="330242" y="136908"/>
                  </a:lnTo>
                  <a:lnTo>
                    <a:pt x="307441" y="173177"/>
                  </a:lnTo>
                  <a:lnTo>
                    <a:pt x="304419" y="163169"/>
                  </a:lnTo>
                  <a:lnTo>
                    <a:pt x="300659" y="158165"/>
                  </a:lnTo>
                  <a:lnTo>
                    <a:pt x="296075" y="158165"/>
                  </a:lnTo>
                  <a:lnTo>
                    <a:pt x="288862" y="160232"/>
                  </a:lnTo>
                  <a:lnTo>
                    <a:pt x="259346" y="191198"/>
                  </a:lnTo>
                  <a:lnTo>
                    <a:pt x="218233" y="258035"/>
                  </a:lnTo>
                  <a:lnTo>
                    <a:pt x="192016" y="306645"/>
                  </a:lnTo>
                  <a:lnTo>
                    <a:pt x="162051" y="365391"/>
                  </a:lnTo>
                  <a:lnTo>
                    <a:pt x="139830" y="409932"/>
                  </a:lnTo>
                  <a:lnTo>
                    <a:pt x="117608" y="454477"/>
                  </a:lnTo>
                  <a:lnTo>
                    <a:pt x="95386" y="499024"/>
                  </a:lnTo>
                  <a:lnTo>
                    <a:pt x="73164" y="543572"/>
                  </a:lnTo>
                  <a:lnTo>
                    <a:pt x="0" y="543572"/>
                  </a:lnTo>
                  <a:lnTo>
                    <a:pt x="22802" y="499275"/>
                  </a:lnTo>
                  <a:lnTo>
                    <a:pt x="45604" y="454978"/>
                  </a:lnTo>
                  <a:lnTo>
                    <a:pt x="68406" y="410681"/>
                  </a:lnTo>
                  <a:lnTo>
                    <a:pt x="91208" y="366385"/>
                  </a:lnTo>
                  <a:lnTo>
                    <a:pt x="114009" y="322089"/>
                  </a:lnTo>
                  <a:lnTo>
                    <a:pt x="136810" y="277793"/>
                  </a:lnTo>
                  <a:lnTo>
                    <a:pt x="159612" y="233497"/>
                  </a:lnTo>
                  <a:lnTo>
                    <a:pt x="182413" y="189201"/>
                  </a:lnTo>
                  <a:lnTo>
                    <a:pt x="205214" y="144905"/>
                  </a:lnTo>
                  <a:lnTo>
                    <a:pt x="228016" y="100608"/>
                  </a:lnTo>
                  <a:lnTo>
                    <a:pt x="250818" y="56311"/>
                  </a:lnTo>
                  <a:lnTo>
                    <a:pt x="273621" y="12014"/>
                  </a:lnTo>
                  <a:lnTo>
                    <a:pt x="333895" y="12014"/>
                  </a:lnTo>
                  <a:lnTo>
                    <a:pt x="323010" y="33786"/>
                  </a:lnTo>
                  <a:lnTo>
                    <a:pt x="312127" y="55556"/>
                  </a:lnTo>
                  <a:lnTo>
                    <a:pt x="301245" y="77325"/>
                  </a:lnTo>
                  <a:lnTo>
                    <a:pt x="290360" y="99098"/>
                  </a:lnTo>
                  <a:lnTo>
                    <a:pt x="307835" y="73036"/>
                  </a:lnTo>
                  <a:lnTo>
                    <a:pt x="336280" y="34118"/>
                  </a:lnTo>
                  <a:lnTo>
                    <a:pt x="365490" y="5321"/>
                  </a:lnTo>
                  <a:lnTo>
                    <a:pt x="373432" y="1330"/>
                  </a:lnTo>
                  <a:lnTo>
                    <a:pt x="380606" y="0"/>
                  </a:lnTo>
                  <a:close/>
                </a:path>
              </a:pathLst>
            </a:custGeom>
            <a:ln w="12954">
              <a:solidFill>
                <a:srgbClr val="B1B1B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88710" y="1831595"/>
              <a:ext cx="139019" cy="17663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376197" y="1682433"/>
              <a:ext cx="88887" cy="15159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3867105" y="1688910"/>
              <a:ext cx="452755" cy="734060"/>
            </a:xfrm>
            <a:custGeom>
              <a:avLst/>
              <a:gdLst/>
              <a:ahLst/>
              <a:cxnLst/>
              <a:rect l="l" t="t" r="r" b="b"/>
              <a:pathLst>
                <a:path w="452754" h="734060">
                  <a:moveTo>
                    <a:pt x="322783" y="0"/>
                  </a:moveTo>
                  <a:lnTo>
                    <a:pt x="383971" y="0"/>
                  </a:lnTo>
                  <a:lnTo>
                    <a:pt x="376175" y="54056"/>
                  </a:lnTo>
                  <a:lnTo>
                    <a:pt x="368376" y="108113"/>
                  </a:lnTo>
                  <a:lnTo>
                    <a:pt x="360577" y="162171"/>
                  </a:lnTo>
                  <a:lnTo>
                    <a:pt x="352779" y="216231"/>
                  </a:lnTo>
                  <a:lnTo>
                    <a:pt x="344982" y="270294"/>
                  </a:lnTo>
                  <a:lnTo>
                    <a:pt x="354493" y="250313"/>
                  </a:lnTo>
                  <a:lnTo>
                    <a:pt x="363491" y="233389"/>
                  </a:lnTo>
                  <a:lnTo>
                    <a:pt x="387899" y="200628"/>
                  </a:lnTo>
                  <a:lnTo>
                    <a:pt x="413169" y="190207"/>
                  </a:lnTo>
                  <a:lnTo>
                    <a:pt x="425171" y="193369"/>
                  </a:lnTo>
                  <a:lnTo>
                    <a:pt x="448348" y="240753"/>
                  </a:lnTo>
                  <a:lnTo>
                    <a:pt x="452283" y="304831"/>
                  </a:lnTo>
                  <a:lnTo>
                    <a:pt x="450264" y="346999"/>
                  </a:lnTo>
                  <a:lnTo>
                    <a:pt x="445541" y="395922"/>
                  </a:lnTo>
                  <a:lnTo>
                    <a:pt x="439924" y="444189"/>
                  </a:lnTo>
                  <a:lnTo>
                    <a:pt x="434307" y="492456"/>
                  </a:lnTo>
                  <a:lnTo>
                    <a:pt x="428690" y="540723"/>
                  </a:lnTo>
                  <a:lnTo>
                    <a:pt x="423073" y="588989"/>
                  </a:lnTo>
                  <a:lnTo>
                    <a:pt x="417456" y="637254"/>
                  </a:lnTo>
                  <a:lnTo>
                    <a:pt x="411839" y="685518"/>
                  </a:lnTo>
                  <a:lnTo>
                    <a:pt x="406222" y="733780"/>
                  </a:lnTo>
                  <a:lnTo>
                    <a:pt x="333044" y="733780"/>
                  </a:lnTo>
                  <a:lnTo>
                    <a:pt x="339490" y="685063"/>
                  </a:lnTo>
                  <a:lnTo>
                    <a:pt x="345935" y="636346"/>
                  </a:lnTo>
                  <a:lnTo>
                    <a:pt x="352380" y="587629"/>
                  </a:lnTo>
                  <a:lnTo>
                    <a:pt x="358825" y="538911"/>
                  </a:lnTo>
                  <a:lnTo>
                    <a:pt x="365271" y="490194"/>
                  </a:lnTo>
                  <a:lnTo>
                    <a:pt x="371716" y="441477"/>
                  </a:lnTo>
                  <a:lnTo>
                    <a:pt x="374403" y="418276"/>
                  </a:lnTo>
                  <a:lnTo>
                    <a:pt x="375840" y="398738"/>
                  </a:lnTo>
                  <a:lnTo>
                    <a:pt x="376034" y="382862"/>
                  </a:lnTo>
                  <a:lnTo>
                    <a:pt x="374992" y="370649"/>
                  </a:lnTo>
                  <a:lnTo>
                    <a:pt x="372783" y="356806"/>
                  </a:lnTo>
                  <a:lnTo>
                    <a:pt x="368046" y="349872"/>
                  </a:lnTo>
                  <a:lnTo>
                    <a:pt x="360718" y="349872"/>
                  </a:lnTo>
                  <a:lnTo>
                    <a:pt x="331322" y="394703"/>
                  </a:lnTo>
                  <a:lnTo>
                    <a:pt x="320261" y="445006"/>
                  </a:lnTo>
                  <a:lnTo>
                    <a:pt x="307585" y="529564"/>
                  </a:lnTo>
                  <a:lnTo>
                    <a:pt x="300220" y="580618"/>
                  </a:lnTo>
                  <a:lnTo>
                    <a:pt x="292856" y="631672"/>
                  </a:lnTo>
                  <a:lnTo>
                    <a:pt x="285492" y="682726"/>
                  </a:lnTo>
                  <a:lnTo>
                    <a:pt x="278130" y="733780"/>
                  </a:lnTo>
                  <a:lnTo>
                    <a:pt x="205320" y="733780"/>
                  </a:lnTo>
                  <a:lnTo>
                    <a:pt x="213151" y="684862"/>
                  </a:lnTo>
                  <a:lnTo>
                    <a:pt x="220982" y="635944"/>
                  </a:lnTo>
                  <a:lnTo>
                    <a:pt x="228813" y="587026"/>
                  </a:lnTo>
                  <a:lnTo>
                    <a:pt x="236644" y="538108"/>
                  </a:lnTo>
                  <a:lnTo>
                    <a:pt x="244475" y="489190"/>
                  </a:lnTo>
                  <a:lnTo>
                    <a:pt x="252305" y="440272"/>
                  </a:lnTo>
                  <a:lnTo>
                    <a:pt x="260136" y="391354"/>
                  </a:lnTo>
                  <a:lnTo>
                    <a:pt x="267967" y="342435"/>
                  </a:lnTo>
                  <a:lnTo>
                    <a:pt x="275798" y="293517"/>
                  </a:lnTo>
                  <a:lnTo>
                    <a:pt x="283629" y="244598"/>
                  </a:lnTo>
                  <a:lnTo>
                    <a:pt x="291459" y="195679"/>
                  </a:lnTo>
                  <a:lnTo>
                    <a:pt x="299290" y="146759"/>
                  </a:lnTo>
                  <a:lnTo>
                    <a:pt x="307121" y="97840"/>
                  </a:lnTo>
                  <a:lnTo>
                    <a:pt x="314952" y="48920"/>
                  </a:lnTo>
                  <a:lnTo>
                    <a:pt x="322783" y="0"/>
                  </a:lnTo>
                  <a:close/>
                </a:path>
                <a:path w="452754" h="734060">
                  <a:moveTo>
                    <a:pt x="80759" y="0"/>
                  </a:moveTo>
                  <a:lnTo>
                    <a:pt x="287794" y="0"/>
                  </a:lnTo>
                  <a:lnTo>
                    <a:pt x="280129" y="45300"/>
                  </a:lnTo>
                  <a:lnTo>
                    <a:pt x="272467" y="90600"/>
                  </a:lnTo>
                  <a:lnTo>
                    <a:pt x="264807" y="135897"/>
                  </a:lnTo>
                  <a:lnTo>
                    <a:pt x="257149" y="181190"/>
                  </a:lnTo>
                  <a:lnTo>
                    <a:pt x="184429" y="181190"/>
                  </a:lnTo>
                  <a:lnTo>
                    <a:pt x="175029" y="231427"/>
                  </a:lnTo>
                  <a:lnTo>
                    <a:pt x="165628" y="281663"/>
                  </a:lnTo>
                  <a:lnTo>
                    <a:pt x="156228" y="331900"/>
                  </a:lnTo>
                  <a:lnTo>
                    <a:pt x="146828" y="382136"/>
                  </a:lnTo>
                  <a:lnTo>
                    <a:pt x="137429" y="432372"/>
                  </a:lnTo>
                  <a:lnTo>
                    <a:pt x="128029" y="482608"/>
                  </a:lnTo>
                  <a:lnTo>
                    <a:pt x="118630" y="532843"/>
                  </a:lnTo>
                  <a:lnTo>
                    <a:pt x="109231" y="583078"/>
                  </a:lnTo>
                  <a:lnTo>
                    <a:pt x="99833" y="633313"/>
                  </a:lnTo>
                  <a:lnTo>
                    <a:pt x="90435" y="683547"/>
                  </a:lnTo>
                  <a:lnTo>
                    <a:pt x="81038" y="733780"/>
                  </a:lnTo>
                  <a:lnTo>
                    <a:pt x="0" y="733780"/>
                  </a:lnTo>
                  <a:lnTo>
                    <a:pt x="10283" y="683547"/>
                  </a:lnTo>
                  <a:lnTo>
                    <a:pt x="20567" y="633313"/>
                  </a:lnTo>
                  <a:lnTo>
                    <a:pt x="30850" y="583078"/>
                  </a:lnTo>
                  <a:lnTo>
                    <a:pt x="41134" y="532843"/>
                  </a:lnTo>
                  <a:lnTo>
                    <a:pt x="51417" y="482608"/>
                  </a:lnTo>
                  <a:lnTo>
                    <a:pt x="61701" y="432372"/>
                  </a:lnTo>
                  <a:lnTo>
                    <a:pt x="71984" y="382136"/>
                  </a:lnTo>
                  <a:lnTo>
                    <a:pt x="82268" y="331900"/>
                  </a:lnTo>
                  <a:lnTo>
                    <a:pt x="92551" y="281663"/>
                  </a:lnTo>
                  <a:lnTo>
                    <a:pt x="102835" y="231427"/>
                  </a:lnTo>
                  <a:lnTo>
                    <a:pt x="113118" y="181190"/>
                  </a:lnTo>
                  <a:lnTo>
                    <a:pt x="40411" y="181190"/>
                  </a:lnTo>
                  <a:lnTo>
                    <a:pt x="50498" y="135897"/>
                  </a:lnTo>
                  <a:lnTo>
                    <a:pt x="60585" y="90600"/>
                  </a:lnTo>
                  <a:lnTo>
                    <a:pt x="70672" y="45300"/>
                  </a:lnTo>
                  <a:lnTo>
                    <a:pt x="80759" y="0"/>
                  </a:lnTo>
                  <a:close/>
                </a:path>
              </a:pathLst>
            </a:custGeom>
            <a:ln w="12954">
              <a:solidFill>
                <a:srgbClr val="B1B1B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286397" y="1682433"/>
              <a:ext cx="126644" cy="15159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180685" y="1688910"/>
              <a:ext cx="560705" cy="734060"/>
            </a:xfrm>
            <a:custGeom>
              <a:avLst/>
              <a:gdLst/>
              <a:ahLst/>
              <a:cxnLst/>
              <a:rect l="l" t="t" r="r" b="b"/>
              <a:pathLst>
                <a:path w="560705" h="734060">
                  <a:moveTo>
                    <a:pt x="419315" y="0"/>
                  </a:moveTo>
                  <a:lnTo>
                    <a:pt x="532536" y="0"/>
                  </a:lnTo>
                  <a:lnTo>
                    <a:pt x="547908" y="3656"/>
                  </a:lnTo>
                  <a:lnTo>
                    <a:pt x="557080" y="14630"/>
                  </a:lnTo>
                  <a:lnTo>
                    <a:pt x="560102" y="32929"/>
                  </a:lnTo>
                  <a:lnTo>
                    <a:pt x="557021" y="58559"/>
                  </a:lnTo>
                  <a:lnTo>
                    <a:pt x="533869" y="129506"/>
                  </a:lnTo>
                  <a:lnTo>
                    <a:pt x="514002" y="174279"/>
                  </a:lnTo>
                  <a:lnTo>
                    <a:pt x="488543" y="225247"/>
                  </a:lnTo>
                  <a:lnTo>
                    <a:pt x="459706" y="277781"/>
                  </a:lnTo>
                  <a:lnTo>
                    <a:pt x="431290" y="324253"/>
                  </a:lnTo>
                  <a:lnTo>
                    <a:pt x="403252" y="364643"/>
                  </a:lnTo>
                  <a:lnTo>
                    <a:pt x="375551" y="398932"/>
                  </a:lnTo>
                  <a:lnTo>
                    <a:pt x="348446" y="426334"/>
                  </a:lnTo>
                  <a:lnTo>
                    <a:pt x="297583" y="457593"/>
                  </a:lnTo>
                  <a:lnTo>
                    <a:pt x="273913" y="461492"/>
                  </a:lnTo>
                  <a:lnTo>
                    <a:pt x="232181" y="461492"/>
                  </a:lnTo>
                  <a:lnTo>
                    <a:pt x="207048" y="506875"/>
                  </a:lnTo>
                  <a:lnTo>
                    <a:pt x="181915" y="552259"/>
                  </a:lnTo>
                  <a:lnTo>
                    <a:pt x="156783" y="597641"/>
                  </a:lnTo>
                  <a:lnTo>
                    <a:pt x="131651" y="643022"/>
                  </a:lnTo>
                  <a:lnTo>
                    <a:pt x="106522" y="688402"/>
                  </a:lnTo>
                  <a:lnTo>
                    <a:pt x="81394" y="733780"/>
                  </a:lnTo>
                  <a:lnTo>
                    <a:pt x="0" y="733780"/>
                  </a:lnTo>
                  <a:lnTo>
                    <a:pt x="24666" y="690617"/>
                  </a:lnTo>
                  <a:lnTo>
                    <a:pt x="49332" y="647454"/>
                  </a:lnTo>
                  <a:lnTo>
                    <a:pt x="73998" y="604292"/>
                  </a:lnTo>
                  <a:lnTo>
                    <a:pt x="98663" y="561129"/>
                  </a:lnTo>
                  <a:lnTo>
                    <a:pt x="123329" y="517966"/>
                  </a:lnTo>
                  <a:lnTo>
                    <a:pt x="147994" y="474803"/>
                  </a:lnTo>
                  <a:lnTo>
                    <a:pt x="172660" y="431639"/>
                  </a:lnTo>
                  <a:lnTo>
                    <a:pt x="197325" y="388476"/>
                  </a:lnTo>
                  <a:lnTo>
                    <a:pt x="221990" y="345313"/>
                  </a:lnTo>
                  <a:lnTo>
                    <a:pt x="246655" y="302149"/>
                  </a:lnTo>
                  <a:lnTo>
                    <a:pt x="271321" y="258986"/>
                  </a:lnTo>
                  <a:lnTo>
                    <a:pt x="295986" y="215822"/>
                  </a:lnTo>
                  <a:lnTo>
                    <a:pt x="320652" y="172658"/>
                  </a:lnTo>
                  <a:lnTo>
                    <a:pt x="345317" y="129494"/>
                  </a:lnTo>
                  <a:lnTo>
                    <a:pt x="369983" y="86329"/>
                  </a:lnTo>
                  <a:lnTo>
                    <a:pt x="394649" y="43164"/>
                  </a:lnTo>
                  <a:lnTo>
                    <a:pt x="419315" y="0"/>
                  </a:lnTo>
                  <a:close/>
                </a:path>
              </a:pathLst>
            </a:custGeom>
            <a:ln w="12954">
              <a:solidFill>
                <a:srgbClr val="B1B1B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44704" y="209200"/>
            <a:ext cx="34524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Approaches</a:t>
            </a:r>
            <a:r>
              <a:rPr sz="3600" spc="-45" dirty="0"/>
              <a:t> </a:t>
            </a:r>
            <a:r>
              <a:rPr sz="3600" dirty="0"/>
              <a:t>to</a:t>
            </a:r>
            <a:r>
              <a:rPr sz="3600" spc="-55" dirty="0"/>
              <a:t> </a:t>
            </a:r>
            <a:r>
              <a:rPr sz="3600" spc="-5" dirty="0"/>
              <a:t>Proofs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668781"/>
            <a:ext cx="241553" cy="24917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78839" y="1459789"/>
            <a:ext cx="7498715" cy="335407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Membership</a:t>
            </a:r>
            <a:r>
              <a:rPr sz="2800" b="1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tables</a:t>
            </a:r>
            <a:r>
              <a:rPr sz="28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(similar</a:t>
            </a:r>
            <a:r>
              <a:rPr sz="2800" b="1" spc="-8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to</a:t>
            </a:r>
            <a:r>
              <a:rPr sz="2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truth</a:t>
            </a:r>
            <a:r>
              <a:rPr sz="28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tables)</a:t>
            </a:r>
            <a:endParaRPr sz="2800">
              <a:latin typeface="Times New Roman"/>
              <a:cs typeface="Times New Roman"/>
            </a:endParaRPr>
          </a:p>
          <a:p>
            <a:pPr marL="12700" marR="246379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Times New Roman"/>
                <a:cs typeface="Times New Roman"/>
              </a:rPr>
              <a:t>Convert </a:t>
            </a:r>
            <a:r>
              <a:rPr sz="2800" dirty="0">
                <a:latin typeface="Times New Roman"/>
                <a:cs typeface="Times New Roman"/>
              </a:rPr>
              <a:t>to a problem in </a:t>
            </a:r>
            <a:r>
              <a:rPr sz="2800" spc="-5" dirty="0">
                <a:latin typeface="Times New Roman"/>
                <a:cs typeface="Times New Roman"/>
              </a:rPr>
              <a:t>propositional logic, prove,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convert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back</a:t>
            </a:r>
            <a:endParaRPr sz="2800">
              <a:latin typeface="Times New Roman"/>
              <a:cs typeface="Times New Roman"/>
            </a:endParaRPr>
          </a:p>
          <a:p>
            <a:pPr marL="12700" marR="29209">
              <a:lnSpc>
                <a:spcPct val="100000"/>
              </a:lnSpc>
              <a:spcBef>
                <a:spcPts val="675"/>
              </a:spcBef>
            </a:pPr>
            <a:r>
              <a:rPr sz="2800" spc="-5" dirty="0">
                <a:latin typeface="Times New Roman"/>
                <a:cs typeface="Times New Roman"/>
              </a:rPr>
              <a:t>Use set identities </a:t>
            </a:r>
            <a:r>
              <a:rPr sz="2800" dirty="0">
                <a:latin typeface="Times New Roman"/>
                <a:cs typeface="Times New Roman"/>
              </a:rPr>
              <a:t>for a </a:t>
            </a:r>
            <a:r>
              <a:rPr sz="2800" spc="-5" dirty="0">
                <a:latin typeface="Times New Roman"/>
                <a:cs typeface="Times New Roman"/>
              </a:rPr>
              <a:t>tabular </a:t>
            </a:r>
            <a:r>
              <a:rPr sz="2800" dirty="0">
                <a:latin typeface="Times New Roman"/>
                <a:cs typeface="Times New Roman"/>
              </a:rPr>
              <a:t>proof </a:t>
            </a:r>
            <a:r>
              <a:rPr sz="2800" spc="-5" dirty="0">
                <a:latin typeface="Times New Roman"/>
                <a:cs typeface="Times New Roman"/>
              </a:rPr>
              <a:t>(similar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what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did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for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propositional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logic</a:t>
            </a:r>
            <a:r>
              <a:rPr sz="2800" spc="-3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examples)</a:t>
            </a:r>
            <a:endParaRPr sz="2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670"/>
              </a:spcBef>
            </a:pP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Do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a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logical argument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(similar to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what we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did for </a:t>
            </a:r>
            <a:r>
              <a:rPr sz="2800" b="1" spc="-6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the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FF0000"/>
                </a:solidFill>
                <a:latin typeface="Times New Roman"/>
                <a:cs typeface="Times New Roman"/>
              </a:rPr>
              <a:t>number</a:t>
            </a:r>
            <a:r>
              <a:rPr sz="2800" b="1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theory</a:t>
            </a:r>
            <a:r>
              <a:rPr sz="28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examples)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180845"/>
            <a:ext cx="241553" cy="2491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119627"/>
            <a:ext cx="241553" cy="24917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058413"/>
            <a:ext cx="241553" cy="249174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17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18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07366" y="109219"/>
            <a:ext cx="3529329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Membership</a:t>
            </a:r>
            <a:r>
              <a:rPr spc="10" dirty="0"/>
              <a:t> </a:t>
            </a:r>
            <a:r>
              <a:rPr spc="-5" dirty="0"/>
              <a:t>Table</a:t>
            </a:r>
            <a:r>
              <a:rPr spc="-20" dirty="0"/>
              <a:t> </a:t>
            </a:r>
            <a:r>
              <a:rPr spc="-10" dirty="0"/>
              <a:t>Proof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785876"/>
            <a:ext cx="32150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Prove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B)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C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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527050" y="1365247"/>
          <a:ext cx="4646929" cy="3957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91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4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5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65480">
                <a:tc>
                  <a:txBody>
                    <a:bodyPr/>
                    <a:lstStyle/>
                    <a:p>
                      <a:pPr marL="14097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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(A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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B)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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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marL="14668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b="1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b="1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b="1" dirty="0">
                          <a:solidFill>
                            <a:srgbClr val="0070C0"/>
                          </a:solidFill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marL="14541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marL="14541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marL="14541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marL="14478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1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marL="14478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0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2225">
              <a:lnSpc>
                <a:spcPct val="100000"/>
              </a:lnSpc>
              <a:spcBef>
                <a:spcPts val="100"/>
              </a:spcBef>
              <a:tabLst>
                <a:tab pos="1610995" algn="l"/>
              </a:tabLst>
            </a:pPr>
            <a:r>
              <a:rPr dirty="0"/>
              <a:t>1</a:t>
            </a:r>
            <a:r>
              <a:rPr spc="5" dirty="0"/>
              <a:t> </a:t>
            </a:r>
            <a:r>
              <a:rPr spc="-15" dirty="0"/>
              <a:t>indicates</a:t>
            </a:r>
            <a:r>
              <a:rPr dirty="0"/>
              <a:t> </a:t>
            </a:r>
            <a:r>
              <a:rPr spc="-10" dirty="0"/>
              <a:t>that</a:t>
            </a:r>
            <a:r>
              <a:rPr spc="-5" dirty="0"/>
              <a:t> </a:t>
            </a:r>
            <a:r>
              <a:rPr dirty="0"/>
              <a:t>an </a:t>
            </a:r>
            <a:r>
              <a:rPr spc="5" dirty="0"/>
              <a:t> </a:t>
            </a:r>
            <a:r>
              <a:rPr spc="-10" dirty="0"/>
              <a:t>arbitrary element, </a:t>
            </a:r>
            <a:r>
              <a:rPr spc="-5" dirty="0"/>
              <a:t>e, is </a:t>
            </a:r>
            <a:r>
              <a:rPr dirty="0"/>
              <a:t> </a:t>
            </a:r>
            <a:r>
              <a:rPr spc="-5" dirty="0"/>
              <a:t>in</a:t>
            </a:r>
            <a:r>
              <a:rPr spc="5" dirty="0"/>
              <a:t> </a:t>
            </a:r>
            <a:r>
              <a:rPr spc="-5" dirty="0"/>
              <a:t>the</a:t>
            </a:r>
            <a:r>
              <a:rPr spc="10" dirty="0"/>
              <a:t> </a:t>
            </a:r>
            <a:r>
              <a:rPr spc="-10" dirty="0"/>
              <a:t>set.	</a:t>
            </a:r>
            <a:r>
              <a:rPr dirty="0"/>
              <a:t>0</a:t>
            </a:r>
            <a:r>
              <a:rPr spc="-25" dirty="0"/>
              <a:t> </a:t>
            </a:r>
            <a:r>
              <a:rPr spc="-5" dirty="0"/>
              <a:t>means</a:t>
            </a:r>
            <a:r>
              <a:rPr spc="-20" dirty="0"/>
              <a:t> </a:t>
            </a:r>
            <a:r>
              <a:rPr dirty="0"/>
              <a:t>e</a:t>
            </a:r>
            <a:r>
              <a:rPr spc="-30" dirty="0"/>
              <a:t> </a:t>
            </a:r>
            <a:r>
              <a:rPr spc="-5" dirty="0"/>
              <a:t>is </a:t>
            </a:r>
            <a:r>
              <a:rPr spc="-615" dirty="0"/>
              <a:t> </a:t>
            </a:r>
            <a:r>
              <a:rPr spc="-5" dirty="0"/>
              <a:t>not.</a:t>
            </a: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700"/>
          </a:p>
          <a:p>
            <a:pPr marL="12700" marR="5080">
              <a:lnSpc>
                <a:spcPct val="100299"/>
              </a:lnSpc>
              <a:spcBef>
                <a:spcPts val="5"/>
              </a:spcBef>
              <a:tabLst>
                <a:tab pos="1863089" algn="l"/>
              </a:tabLst>
            </a:pPr>
            <a:r>
              <a:rPr spc="-15" dirty="0"/>
              <a:t>From </a:t>
            </a:r>
            <a:r>
              <a:rPr spc="-5" dirty="0"/>
              <a:t>the </a:t>
            </a:r>
            <a:r>
              <a:rPr spc="-10" dirty="0"/>
              <a:t>table, </a:t>
            </a:r>
            <a:r>
              <a:rPr spc="-5" dirty="0"/>
              <a:t>if </a:t>
            </a:r>
            <a:r>
              <a:rPr dirty="0"/>
              <a:t>e </a:t>
            </a:r>
            <a:r>
              <a:rPr spc="-5" dirty="0"/>
              <a:t>is in </a:t>
            </a:r>
            <a:r>
              <a:rPr spc="-620" dirty="0"/>
              <a:t> </a:t>
            </a:r>
            <a:r>
              <a:rPr spc="-5" dirty="0"/>
              <a:t>(A</a:t>
            </a:r>
            <a:r>
              <a:rPr spc="-5" dirty="0">
                <a:latin typeface="Symbol"/>
                <a:cs typeface="Symbol"/>
              </a:rPr>
              <a:t></a:t>
            </a:r>
            <a:r>
              <a:rPr spc="-5" dirty="0"/>
              <a:t>B)</a:t>
            </a:r>
            <a:r>
              <a:rPr spc="-5" dirty="0">
                <a:latin typeface="Symbol"/>
                <a:cs typeface="Symbol"/>
              </a:rPr>
              <a:t></a:t>
            </a:r>
            <a:r>
              <a:rPr spc="-5" dirty="0"/>
              <a:t>C, then it is </a:t>
            </a:r>
            <a:r>
              <a:rPr dirty="0"/>
              <a:t> </a:t>
            </a:r>
            <a:r>
              <a:rPr spc="-20" dirty="0"/>
              <a:t>always</a:t>
            </a:r>
            <a:r>
              <a:rPr spc="-15" dirty="0"/>
              <a:t> </a:t>
            </a:r>
            <a:r>
              <a:rPr spc="-5" dirty="0"/>
              <a:t>in</a:t>
            </a:r>
            <a:r>
              <a:rPr spc="10" dirty="0"/>
              <a:t> </a:t>
            </a:r>
            <a:r>
              <a:rPr spc="5" dirty="0"/>
              <a:t>A.	</a:t>
            </a:r>
            <a:r>
              <a:rPr spc="-25" dirty="0"/>
              <a:t>Therefore </a:t>
            </a:r>
            <a:r>
              <a:rPr spc="-20" dirty="0"/>
              <a:t> </a:t>
            </a:r>
            <a:r>
              <a:rPr dirty="0"/>
              <a:t>(A</a:t>
            </a:r>
            <a:r>
              <a:rPr dirty="0">
                <a:latin typeface="Symbol"/>
                <a:cs typeface="Symbol"/>
              </a:rPr>
              <a:t></a:t>
            </a:r>
            <a:r>
              <a:rPr dirty="0"/>
              <a:t>B)</a:t>
            </a:r>
            <a:r>
              <a:rPr dirty="0">
                <a:latin typeface="Symbol"/>
                <a:cs typeface="Symbol"/>
              </a:rPr>
              <a:t></a:t>
            </a:r>
            <a:r>
              <a:rPr dirty="0"/>
              <a:t>C</a:t>
            </a:r>
            <a:r>
              <a:rPr spc="-15" dirty="0"/>
              <a:t> </a:t>
            </a:r>
            <a:r>
              <a:rPr dirty="0">
                <a:latin typeface="Symbol"/>
                <a:cs typeface="Symbol"/>
              </a:rPr>
              <a:t></a:t>
            </a:r>
            <a:r>
              <a:rPr spc="-65" dirty="0">
                <a:latin typeface="Times New Roman"/>
                <a:cs typeface="Times New Roman"/>
              </a:rPr>
              <a:t> </a:t>
            </a:r>
            <a:r>
              <a:rPr dirty="0"/>
              <a:t>A</a:t>
            </a:r>
          </a:p>
          <a:p>
            <a:pPr marL="12700">
              <a:lnSpc>
                <a:spcPct val="100000"/>
              </a:lnSpc>
              <a:spcBef>
                <a:spcPts val="1960"/>
              </a:spcBef>
            </a:pP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Question:</a:t>
            </a:r>
            <a:r>
              <a:rPr sz="2000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Is</a:t>
            </a:r>
            <a:r>
              <a:rPr sz="2000" spc="-11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2000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Symbol"/>
                <a:cs typeface="Symbol"/>
              </a:rPr>
              <a:t></a:t>
            </a:r>
            <a:r>
              <a:rPr sz="20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</a:rPr>
              <a:t>(B </a:t>
            </a:r>
            <a:r>
              <a:rPr sz="2000" spc="-5" dirty="0">
                <a:solidFill>
                  <a:srgbClr val="FF0000"/>
                </a:solidFill>
                <a:latin typeface="Symbol"/>
                <a:cs typeface="Symbol"/>
              </a:rPr>
              <a:t></a:t>
            </a:r>
            <a:r>
              <a:rPr sz="20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</a:rPr>
              <a:t>C)</a:t>
            </a:r>
            <a:r>
              <a:rPr sz="2000" spc="-10" dirty="0">
                <a:solidFill>
                  <a:srgbClr val="FF0000"/>
                </a:solidFill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Symbol"/>
                <a:cs typeface="Symbol"/>
              </a:rPr>
              <a:t></a:t>
            </a:r>
            <a:r>
              <a:rPr sz="20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</a:rPr>
              <a:t>B</a:t>
            </a:r>
            <a:r>
              <a:rPr sz="2000" spc="434" dirty="0">
                <a:solidFill>
                  <a:srgbClr val="FF0000"/>
                </a:solidFill>
              </a:rPr>
              <a:t> </a:t>
            </a:r>
            <a:r>
              <a:rPr sz="2000" spc="-5" dirty="0">
                <a:solidFill>
                  <a:srgbClr val="FF0000"/>
                </a:solidFill>
              </a:rPr>
              <a:t>??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Is</a:t>
            </a:r>
            <a:r>
              <a:rPr sz="2000" spc="-1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2000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Symbol"/>
                <a:cs typeface="Symbol"/>
              </a:rPr>
              <a:t></a:t>
            </a:r>
            <a:r>
              <a:rPr sz="20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</a:rPr>
              <a:t>(B</a:t>
            </a:r>
            <a:r>
              <a:rPr sz="2000" dirty="0">
                <a:solidFill>
                  <a:srgbClr val="FF0000"/>
                </a:solidFill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Symbol"/>
                <a:cs typeface="Symbol"/>
              </a:rPr>
              <a:t></a:t>
            </a:r>
            <a:r>
              <a:rPr sz="20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</a:rPr>
              <a:t>C)</a:t>
            </a:r>
            <a:r>
              <a:rPr sz="2000" spc="-10" dirty="0">
                <a:solidFill>
                  <a:srgbClr val="FF0000"/>
                </a:solidFill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Symbol"/>
                <a:cs typeface="Symbol"/>
              </a:rPr>
              <a:t></a:t>
            </a:r>
            <a:r>
              <a:rPr sz="20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</a:rPr>
              <a:t>C</a:t>
            </a:r>
            <a:r>
              <a:rPr sz="2000" spc="430" dirty="0">
                <a:solidFill>
                  <a:srgbClr val="FF0000"/>
                </a:solidFill>
              </a:rPr>
              <a:t> </a:t>
            </a:r>
            <a:r>
              <a:rPr sz="2000" spc="-5" dirty="0">
                <a:solidFill>
                  <a:srgbClr val="FF0000"/>
                </a:solidFill>
              </a:rPr>
              <a:t>??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2140" y="5588000"/>
            <a:ext cx="432562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Times New Roman"/>
                <a:cs typeface="Times New Roman"/>
              </a:rPr>
              <a:t>Note </a:t>
            </a:r>
            <a:r>
              <a:rPr sz="1800" spc="-5" dirty="0">
                <a:latin typeface="Times New Roman"/>
                <a:cs typeface="Times New Roman"/>
              </a:rPr>
              <a:t>the similarity with integers. This is called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b="1" spc="-5" dirty="0">
                <a:latin typeface="Times New Roman"/>
                <a:cs typeface="Times New Roman"/>
              </a:rPr>
              <a:t>associative</a:t>
            </a:r>
            <a:r>
              <a:rPr sz="1800" b="1" dirty="0">
                <a:latin typeface="Times New Roman"/>
                <a:cs typeface="Times New Roman"/>
              </a:rPr>
              <a:t> </a:t>
            </a:r>
            <a:r>
              <a:rPr sz="1800" b="1" spc="-10" dirty="0">
                <a:latin typeface="Times New Roman"/>
                <a:cs typeface="Times New Roman"/>
              </a:rPr>
              <a:t>property</a:t>
            </a:r>
            <a:r>
              <a:rPr sz="1800" b="1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set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intersection.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Does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it hold</a:t>
            </a:r>
            <a:r>
              <a:rPr sz="1800" dirty="0">
                <a:latin typeface="Times New Roman"/>
                <a:cs typeface="Times New Roman"/>
              </a:rPr>
              <a:t> for </a:t>
            </a:r>
            <a:r>
              <a:rPr sz="1800" spc="-5" dirty="0">
                <a:latin typeface="Times New Roman"/>
                <a:cs typeface="Times New Roman"/>
              </a:rPr>
              <a:t>set union?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19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08484" y="224282"/>
            <a:ext cx="39249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Logical</a:t>
            </a:r>
            <a:r>
              <a:rPr sz="3600" spc="-60" dirty="0"/>
              <a:t> </a:t>
            </a:r>
            <a:r>
              <a:rPr sz="3600" spc="-5" dirty="0"/>
              <a:t>Argument</a:t>
            </a:r>
            <a:r>
              <a:rPr sz="3600" spc="-60" dirty="0"/>
              <a:t> </a:t>
            </a:r>
            <a:r>
              <a:rPr sz="3600" spc="-5" dirty="0"/>
              <a:t>Proof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535940" y="1357223"/>
            <a:ext cx="8058150" cy="4498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Times New Roman"/>
                <a:cs typeface="Times New Roman"/>
              </a:rPr>
              <a:t>Prove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that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(A</a:t>
            </a:r>
            <a:r>
              <a:rPr sz="3600" spc="-5" dirty="0">
                <a:latin typeface="Symbol"/>
                <a:cs typeface="Symbol"/>
              </a:rPr>
              <a:t></a:t>
            </a:r>
            <a:r>
              <a:rPr sz="3600" spc="-5" dirty="0">
                <a:latin typeface="Times New Roman"/>
                <a:cs typeface="Times New Roman"/>
              </a:rPr>
              <a:t>B)</a:t>
            </a:r>
            <a:r>
              <a:rPr sz="3600" spc="-5" dirty="0">
                <a:latin typeface="Symbol"/>
                <a:cs typeface="Symbol"/>
              </a:rPr>
              <a:t></a:t>
            </a:r>
            <a:r>
              <a:rPr sz="3600" spc="-5" dirty="0">
                <a:latin typeface="Times New Roman"/>
                <a:cs typeface="Times New Roman"/>
              </a:rPr>
              <a:t>C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Symbol"/>
                <a:cs typeface="Symbol"/>
              </a:rPr>
              <a:t></a:t>
            </a:r>
            <a:r>
              <a:rPr sz="3600" spc="-2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A</a:t>
            </a:r>
            <a:endParaRPr sz="3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954"/>
              </a:spcBef>
            </a:pPr>
            <a:r>
              <a:rPr sz="3300" b="1" u="heavy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Proof:</a:t>
            </a:r>
            <a:endParaRPr sz="3300">
              <a:latin typeface="Times New Roman"/>
              <a:cs typeface="Times New Roman"/>
            </a:endParaRPr>
          </a:p>
          <a:p>
            <a:pPr marL="12700" marR="5080">
              <a:lnSpc>
                <a:spcPct val="79700"/>
              </a:lnSpc>
              <a:spcBef>
                <a:spcPts val="815"/>
              </a:spcBef>
            </a:pPr>
            <a:r>
              <a:rPr sz="3300" spc="-135" dirty="0">
                <a:latin typeface="Times New Roman"/>
                <a:cs typeface="Times New Roman"/>
              </a:rPr>
              <a:t>We</a:t>
            </a:r>
            <a:r>
              <a:rPr sz="3300" spc="-1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must</a:t>
            </a:r>
            <a:r>
              <a:rPr sz="3300" spc="-20" dirty="0">
                <a:latin typeface="Times New Roman"/>
                <a:cs typeface="Times New Roman"/>
              </a:rPr>
              <a:t> </a:t>
            </a:r>
            <a:r>
              <a:rPr sz="3300" spc="-5" dirty="0">
                <a:latin typeface="Times New Roman"/>
                <a:cs typeface="Times New Roman"/>
              </a:rPr>
              <a:t>show </a:t>
            </a:r>
            <a:r>
              <a:rPr sz="3300" dirty="0">
                <a:latin typeface="Times New Roman"/>
                <a:cs typeface="Times New Roman"/>
              </a:rPr>
              <a:t>that</a:t>
            </a:r>
            <a:r>
              <a:rPr sz="3300" spc="-1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any</a:t>
            </a:r>
            <a:r>
              <a:rPr sz="3300" spc="-1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element</a:t>
            </a:r>
            <a:r>
              <a:rPr sz="3300" spc="-3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in</a:t>
            </a:r>
            <a:r>
              <a:rPr sz="3300" spc="-30" dirty="0">
                <a:latin typeface="Times New Roman"/>
                <a:cs typeface="Times New Roman"/>
              </a:rPr>
              <a:t> </a:t>
            </a:r>
            <a:r>
              <a:rPr sz="3300" spc="-5" dirty="0">
                <a:latin typeface="Times New Roman"/>
                <a:cs typeface="Times New Roman"/>
              </a:rPr>
              <a:t>(A</a:t>
            </a:r>
            <a:r>
              <a:rPr sz="3300" spc="-5" dirty="0">
                <a:latin typeface="Symbol"/>
                <a:cs typeface="Symbol"/>
              </a:rPr>
              <a:t></a:t>
            </a:r>
            <a:r>
              <a:rPr sz="3300" spc="-5" dirty="0">
                <a:latin typeface="Times New Roman"/>
                <a:cs typeface="Times New Roman"/>
              </a:rPr>
              <a:t>B)</a:t>
            </a:r>
            <a:r>
              <a:rPr sz="3300" spc="-5" dirty="0">
                <a:latin typeface="Symbol"/>
                <a:cs typeface="Symbol"/>
              </a:rPr>
              <a:t></a:t>
            </a:r>
            <a:r>
              <a:rPr sz="3300" spc="-5" dirty="0">
                <a:latin typeface="Times New Roman"/>
                <a:cs typeface="Times New Roman"/>
              </a:rPr>
              <a:t>C</a:t>
            </a:r>
            <a:r>
              <a:rPr sz="3300" spc="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is </a:t>
            </a:r>
            <a:r>
              <a:rPr sz="3300" spc="-8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also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in</a:t>
            </a:r>
            <a:r>
              <a:rPr sz="3300" spc="-190" dirty="0">
                <a:latin typeface="Times New Roman"/>
                <a:cs typeface="Times New Roman"/>
              </a:rPr>
              <a:t> </a:t>
            </a:r>
            <a:r>
              <a:rPr sz="3300" spc="-5" dirty="0">
                <a:latin typeface="Times New Roman"/>
                <a:cs typeface="Times New Roman"/>
              </a:rPr>
              <a:t>A.</a:t>
            </a:r>
            <a:endParaRPr sz="3300">
              <a:latin typeface="Times New Roman"/>
              <a:cs typeface="Times New Roman"/>
            </a:endParaRPr>
          </a:p>
          <a:p>
            <a:pPr marL="12700" marR="767080">
              <a:lnSpc>
                <a:spcPct val="100000"/>
              </a:lnSpc>
              <a:spcBef>
                <a:spcPts val="15"/>
              </a:spcBef>
            </a:pPr>
            <a:r>
              <a:rPr sz="3300" dirty="0">
                <a:latin typeface="Times New Roman"/>
                <a:cs typeface="Times New Roman"/>
              </a:rPr>
              <a:t>Let</a:t>
            </a:r>
            <a:r>
              <a:rPr sz="3300" spc="-2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e</a:t>
            </a:r>
            <a:r>
              <a:rPr sz="3300" spc="-1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be</a:t>
            </a:r>
            <a:r>
              <a:rPr sz="3300" spc="-1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an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arbitrary</a:t>
            </a:r>
            <a:r>
              <a:rPr sz="3300" spc="-2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element</a:t>
            </a:r>
            <a:r>
              <a:rPr sz="3300" spc="-3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of</a:t>
            </a:r>
            <a:r>
              <a:rPr sz="3300" spc="-30" dirty="0">
                <a:latin typeface="Times New Roman"/>
                <a:cs typeface="Times New Roman"/>
              </a:rPr>
              <a:t> </a:t>
            </a:r>
            <a:r>
              <a:rPr sz="3300" spc="-5" dirty="0">
                <a:latin typeface="Times New Roman"/>
                <a:cs typeface="Times New Roman"/>
              </a:rPr>
              <a:t>(A</a:t>
            </a:r>
            <a:r>
              <a:rPr sz="3300" spc="-5" dirty="0">
                <a:latin typeface="Symbol"/>
                <a:cs typeface="Symbol"/>
              </a:rPr>
              <a:t></a:t>
            </a:r>
            <a:r>
              <a:rPr sz="3300" spc="-5" dirty="0">
                <a:latin typeface="Times New Roman"/>
                <a:cs typeface="Times New Roman"/>
              </a:rPr>
              <a:t>B)</a:t>
            </a:r>
            <a:r>
              <a:rPr sz="3300" spc="-5" dirty="0">
                <a:latin typeface="Symbol"/>
                <a:cs typeface="Symbol"/>
              </a:rPr>
              <a:t></a:t>
            </a:r>
            <a:r>
              <a:rPr sz="3300" spc="-5" dirty="0">
                <a:latin typeface="Times New Roman"/>
                <a:cs typeface="Times New Roman"/>
              </a:rPr>
              <a:t>C. </a:t>
            </a:r>
            <a:r>
              <a:rPr sz="3300" spc="-8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Then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spc="-5" dirty="0">
                <a:latin typeface="Times New Roman"/>
                <a:cs typeface="Times New Roman"/>
              </a:rPr>
              <a:t>e</a:t>
            </a:r>
            <a:r>
              <a:rPr sz="3300" spc="-5" dirty="0">
                <a:latin typeface="Symbol"/>
                <a:cs typeface="Symbol"/>
              </a:rPr>
              <a:t></a:t>
            </a:r>
            <a:r>
              <a:rPr sz="3300" spc="-5" dirty="0">
                <a:latin typeface="Times New Roman"/>
                <a:cs typeface="Times New Roman"/>
              </a:rPr>
              <a:t>(A</a:t>
            </a:r>
            <a:r>
              <a:rPr sz="3300" spc="-5" dirty="0">
                <a:latin typeface="Symbol"/>
                <a:cs typeface="Symbol"/>
              </a:rPr>
              <a:t></a:t>
            </a:r>
            <a:r>
              <a:rPr sz="3300" spc="-5" dirty="0">
                <a:latin typeface="Times New Roman"/>
                <a:cs typeface="Times New Roman"/>
              </a:rPr>
              <a:t>B)</a:t>
            </a:r>
            <a:r>
              <a:rPr sz="3300" spc="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and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e</a:t>
            </a:r>
            <a:r>
              <a:rPr sz="3300" dirty="0">
                <a:latin typeface="Symbol"/>
                <a:cs typeface="Symbol"/>
              </a:rPr>
              <a:t></a:t>
            </a:r>
            <a:r>
              <a:rPr sz="3300" dirty="0">
                <a:latin typeface="Times New Roman"/>
                <a:cs typeface="Times New Roman"/>
              </a:rPr>
              <a:t>C.</a:t>
            </a:r>
            <a:endParaRPr sz="3300">
              <a:latin typeface="Times New Roman"/>
              <a:cs typeface="Times New Roman"/>
            </a:endParaRPr>
          </a:p>
          <a:p>
            <a:pPr marL="12700" marR="1851025" indent="-635">
              <a:lnSpc>
                <a:spcPct val="100000"/>
              </a:lnSpc>
            </a:pPr>
            <a:r>
              <a:rPr sz="3300" spc="-5" dirty="0">
                <a:latin typeface="Times New Roman"/>
                <a:cs typeface="Times New Roman"/>
              </a:rPr>
              <a:t>Since</a:t>
            </a:r>
            <a:r>
              <a:rPr sz="3300" spc="-30" dirty="0">
                <a:latin typeface="Times New Roman"/>
                <a:cs typeface="Times New Roman"/>
              </a:rPr>
              <a:t> </a:t>
            </a:r>
            <a:r>
              <a:rPr sz="3300" spc="-5" dirty="0">
                <a:latin typeface="Times New Roman"/>
                <a:cs typeface="Times New Roman"/>
              </a:rPr>
              <a:t>e</a:t>
            </a:r>
            <a:r>
              <a:rPr sz="3300" spc="-5" dirty="0">
                <a:latin typeface="Symbol"/>
                <a:cs typeface="Symbol"/>
              </a:rPr>
              <a:t></a:t>
            </a:r>
            <a:r>
              <a:rPr sz="3300" spc="-5" dirty="0">
                <a:latin typeface="Times New Roman"/>
                <a:cs typeface="Times New Roman"/>
              </a:rPr>
              <a:t>(A</a:t>
            </a:r>
            <a:r>
              <a:rPr sz="3300" spc="-5" dirty="0">
                <a:latin typeface="Symbol"/>
                <a:cs typeface="Symbol"/>
              </a:rPr>
              <a:t></a:t>
            </a:r>
            <a:r>
              <a:rPr sz="3300" spc="-5" dirty="0">
                <a:latin typeface="Times New Roman"/>
                <a:cs typeface="Times New Roman"/>
              </a:rPr>
              <a:t>B), </a:t>
            </a:r>
            <a:r>
              <a:rPr sz="3300" dirty="0">
                <a:latin typeface="Times New Roman"/>
                <a:cs typeface="Times New Roman"/>
              </a:rPr>
              <a:t>then</a:t>
            </a:r>
            <a:r>
              <a:rPr sz="3300" spc="-3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e</a:t>
            </a:r>
            <a:r>
              <a:rPr sz="3300" dirty="0">
                <a:latin typeface="Symbol"/>
                <a:cs typeface="Symbol"/>
              </a:rPr>
              <a:t></a:t>
            </a:r>
            <a:r>
              <a:rPr sz="3300" dirty="0">
                <a:latin typeface="Times New Roman"/>
                <a:cs typeface="Times New Roman"/>
              </a:rPr>
              <a:t>A</a:t>
            </a:r>
            <a:r>
              <a:rPr sz="3300" spc="-19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and</a:t>
            </a:r>
            <a:r>
              <a:rPr sz="3300" spc="-15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e</a:t>
            </a:r>
            <a:r>
              <a:rPr sz="3300" dirty="0">
                <a:latin typeface="Symbol"/>
                <a:cs typeface="Symbol"/>
              </a:rPr>
              <a:t></a:t>
            </a:r>
            <a:r>
              <a:rPr sz="3300" dirty="0">
                <a:latin typeface="Times New Roman"/>
                <a:cs typeface="Times New Roman"/>
              </a:rPr>
              <a:t>B. </a:t>
            </a:r>
            <a:r>
              <a:rPr sz="3300" spc="-810" dirty="0">
                <a:latin typeface="Times New Roman"/>
                <a:cs typeface="Times New Roman"/>
              </a:rPr>
              <a:t> </a:t>
            </a:r>
            <a:r>
              <a:rPr sz="3300" spc="-5" dirty="0">
                <a:latin typeface="Times New Roman"/>
                <a:cs typeface="Times New Roman"/>
              </a:rPr>
              <a:t>Since</a:t>
            </a:r>
            <a:r>
              <a:rPr sz="3300" spc="-10" dirty="0">
                <a:latin typeface="Times New Roman"/>
                <a:cs typeface="Times New Roman"/>
              </a:rPr>
              <a:t> </a:t>
            </a:r>
            <a:r>
              <a:rPr sz="3300" spc="-5" dirty="0">
                <a:latin typeface="Times New Roman"/>
                <a:cs typeface="Times New Roman"/>
              </a:rPr>
              <a:t>e</a:t>
            </a:r>
            <a:r>
              <a:rPr sz="3300" spc="-5" dirty="0">
                <a:latin typeface="Symbol"/>
                <a:cs typeface="Symbol"/>
              </a:rPr>
              <a:t></a:t>
            </a:r>
            <a:r>
              <a:rPr sz="3300" spc="-5" dirty="0">
                <a:latin typeface="Times New Roman"/>
                <a:cs typeface="Times New Roman"/>
              </a:rPr>
              <a:t>A,</a:t>
            </a:r>
            <a:r>
              <a:rPr sz="3300" dirty="0">
                <a:latin typeface="Times New Roman"/>
                <a:cs typeface="Times New Roman"/>
              </a:rPr>
              <a:t> then</a:t>
            </a:r>
            <a:r>
              <a:rPr sz="3300" spc="-25" dirty="0">
                <a:latin typeface="Times New Roman"/>
                <a:cs typeface="Times New Roman"/>
              </a:rPr>
              <a:t> </a:t>
            </a:r>
            <a:r>
              <a:rPr sz="3300" spc="-5" dirty="0">
                <a:latin typeface="Times New Roman"/>
                <a:cs typeface="Times New Roman"/>
              </a:rPr>
              <a:t>(A</a:t>
            </a:r>
            <a:r>
              <a:rPr sz="3300" spc="-5" dirty="0">
                <a:latin typeface="Symbol"/>
                <a:cs typeface="Symbol"/>
              </a:rPr>
              <a:t></a:t>
            </a:r>
            <a:r>
              <a:rPr sz="3300" spc="-5" dirty="0">
                <a:latin typeface="Times New Roman"/>
                <a:cs typeface="Times New Roman"/>
              </a:rPr>
              <a:t>B)</a:t>
            </a:r>
            <a:r>
              <a:rPr sz="3300" spc="-5" dirty="0">
                <a:latin typeface="Symbol"/>
                <a:cs typeface="Symbol"/>
              </a:rPr>
              <a:t></a:t>
            </a:r>
            <a:r>
              <a:rPr sz="3300" spc="-5" dirty="0">
                <a:latin typeface="Times New Roman"/>
                <a:cs typeface="Times New Roman"/>
              </a:rPr>
              <a:t>C</a:t>
            </a:r>
            <a:r>
              <a:rPr sz="3300" spc="1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Symbol"/>
                <a:cs typeface="Symbol"/>
              </a:rPr>
              <a:t></a:t>
            </a:r>
            <a:r>
              <a:rPr sz="3300" spc="-190" dirty="0">
                <a:latin typeface="Times New Roman"/>
                <a:cs typeface="Times New Roman"/>
              </a:rPr>
              <a:t> </a:t>
            </a:r>
            <a:r>
              <a:rPr sz="3300" dirty="0">
                <a:latin typeface="Times New Roman"/>
                <a:cs typeface="Times New Roman"/>
              </a:rPr>
              <a:t>A</a:t>
            </a:r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2140" y="1091438"/>
            <a:ext cx="4048760" cy="459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14986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5" dirty="0">
                <a:latin typeface="Times New Roman"/>
                <a:cs typeface="Times New Roman"/>
              </a:rPr>
              <a:t>Set </a:t>
            </a:r>
            <a:r>
              <a:rPr sz="2000" spc="-5" dirty="0">
                <a:latin typeface="Times New Roman"/>
                <a:cs typeface="Times New Roman"/>
              </a:rPr>
              <a:t>- Collection of </a:t>
            </a:r>
            <a:r>
              <a:rPr sz="2000" spc="-5" dirty="0">
                <a:solidFill>
                  <a:srgbClr val="C00000"/>
                </a:solidFill>
                <a:latin typeface="Times New Roman"/>
                <a:cs typeface="Times New Roman"/>
              </a:rPr>
              <a:t>distinct </a:t>
            </a:r>
            <a:r>
              <a:rPr sz="2000" spc="-5" dirty="0">
                <a:latin typeface="Times New Roman"/>
                <a:cs typeface="Times New Roman"/>
              </a:rPr>
              <a:t>objects,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usually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denoted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by 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capital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letter</a:t>
            </a:r>
            <a:endParaRPr sz="2000">
              <a:latin typeface="Times New Roman"/>
              <a:cs typeface="Times New Roman"/>
            </a:endParaRPr>
          </a:p>
          <a:p>
            <a:pPr marL="355600" marR="71755" indent="-343535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30" dirty="0">
                <a:latin typeface="Times New Roman"/>
                <a:cs typeface="Times New Roman"/>
              </a:rPr>
              <a:t>Member, </a:t>
            </a:r>
            <a:r>
              <a:rPr sz="2000" b="1" spc="-5" dirty="0">
                <a:latin typeface="Times New Roman"/>
                <a:cs typeface="Times New Roman"/>
              </a:rPr>
              <a:t>element </a:t>
            </a:r>
            <a:r>
              <a:rPr sz="2000" spc="-5" dirty="0">
                <a:latin typeface="Times New Roman"/>
                <a:cs typeface="Times New Roman"/>
              </a:rPr>
              <a:t>- Object in a set,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usually denoted by a lower case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letter</a:t>
            </a:r>
            <a:endParaRPr sz="2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5" dirty="0">
                <a:latin typeface="Times New Roman"/>
                <a:cs typeface="Times New Roman"/>
              </a:rPr>
              <a:t>Set</a:t>
            </a:r>
            <a:r>
              <a:rPr sz="2000" b="1" spc="-30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Membership</a:t>
            </a:r>
            <a:r>
              <a:rPr sz="2000" b="1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–</a:t>
            </a:r>
            <a:endParaRPr sz="2000">
              <a:latin typeface="Times New Roman"/>
              <a:cs typeface="Times New Roman"/>
            </a:endParaRPr>
          </a:p>
          <a:p>
            <a:pPr marL="469900">
              <a:lnSpc>
                <a:spcPct val="100000"/>
              </a:lnSpc>
              <a:spcBef>
                <a:spcPts val="480"/>
              </a:spcBef>
              <a:tabLst>
                <a:tab pos="755015" algn="l"/>
              </a:tabLst>
            </a:pPr>
            <a:r>
              <a:rPr sz="2000" spc="-5" dirty="0">
                <a:latin typeface="Arial"/>
                <a:cs typeface="Arial"/>
              </a:rPr>
              <a:t>–	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-11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{a,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c}</a:t>
            </a:r>
            <a:endParaRPr sz="2000">
              <a:latin typeface="Times New Roman"/>
              <a:cs typeface="Times New Roman"/>
            </a:endParaRPr>
          </a:p>
          <a:p>
            <a:pPr marL="755650" marR="714375" indent="-285750">
              <a:lnSpc>
                <a:spcPct val="100000"/>
              </a:lnSpc>
              <a:spcBef>
                <a:spcPts val="484"/>
              </a:spcBef>
              <a:tabLst>
                <a:tab pos="755015" algn="l"/>
              </a:tabLst>
            </a:pPr>
            <a:r>
              <a:rPr sz="2000" spc="-5" dirty="0">
                <a:latin typeface="Arial"/>
                <a:cs typeface="Arial"/>
              </a:rPr>
              <a:t>–	</a:t>
            </a:r>
            <a:r>
              <a:rPr sz="2000" spc="-5" dirty="0">
                <a:latin typeface="Times New Roman"/>
                <a:cs typeface="Times New Roman"/>
              </a:rPr>
              <a:t>c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Symbol"/>
                <a:cs typeface="Symbol"/>
              </a:rPr>
              <a:t></a:t>
            </a:r>
            <a:r>
              <a:rPr sz="2000" spc="-11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-1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denotes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 is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ele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m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ent</a:t>
            </a:r>
            <a:r>
              <a:rPr sz="20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s</a:t>
            </a:r>
            <a:r>
              <a:rPr sz="2000" spc="-10" dirty="0">
                <a:latin typeface="Times New Roman"/>
                <a:cs typeface="Times New Roman"/>
              </a:rPr>
              <a:t>e</a:t>
            </a:r>
            <a:r>
              <a:rPr sz="2000" spc="-5" dirty="0">
                <a:latin typeface="Times New Roman"/>
                <a:cs typeface="Times New Roman"/>
              </a:rPr>
              <a:t>t</a:t>
            </a:r>
            <a:r>
              <a:rPr sz="2000" spc="-1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endParaRPr sz="20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4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10" dirty="0">
                <a:latin typeface="Times New Roman"/>
                <a:cs typeface="Times New Roman"/>
              </a:rPr>
              <a:t>C</a:t>
            </a:r>
            <a:r>
              <a:rPr sz="2000" b="1" spc="-5" dirty="0">
                <a:latin typeface="Times New Roman"/>
                <a:cs typeface="Times New Roman"/>
              </a:rPr>
              <a:t>ar</a:t>
            </a:r>
            <a:r>
              <a:rPr sz="2000" b="1" spc="-10" dirty="0">
                <a:latin typeface="Times New Roman"/>
                <a:cs typeface="Times New Roman"/>
              </a:rPr>
              <a:t>d</a:t>
            </a:r>
            <a:r>
              <a:rPr sz="2000" b="1" spc="-5" dirty="0">
                <a:latin typeface="Times New Roman"/>
                <a:cs typeface="Times New Roman"/>
              </a:rPr>
              <a:t>i</a:t>
            </a:r>
            <a:r>
              <a:rPr sz="2000" b="1" spc="-10" dirty="0">
                <a:latin typeface="Times New Roman"/>
                <a:cs typeface="Times New Roman"/>
              </a:rPr>
              <a:t>n</a:t>
            </a:r>
            <a:r>
              <a:rPr sz="2000" b="1" spc="-5" dirty="0">
                <a:latin typeface="Times New Roman"/>
                <a:cs typeface="Times New Roman"/>
              </a:rPr>
              <a:t>ality</a:t>
            </a:r>
            <a:r>
              <a:rPr sz="2000" b="1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 a s</a:t>
            </a:r>
            <a:r>
              <a:rPr sz="2000" spc="-10" dirty="0">
                <a:latin typeface="Times New Roman"/>
                <a:cs typeface="Times New Roman"/>
              </a:rPr>
              <a:t>e</a:t>
            </a:r>
            <a:r>
              <a:rPr sz="2000" spc="-5" dirty="0">
                <a:latin typeface="Times New Roman"/>
                <a:cs typeface="Times New Roman"/>
              </a:rPr>
              <a:t>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–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 If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</a:t>
            </a:r>
            <a:r>
              <a:rPr sz="2000" spc="-1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  contains exactly n elements where n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 non-negative</a:t>
            </a:r>
            <a:r>
              <a:rPr sz="2000" spc="-15" dirty="0">
                <a:latin typeface="Times New Roman"/>
                <a:cs typeface="Times New Roman"/>
              </a:rPr>
              <a:t> integer,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then</a:t>
            </a:r>
            <a:r>
              <a:rPr sz="2000" spc="-1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-10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finite set, and n is called the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C00000"/>
                </a:solidFill>
                <a:latin typeface="Times New Roman"/>
                <a:cs typeface="Times New Roman"/>
              </a:rPr>
              <a:t>cardina</a:t>
            </a:r>
            <a:r>
              <a:rPr sz="2000" spc="-10" dirty="0">
                <a:solidFill>
                  <a:srgbClr val="C00000"/>
                </a:solidFill>
                <a:latin typeface="Times New Roman"/>
                <a:cs typeface="Times New Roman"/>
              </a:rPr>
              <a:t>li</a:t>
            </a:r>
            <a:r>
              <a:rPr sz="2000" spc="-15" dirty="0">
                <a:solidFill>
                  <a:srgbClr val="C00000"/>
                </a:solidFill>
                <a:latin typeface="Times New Roman"/>
                <a:cs typeface="Times New Roman"/>
              </a:rPr>
              <a:t>t</a:t>
            </a:r>
            <a:r>
              <a:rPr sz="2000" spc="-5" dirty="0">
                <a:solidFill>
                  <a:srgbClr val="C00000"/>
                </a:solidFill>
                <a:latin typeface="Times New Roman"/>
                <a:cs typeface="Times New Roman"/>
              </a:rPr>
              <a:t>y</a:t>
            </a:r>
            <a:r>
              <a:rPr sz="2000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C00000"/>
                </a:solidFill>
                <a:latin typeface="Times New Roman"/>
                <a:cs typeface="Times New Roman"/>
              </a:rPr>
              <a:t>of</a:t>
            </a:r>
            <a:r>
              <a:rPr sz="2000" spc="-1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spc="-15" dirty="0">
                <a:solidFill>
                  <a:srgbClr val="C00000"/>
                </a:solidFill>
                <a:latin typeface="Times New Roman"/>
                <a:cs typeface="Times New Roman"/>
              </a:rPr>
              <a:t>A</a:t>
            </a:r>
            <a:r>
              <a:rPr sz="2000" spc="-5" dirty="0">
                <a:latin typeface="Times New Roman"/>
                <a:cs typeface="Times New Roman"/>
              </a:rPr>
              <a:t>.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170" dirty="0">
                <a:latin typeface="Times New Roman"/>
                <a:cs typeface="Times New Roman"/>
              </a:rPr>
              <a:t>W</a:t>
            </a:r>
            <a:r>
              <a:rPr sz="2000" spc="-5" dirty="0">
                <a:latin typeface="Times New Roman"/>
                <a:cs typeface="Times New Roman"/>
              </a:rPr>
              <a:t>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wr</a:t>
            </a:r>
            <a:r>
              <a:rPr sz="2000" spc="-5" dirty="0">
                <a:latin typeface="Times New Roman"/>
                <a:cs typeface="Times New Roman"/>
              </a:rPr>
              <a:t>ite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b="1" spc="-10" dirty="0">
                <a:latin typeface="Times New Roman"/>
                <a:cs typeface="Times New Roman"/>
              </a:rPr>
              <a:t>|A</a:t>
            </a:r>
            <a:r>
              <a:rPr sz="2000" b="1" spc="-5" dirty="0">
                <a:latin typeface="Times New Roman"/>
                <a:cs typeface="Times New Roman"/>
              </a:rPr>
              <a:t>|</a:t>
            </a:r>
            <a:r>
              <a:rPr sz="2000" b="1" spc="5" dirty="0">
                <a:latin typeface="Times New Roman"/>
                <a:cs typeface="Times New Roman"/>
              </a:rPr>
              <a:t> </a:t>
            </a:r>
            <a:r>
              <a:rPr sz="2000" b="1" spc="-5" dirty="0">
                <a:latin typeface="Times New Roman"/>
                <a:cs typeface="Times New Roman"/>
              </a:rPr>
              <a:t>= </a:t>
            </a:r>
            <a:r>
              <a:rPr sz="2000" b="1" spc="-10" dirty="0">
                <a:latin typeface="Times New Roman"/>
                <a:cs typeface="Times New Roman"/>
              </a:rPr>
              <a:t>n.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85162" y="4216400"/>
            <a:ext cx="38220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8315" marR="5080" indent="-476250">
              <a:lnSpc>
                <a:spcPct val="100000"/>
              </a:lnSpc>
              <a:spcBef>
                <a:spcPts val="100"/>
              </a:spcBef>
            </a:pPr>
            <a:r>
              <a:rPr sz="1800" spc="-55" dirty="0">
                <a:latin typeface="Times New Roman"/>
                <a:cs typeface="Times New Roman"/>
              </a:rPr>
              <a:t>Venn</a:t>
            </a:r>
            <a:r>
              <a:rPr sz="1800" spc="-5" dirty="0">
                <a:latin typeface="Times New Roman"/>
                <a:cs typeface="Times New Roman"/>
              </a:rPr>
              <a:t> Diagram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representation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5" dirty="0">
                <a:latin typeface="Times New Roman"/>
                <a:cs typeface="Times New Roman"/>
              </a:rPr>
              <a:t> set that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has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cardinality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3</a:t>
            </a:r>
            <a:r>
              <a:rPr sz="1800" spc="-5" dirty="0">
                <a:latin typeface="Times New Roman"/>
                <a:cs typeface="Times New Roman"/>
              </a:rPr>
              <a:t> elements.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279897" y="1791461"/>
            <a:ext cx="2416810" cy="2399665"/>
          </a:xfrm>
          <a:custGeom>
            <a:avLst/>
            <a:gdLst/>
            <a:ahLst/>
            <a:cxnLst/>
            <a:rect l="l" t="t" r="r" b="b"/>
            <a:pathLst>
              <a:path w="2416809" h="2399665">
                <a:moveTo>
                  <a:pt x="0" y="1199769"/>
                </a:moveTo>
                <a:lnTo>
                  <a:pt x="959" y="1151515"/>
                </a:lnTo>
                <a:lnTo>
                  <a:pt x="3813" y="1103745"/>
                </a:lnTo>
                <a:lnTo>
                  <a:pt x="8525" y="1056494"/>
                </a:lnTo>
                <a:lnTo>
                  <a:pt x="15060" y="1009798"/>
                </a:lnTo>
                <a:lnTo>
                  <a:pt x="23381" y="963694"/>
                </a:lnTo>
                <a:lnTo>
                  <a:pt x="33452" y="918217"/>
                </a:lnTo>
                <a:lnTo>
                  <a:pt x="45237" y="873402"/>
                </a:lnTo>
                <a:lnTo>
                  <a:pt x="58701" y="829287"/>
                </a:lnTo>
                <a:lnTo>
                  <a:pt x="73806" y="785905"/>
                </a:lnTo>
                <a:lnTo>
                  <a:pt x="90517" y="743294"/>
                </a:lnTo>
                <a:lnTo>
                  <a:pt x="108798" y="701489"/>
                </a:lnTo>
                <a:lnTo>
                  <a:pt x="128613" y="660527"/>
                </a:lnTo>
                <a:lnTo>
                  <a:pt x="149925" y="620442"/>
                </a:lnTo>
                <a:lnTo>
                  <a:pt x="172698" y="581271"/>
                </a:lnTo>
                <a:lnTo>
                  <a:pt x="196897" y="543049"/>
                </a:lnTo>
                <a:lnTo>
                  <a:pt x="222486" y="505813"/>
                </a:lnTo>
                <a:lnTo>
                  <a:pt x="249427" y="469598"/>
                </a:lnTo>
                <a:lnTo>
                  <a:pt x="277686" y="434440"/>
                </a:lnTo>
                <a:lnTo>
                  <a:pt x="307226" y="400375"/>
                </a:lnTo>
                <a:lnTo>
                  <a:pt x="338010" y="367439"/>
                </a:lnTo>
                <a:lnTo>
                  <a:pt x="370004" y="335667"/>
                </a:lnTo>
                <a:lnTo>
                  <a:pt x="403170" y="305096"/>
                </a:lnTo>
                <a:lnTo>
                  <a:pt x="437473" y="275761"/>
                </a:lnTo>
                <a:lnTo>
                  <a:pt x="472876" y="247699"/>
                </a:lnTo>
                <a:lnTo>
                  <a:pt x="509344" y="220944"/>
                </a:lnTo>
                <a:lnTo>
                  <a:pt x="546840" y="195533"/>
                </a:lnTo>
                <a:lnTo>
                  <a:pt x="585329" y="171502"/>
                </a:lnTo>
                <a:lnTo>
                  <a:pt x="624774" y="148886"/>
                </a:lnTo>
                <a:lnTo>
                  <a:pt x="665139" y="127722"/>
                </a:lnTo>
                <a:lnTo>
                  <a:pt x="706388" y="108044"/>
                </a:lnTo>
                <a:lnTo>
                  <a:pt x="748485" y="89890"/>
                </a:lnTo>
                <a:lnTo>
                  <a:pt x="791393" y="73295"/>
                </a:lnTo>
                <a:lnTo>
                  <a:pt x="835078" y="58294"/>
                </a:lnTo>
                <a:lnTo>
                  <a:pt x="879502" y="44924"/>
                </a:lnTo>
                <a:lnTo>
                  <a:pt x="924630" y="33220"/>
                </a:lnTo>
                <a:lnTo>
                  <a:pt x="970425" y="23219"/>
                </a:lnTo>
                <a:lnTo>
                  <a:pt x="1016852" y="14955"/>
                </a:lnTo>
                <a:lnTo>
                  <a:pt x="1063874" y="8466"/>
                </a:lnTo>
                <a:lnTo>
                  <a:pt x="1111455" y="3786"/>
                </a:lnTo>
                <a:lnTo>
                  <a:pt x="1159559" y="952"/>
                </a:lnTo>
                <a:lnTo>
                  <a:pt x="1208151" y="0"/>
                </a:lnTo>
                <a:lnTo>
                  <a:pt x="1256742" y="952"/>
                </a:lnTo>
                <a:lnTo>
                  <a:pt x="1304846" y="3786"/>
                </a:lnTo>
                <a:lnTo>
                  <a:pt x="1352427" y="8466"/>
                </a:lnTo>
                <a:lnTo>
                  <a:pt x="1399449" y="14955"/>
                </a:lnTo>
                <a:lnTo>
                  <a:pt x="1445876" y="23219"/>
                </a:lnTo>
                <a:lnTo>
                  <a:pt x="1491671" y="33220"/>
                </a:lnTo>
                <a:lnTo>
                  <a:pt x="1536799" y="44924"/>
                </a:lnTo>
                <a:lnTo>
                  <a:pt x="1581223" y="58294"/>
                </a:lnTo>
                <a:lnTo>
                  <a:pt x="1624908" y="73295"/>
                </a:lnTo>
                <a:lnTo>
                  <a:pt x="1667816" y="89890"/>
                </a:lnTo>
                <a:lnTo>
                  <a:pt x="1709913" y="108044"/>
                </a:lnTo>
                <a:lnTo>
                  <a:pt x="1751162" y="127722"/>
                </a:lnTo>
                <a:lnTo>
                  <a:pt x="1791527" y="148886"/>
                </a:lnTo>
                <a:lnTo>
                  <a:pt x="1830972" y="171502"/>
                </a:lnTo>
                <a:lnTo>
                  <a:pt x="1869461" y="195533"/>
                </a:lnTo>
                <a:lnTo>
                  <a:pt x="1906957" y="220944"/>
                </a:lnTo>
                <a:lnTo>
                  <a:pt x="1943425" y="247699"/>
                </a:lnTo>
                <a:lnTo>
                  <a:pt x="1978828" y="275761"/>
                </a:lnTo>
                <a:lnTo>
                  <a:pt x="2013131" y="305096"/>
                </a:lnTo>
                <a:lnTo>
                  <a:pt x="2046297" y="335667"/>
                </a:lnTo>
                <a:lnTo>
                  <a:pt x="2078291" y="367439"/>
                </a:lnTo>
                <a:lnTo>
                  <a:pt x="2109075" y="400375"/>
                </a:lnTo>
                <a:lnTo>
                  <a:pt x="2138615" y="434440"/>
                </a:lnTo>
                <a:lnTo>
                  <a:pt x="2166874" y="469598"/>
                </a:lnTo>
                <a:lnTo>
                  <a:pt x="2193815" y="505813"/>
                </a:lnTo>
                <a:lnTo>
                  <a:pt x="2219404" y="543049"/>
                </a:lnTo>
                <a:lnTo>
                  <a:pt x="2243603" y="581271"/>
                </a:lnTo>
                <a:lnTo>
                  <a:pt x="2266376" y="620442"/>
                </a:lnTo>
                <a:lnTo>
                  <a:pt x="2287688" y="660527"/>
                </a:lnTo>
                <a:lnTo>
                  <a:pt x="2307503" y="701489"/>
                </a:lnTo>
                <a:lnTo>
                  <a:pt x="2325784" y="743294"/>
                </a:lnTo>
                <a:lnTo>
                  <a:pt x="2342495" y="785905"/>
                </a:lnTo>
                <a:lnTo>
                  <a:pt x="2357600" y="829287"/>
                </a:lnTo>
                <a:lnTo>
                  <a:pt x="2371064" y="873402"/>
                </a:lnTo>
                <a:lnTo>
                  <a:pt x="2382849" y="918217"/>
                </a:lnTo>
                <a:lnTo>
                  <a:pt x="2392920" y="963694"/>
                </a:lnTo>
                <a:lnTo>
                  <a:pt x="2401241" y="1009798"/>
                </a:lnTo>
                <a:lnTo>
                  <a:pt x="2407776" y="1056494"/>
                </a:lnTo>
                <a:lnTo>
                  <a:pt x="2412488" y="1103745"/>
                </a:lnTo>
                <a:lnTo>
                  <a:pt x="2415342" y="1151515"/>
                </a:lnTo>
                <a:lnTo>
                  <a:pt x="2416302" y="1199769"/>
                </a:lnTo>
                <a:lnTo>
                  <a:pt x="2415342" y="1248022"/>
                </a:lnTo>
                <a:lnTo>
                  <a:pt x="2412488" y="1295792"/>
                </a:lnTo>
                <a:lnTo>
                  <a:pt x="2407776" y="1343043"/>
                </a:lnTo>
                <a:lnTo>
                  <a:pt x="2401241" y="1389739"/>
                </a:lnTo>
                <a:lnTo>
                  <a:pt x="2392920" y="1435843"/>
                </a:lnTo>
                <a:lnTo>
                  <a:pt x="2382849" y="1481320"/>
                </a:lnTo>
                <a:lnTo>
                  <a:pt x="2371064" y="1526135"/>
                </a:lnTo>
                <a:lnTo>
                  <a:pt x="2357600" y="1570250"/>
                </a:lnTo>
                <a:lnTo>
                  <a:pt x="2342495" y="1613632"/>
                </a:lnTo>
                <a:lnTo>
                  <a:pt x="2325784" y="1656243"/>
                </a:lnTo>
                <a:lnTo>
                  <a:pt x="2307503" y="1698048"/>
                </a:lnTo>
                <a:lnTo>
                  <a:pt x="2287688" y="1739010"/>
                </a:lnTo>
                <a:lnTo>
                  <a:pt x="2266376" y="1779095"/>
                </a:lnTo>
                <a:lnTo>
                  <a:pt x="2243603" y="1818266"/>
                </a:lnTo>
                <a:lnTo>
                  <a:pt x="2219404" y="1856488"/>
                </a:lnTo>
                <a:lnTo>
                  <a:pt x="2193815" y="1893724"/>
                </a:lnTo>
                <a:lnTo>
                  <a:pt x="2166874" y="1929939"/>
                </a:lnTo>
                <a:lnTo>
                  <a:pt x="2138615" y="1965097"/>
                </a:lnTo>
                <a:lnTo>
                  <a:pt x="2109075" y="1999162"/>
                </a:lnTo>
                <a:lnTo>
                  <a:pt x="2078291" y="2032098"/>
                </a:lnTo>
                <a:lnTo>
                  <a:pt x="2046297" y="2063870"/>
                </a:lnTo>
                <a:lnTo>
                  <a:pt x="2013131" y="2094441"/>
                </a:lnTo>
                <a:lnTo>
                  <a:pt x="1978828" y="2123776"/>
                </a:lnTo>
                <a:lnTo>
                  <a:pt x="1943425" y="2151838"/>
                </a:lnTo>
                <a:lnTo>
                  <a:pt x="1906957" y="2178593"/>
                </a:lnTo>
                <a:lnTo>
                  <a:pt x="1869461" y="2204004"/>
                </a:lnTo>
                <a:lnTo>
                  <a:pt x="1830972" y="2228035"/>
                </a:lnTo>
                <a:lnTo>
                  <a:pt x="1791527" y="2250651"/>
                </a:lnTo>
                <a:lnTo>
                  <a:pt x="1751162" y="2271815"/>
                </a:lnTo>
                <a:lnTo>
                  <a:pt x="1709913" y="2291493"/>
                </a:lnTo>
                <a:lnTo>
                  <a:pt x="1667816" y="2309647"/>
                </a:lnTo>
                <a:lnTo>
                  <a:pt x="1624908" y="2326242"/>
                </a:lnTo>
                <a:lnTo>
                  <a:pt x="1581223" y="2341243"/>
                </a:lnTo>
                <a:lnTo>
                  <a:pt x="1536799" y="2354613"/>
                </a:lnTo>
                <a:lnTo>
                  <a:pt x="1491671" y="2366317"/>
                </a:lnTo>
                <a:lnTo>
                  <a:pt x="1445876" y="2376318"/>
                </a:lnTo>
                <a:lnTo>
                  <a:pt x="1399449" y="2384582"/>
                </a:lnTo>
                <a:lnTo>
                  <a:pt x="1352427" y="2391071"/>
                </a:lnTo>
                <a:lnTo>
                  <a:pt x="1304846" y="2395751"/>
                </a:lnTo>
                <a:lnTo>
                  <a:pt x="1256742" y="2398585"/>
                </a:lnTo>
                <a:lnTo>
                  <a:pt x="1208151" y="2399538"/>
                </a:lnTo>
                <a:lnTo>
                  <a:pt x="1159559" y="2398585"/>
                </a:lnTo>
                <a:lnTo>
                  <a:pt x="1111455" y="2395751"/>
                </a:lnTo>
                <a:lnTo>
                  <a:pt x="1063874" y="2391071"/>
                </a:lnTo>
                <a:lnTo>
                  <a:pt x="1016852" y="2384582"/>
                </a:lnTo>
                <a:lnTo>
                  <a:pt x="970425" y="2376318"/>
                </a:lnTo>
                <a:lnTo>
                  <a:pt x="924630" y="2366317"/>
                </a:lnTo>
                <a:lnTo>
                  <a:pt x="879502" y="2354613"/>
                </a:lnTo>
                <a:lnTo>
                  <a:pt x="835078" y="2341243"/>
                </a:lnTo>
                <a:lnTo>
                  <a:pt x="791393" y="2326242"/>
                </a:lnTo>
                <a:lnTo>
                  <a:pt x="748485" y="2309647"/>
                </a:lnTo>
                <a:lnTo>
                  <a:pt x="706388" y="2291493"/>
                </a:lnTo>
                <a:lnTo>
                  <a:pt x="665139" y="2271815"/>
                </a:lnTo>
                <a:lnTo>
                  <a:pt x="624774" y="2250651"/>
                </a:lnTo>
                <a:lnTo>
                  <a:pt x="585329" y="2228035"/>
                </a:lnTo>
                <a:lnTo>
                  <a:pt x="546840" y="2204004"/>
                </a:lnTo>
                <a:lnTo>
                  <a:pt x="509344" y="2178593"/>
                </a:lnTo>
                <a:lnTo>
                  <a:pt x="472876" y="2151838"/>
                </a:lnTo>
                <a:lnTo>
                  <a:pt x="437473" y="2123776"/>
                </a:lnTo>
                <a:lnTo>
                  <a:pt x="403170" y="2094441"/>
                </a:lnTo>
                <a:lnTo>
                  <a:pt x="370004" y="2063870"/>
                </a:lnTo>
                <a:lnTo>
                  <a:pt x="338010" y="2032098"/>
                </a:lnTo>
                <a:lnTo>
                  <a:pt x="307226" y="1999162"/>
                </a:lnTo>
                <a:lnTo>
                  <a:pt x="277686" y="1965097"/>
                </a:lnTo>
                <a:lnTo>
                  <a:pt x="249427" y="1929939"/>
                </a:lnTo>
                <a:lnTo>
                  <a:pt x="222486" y="1893724"/>
                </a:lnTo>
                <a:lnTo>
                  <a:pt x="196897" y="1856488"/>
                </a:lnTo>
                <a:lnTo>
                  <a:pt x="172698" y="1818266"/>
                </a:lnTo>
                <a:lnTo>
                  <a:pt x="149925" y="1779095"/>
                </a:lnTo>
                <a:lnTo>
                  <a:pt x="128613" y="1739010"/>
                </a:lnTo>
                <a:lnTo>
                  <a:pt x="108798" y="1698048"/>
                </a:lnTo>
                <a:lnTo>
                  <a:pt x="90517" y="1656243"/>
                </a:lnTo>
                <a:lnTo>
                  <a:pt x="73806" y="1613632"/>
                </a:lnTo>
                <a:lnTo>
                  <a:pt x="58701" y="1570250"/>
                </a:lnTo>
                <a:lnTo>
                  <a:pt x="45237" y="1526135"/>
                </a:lnTo>
                <a:lnTo>
                  <a:pt x="33452" y="1481320"/>
                </a:lnTo>
                <a:lnTo>
                  <a:pt x="23381" y="1435843"/>
                </a:lnTo>
                <a:lnTo>
                  <a:pt x="15060" y="1389739"/>
                </a:lnTo>
                <a:lnTo>
                  <a:pt x="8525" y="1343043"/>
                </a:lnTo>
                <a:lnTo>
                  <a:pt x="3813" y="1295792"/>
                </a:lnTo>
                <a:lnTo>
                  <a:pt x="959" y="1248022"/>
                </a:lnTo>
                <a:lnTo>
                  <a:pt x="0" y="1199769"/>
                </a:lnTo>
                <a:close/>
              </a:path>
            </a:pathLst>
          </a:custGeom>
          <a:ln w="380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141116" y="1393952"/>
            <a:ext cx="6934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S</a:t>
            </a:r>
            <a:r>
              <a:rPr sz="2400" dirty="0">
                <a:latin typeface="Times New Roman"/>
                <a:cs typeface="Times New Roman"/>
              </a:rPr>
              <a:t>et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2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34334" y="2521712"/>
            <a:ext cx="245745" cy="1092200"/>
          </a:xfrm>
          <a:prstGeom prst="rect">
            <a:avLst/>
          </a:prstGeom>
        </p:spPr>
        <p:txBody>
          <a:bodyPr vert="horz" wrap="square" lIns="0" tIns="1803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20"/>
              </a:spcBef>
            </a:pPr>
            <a:r>
              <a:rPr sz="2400" dirty="0">
                <a:latin typeface="Times New Roman"/>
                <a:cs typeface="Times New Roman"/>
              </a:rPr>
              <a:t>a</a:t>
            </a:r>
            <a:endParaRPr sz="2400">
              <a:latin typeface="Times New Roman"/>
              <a:cs typeface="Times New Roman"/>
            </a:endParaRPr>
          </a:p>
          <a:p>
            <a:pPr marL="80010">
              <a:lnSpc>
                <a:spcPct val="100000"/>
              </a:lnSpc>
              <a:spcBef>
                <a:spcPts val="1320"/>
              </a:spcBef>
            </a:pPr>
            <a:r>
              <a:rPr sz="2400" dirty="0">
                <a:latin typeface="Times New Roman"/>
                <a:cs typeface="Times New Roman"/>
              </a:rPr>
              <a:t>b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42384" y="2919476"/>
            <a:ext cx="1612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c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184140" y="4978400"/>
            <a:ext cx="323596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imes New Roman"/>
                <a:cs typeface="Times New Roman"/>
              </a:rPr>
              <a:t>Discuss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very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briefly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what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Times New Roman"/>
                <a:cs typeface="Times New Roman"/>
              </a:rPr>
              <a:t>infinite set; </a:t>
            </a:r>
            <a:r>
              <a:rPr sz="1800" dirty="0">
                <a:latin typeface="Times New Roman"/>
                <a:cs typeface="Times New Roman"/>
              </a:rPr>
              <a:t>Z = </a:t>
            </a:r>
            <a:r>
              <a:rPr sz="1800" spc="-5" dirty="0">
                <a:latin typeface="Times New Roman"/>
                <a:cs typeface="Times New Roman"/>
              </a:rPr>
              <a:t>set </a:t>
            </a:r>
            <a:r>
              <a:rPr sz="1800" dirty="0">
                <a:latin typeface="Times New Roman"/>
                <a:cs typeface="Times New Roman"/>
              </a:rPr>
              <a:t>of </a:t>
            </a:r>
            <a:r>
              <a:rPr sz="1800" spc="-5" dirty="0">
                <a:latin typeface="Times New Roman"/>
                <a:cs typeface="Times New Roman"/>
              </a:rPr>
              <a:t>integers, </a:t>
            </a:r>
            <a:r>
              <a:rPr sz="1800" dirty="0">
                <a:latin typeface="Times New Roman"/>
                <a:cs typeface="Times New Roman"/>
              </a:rPr>
              <a:t>R =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set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 </a:t>
            </a:r>
            <a:r>
              <a:rPr sz="1800" spc="-5" dirty="0">
                <a:latin typeface="Times New Roman"/>
                <a:cs typeface="Times New Roman"/>
              </a:rPr>
              <a:t>all rational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numbers.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920" y="222154"/>
            <a:ext cx="502828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Prove</a:t>
            </a:r>
            <a:r>
              <a:rPr sz="3600" spc="-15" dirty="0"/>
              <a:t> </a:t>
            </a:r>
            <a:r>
              <a:rPr sz="3600" spc="-5" dirty="0"/>
              <a:t>(A</a:t>
            </a:r>
            <a:r>
              <a:rPr lang="en-US" sz="3600" spc="-5" dirty="0"/>
              <a:t> </a:t>
            </a:r>
            <a:r>
              <a:rPr sz="3600" i="0" spc="-5" dirty="0">
                <a:latin typeface="Symbol"/>
                <a:cs typeface="Times New Roman" panose="02020603050405020304" pitchFamily="18" charset="0"/>
              </a:rPr>
              <a:t></a:t>
            </a:r>
            <a:r>
              <a:rPr sz="3600" spc="-5" dirty="0"/>
              <a:t>B)</a:t>
            </a:r>
            <a:r>
              <a:rPr sz="3600" spc="-20" dirty="0"/>
              <a:t> </a:t>
            </a:r>
            <a:r>
              <a:rPr lang="en-US" sz="3600" spc="-20" dirty="0"/>
              <a:t> </a:t>
            </a:r>
            <a:r>
              <a:rPr sz="3600" i="0" dirty="0">
                <a:latin typeface="Symbol"/>
                <a:cs typeface="Times New Roman" panose="02020603050405020304" pitchFamily="18" charset="0"/>
              </a:rPr>
              <a:t></a:t>
            </a:r>
            <a:r>
              <a:rPr sz="3600" i="0" spc="-130" dirty="0">
                <a:latin typeface="Times New Roman"/>
                <a:cs typeface="Times New Roman"/>
              </a:rPr>
              <a:t> </a:t>
            </a:r>
            <a:r>
              <a:rPr sz="3600" spc="-5" dirty="0"/>
              <a:t>(A</a:t>
            </a:r>
            <a:r>
              <a:rPr lang="en-US" sz="3600" spc="-5" dirty="0"/>
              <a:t> </a:t>
            </a:r>
            <a:r>
              <a:rPr sz="3600" i="0" spc="-5" dirty="0">
                <a:latin typeface="Symbol"/>
                <a:cs typeface="Times New Roman" panose="02020603050405020304" pitchFamily="18" charset="0"/>
              </a:rPr>
              <a:t></a:t>
            </a:r>
            <a:r>
              <a:rPr sz="3600" spc="-5" dirty="0"/>
              <a:t>B)</a:t>
            </a:r>
            <a:r>
              <a:rPr sz="3600" spc="-25" dirty="0"/>
              <a:t> </a:t>
            </a:r>
            <a:r>
              <a:rPr sz="3600" dirty="0"/>
              <a:t>=</a:t>
            </a:r>
            <a:r>
              <a:rPr sz="3600" spc="-10" dirty="0"/>
              <a:t> </a:t>
            </a:r>
            <a:r>
              <a:rPr sz="3600" dirty="0"/>
              <a:t>B</a:t>
            </a:r>
            <a:endParaRPr sz="3600" dirty="0">
              <a:latin typeface="Symbol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0850" y="1593850"/>
          <a:ext cx="5487670" cy="25901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8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84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5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2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52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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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(A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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B)</a:t>
                      </a:r>
                      <a:r>
                        <a:rPr sz="2800" b="1" spc="-3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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(A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Symbol"/>
                          <a:cs typeface="Symbol"/>
                        </a:rPr>
                        <a:t>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B)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1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0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b="1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1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1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0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b="1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1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1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0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b="1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0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0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0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b="1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0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0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1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b="1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1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0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1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b="1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1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1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0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1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b="1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0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0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dirty="0">
                          <a:latin typeface="Calibri"/>
                          <a:cs typeface="Calibri"/>
                        </a:rPr>
                        <a:t>0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2800" b="1" dirty="0">
                          <a:solidFill>
                            <a:srgbClr val="FF0000"/>
                          </a:solidFill>
                          <a:latin typeface="Calibri"/>
                          <a:cs typeface="Calibri"/>
                        </a:rPr>
                        <a:t>0</a:t>
                      </a:r>
                      <a:endParaRPr sz="28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object 4"/>
          <p:cNvSpPr/>
          <p:nvPr/>
        </p:nvSpPr>
        <p:spPr>
          <a:xfrm>
            <a:off x="5440680" y="304800"/>
            <a:ext cx="274320" cy="0"/>
          </a:xfrm>
          <a:custGeom>
            <a:avLst/>
            <a:gdLst/>
            <a:ahLst/>
            <a:cxnLst/>
            <a:rect l="l" t="t" r="r" b="b"/>
            <a:pathLst>
              <a:path w="274320">
                <a:moveTo>
                  <a:pt x="0" y="0"/>
                </a:moveTo>
                <a:lnTo>
                  <a:pt x="27432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590800" y="1676400"/>
            <a:ext cx="182880" cy="0"/>
          </a:xfrm>
          <a:custGeom>
            <a:avLst/>
            <a:gdLst/>
            <a:ahLst/>
            <a:cxnLst/>
            <a:rect l="l" t="t" r="r" b="b"/>
            <a:pathLst>
              <a:path w="182880">
                <a:moveTo>
                  <a:pt x="0" y="0"/>
                </a:moveTo>
                <a:lnTo>
                  <a:pt x="182880" y="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998720" y="1676400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0" y="0"/>
                </a:moveTo>
                <a:lnTo>
                  <a:pt x="182880" y="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4400" y="1676400"/>
            <a:ext cx="182880" cy="0"/>
          </a:xfrm>
          <a:custGeom>
            <a:avLst/>
            <a:gdLst/>
            <a:ahLst/>
            <a:cxnLst/>
            <a:rect l="l" t="t" r="r" b="b"/>
            <a:pathLst>
              <a:path w="182880">
                <a:moveTo>
                  <a:pt x="0" y="0"/>
                </a:moveTo>
                <a:lnTo>
                  <a:pt x="182880" y="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59740" y="4734560"/>
            <a:ext cx="8168640" cy="1306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15" dirty="0">
                <a:latin typeface="Calibri"/>
                <a:cs typeface="Calibri"/>
              </a:rPr>
              <a:t>From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the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table,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an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arbitrary</a:t>
            </a:r>
            <a:r>
              <a:rPr sz="2800" spc="-2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element, </a:t>
            </a:r>
            <a:r>
              <a:rPr sz="2800" spc="-5" dirty="0">
                <a:latin typeface="Calibri"/>
                <a:cs typeface="Calibri"/>
              </a:rPr>
              <a:t>e,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in</a:t>
            </a:r>
            <a:r>
              <a:rPr sz="2800" dirty="0">
                <a:latin typeface="Calibri"/>
                <a:cs typeface="Calibri"/>
              </a:rPr>
              <a:t> B </a:t>
            </a:r>
            <a:r>
              <a:rPr sz="2800" spc="-5" dirty="0">
                <a:latin typeface="Calibri"/>
                <a:cs typeface="Calibri"/>
              </a:rPr>
              <a:t>is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also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in </a:t>
            </a:r>
            <a:r>
              <a:rPr sz="2800" dirty="0">
                <a:latin typeface="Calibri"/>
                <a:cs typeface="Calibri"/>
              </a:rPr>
              <a:t> (A</a:t>
            </a:r>
            <a:r>
              <a:rPr sz="2800" dirty="0">
                <a:latin typeface="Symbol"/>
                <a:cs typeface="Symbol"/>
              </a:rPr>
              <a:t></a:t>
            </a:r>
            <a:r>
              <a:rPr sz="2800" dirty="0">
                <a:latin typeface="Calibri"/>
                <a:cs typeface="Calibri"/>
              </a:rPr>
              <a:t>B) </a:t>
            </a:r>
            <a:r>
              <a:rPr sz="2800" dirty="0">
                <a:latin typeface="Symbol"/>
                <a:cs typeface="Symbol"/>
              </a:rPr>
              <a:t>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Calibri"/>
                <a:cs typeface="Calibri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Calibri"/>
                <a:cs typeface="Calibri"/>
              </a:rPr>
              <a:t>B) and if </a:t>
            </a:r>
            <a:r>
              <a:rPr sz="2800" dirty="0">
                <a:latin typeface="Calibri"/>
                <a:cs typeface="Calibri"/>
              </a:rPr>
              <a:t>e </a:t>
            </a:r>
            <a:r>
              <a:rPr sz="2800" spc="-5" dirty="0">
                <a:latin typeface="Calibri"/>
                <a:cs typeface="Calibri"/>
              </a:rPr>
              <a:t>is </a:t>
            </a:r>
            <a:r>
              <a:rPr sz="2800" dirty="0">
                <a:latin typeface="Calibri"/>
                <a:cs typeface="Calibri"/>
              </a:rPr>
              <a:t>an </a:t>
            </a:r>
            <a:r>
              <a:rPr sz="2800" spc="-10" dirty="0">
                <a:latin typeface="Calibri"/>
                <a:cs typeface="Calibri"/>
              </a:rPr>
              <a:t>element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dirty="0">
                <a:latin typeface="Calibri"/>
                <a:cs typeface="Calibri"/>
              </a:rPr>
              <a:t>(A</a:t>
            </a:r>
            <a:r>
              <a:rPr sz="2800" dirty="0">
                <a:latin typeface="Symbol"/>
                <a:cs typeface="Symbol"/>
              </a:rPr>
              <a:t></a:t>
            </a:r>
            <a:r>
              <a:rPr sz="2800" dirty="0">
                <a:latin typeface="Calibri"/>
                <a:cs typeface="Calibri"/>
              </a:rPr>
              <a:t>B) </a:t>
            </a:r>
            <a:r>
              <a:rPr sz="2800" dirty="0">
                <a:latin typeface="Symbol"/>
                <a:cs typeface="Symbol"/>
              </a:rPr>
              <a:t>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Calibri"/>
                <a:cs typeface="Calibri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Calibri"/>
                <a:cs typeface="Calibri"/>
              </a:rPr>
              <a:t>B), </a:t>
            </a:r>
            <a:r>
              <a:rPr sz="2800" spc="-62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then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it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is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also in</a:t>
            </a:r>
            <a:r>
              <a:rPr sz="2800" dirty="0">
                <a:latin typeface="Calibri"/>
                <a:cs typeface="Calibri"/>
              </a:rPr>
              <a:t> B.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905000" y="52578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696200" y="5257800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20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21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69616" y="223043"/>
            <a:ext cx="512178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Prove</a:t>
            </a:r>
            <a:r>
              <a:rPr sz="3600" spc="5" dirty="0"/>
              <a:t> </a:t>
            </a:r>
            <a:r>
              <a:rPr sz="3600" spc="-5" dirty="0"/>
              <a:t>(A</a:t>
            </a:r>
            <a:r>
              <a:rPr lang="en-US" sz="3600" spc="-5" dirty="0"/>
              <a:t> </a:t>
            </a:r>
            <a:r>
              <a:rPr sz="3600" i="0" spc="-5" dirty="0">
                <a:latin typeface="Symbol"/>
                <a:cs typeface="Symbol"/>
              </a:rPr>
              <a:t></a:t>
            </a:r>
            <a:r>
              <a:rPr sz="3600" spc="-5" dirty="0"/>
              <a:t>B)</a:t>
            </a:r>
            <a:r>
              <a:rPr sz="3600" dirty="0"/>
              <a:t> </a:t>
            </a:r>
            <a:r>
              <a:rPr lang="en-US" sz="3600" dirty="0"/>
              <a:t> </a:t>
            </a:r>
            <a:r>
              <a:rPr sz="3600" i="0" dirty="0">
                <a:latin typeface="Symbol"/>
                <a:cs typeface="Symbol"/>
              </a:rPr>
              <a:t></a:t>
            </a:r>
            <a:r>
              <a:rPr sz="3600" spc="-340" dirty="0"/>
              <a:t>(</a:t>
            </a:r>
            <a:r>
              <a:rPr lang="en-US" sz="3600" spc="-340" dirty="0"/>
              <a:t>  A</a:t>
            </a:r>
            <a:r>
              <a:rPr lang="en-US" sz="5400" i="0" spc="-509" baseline="10802" dirty="0">
                <a:latin typeface="Cambria Math"/>
                <a:cs typeface="Cambria Math"/>
              </a:rPr>
              <a:t>  </a:t>
            </a:r>
            <a:r>
              <a:rPr sz="3600" i="0" spc="-340" dirty="0">
                <a:latin typeface="Symbol"/>
                <a:cs typeface="Symbol"/>
              </a:rPr>
              <a:t></a:t>
            </a:r>
            <a:r>
              <a:rPr lang="en-US" sz="3600" i="0" spc="-340" dirty="0">
                <a:latin typeface="Symbol"/>
                <a:cs typeface="Symbol"/>
              </a:rPr>
              <a:t> </a:t>
            </a:r>
            <a:r>
              <a:rPr sz="3600" spc="-340" dirty="0"/>
              <a:t>B)</a:t>
            </a:r>
            <a:r>
              <a:rPr sz="3600" spc="-5" dirty="0"/>
              <a:t> </a:t>
            </a:r>
            <a:r>
              <a:rPr lang="en-US" sz="3600" spc="-5" dirty="0"/>
              <a:t> </a:t>
            </a:r>
            <a:r>
              <a:rPr sz="3600" dirty="0"/>
              <a:t>=</a:t>
            </a:r>
            <a:r>
              <a:rPr lang="en-US" sz="3600" dirty="0"/>
              <a:t> B</a:t>
            </a:r>
            <a:endParaRPr sz="3600" dirty="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8195" y="1012952"/>
            <a:ext cx="7671434" cy="449687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0800" marR="72390" indent="-635">
              <a:lnSpc>
                <a:spcPct val="100299"/>
              </a:lnSpc>
              <a:spcBef>
                <a:spcPts val="90"/>
              </a:spcBef>
            </a:pPr>
            <a:r>
              <a:rPr sz="2800" b="1" spc="-10" dirty="0">
                <a:latin typeface="Times New Roman"/>
                <a:cs typeface="Times New Roman"/>
              </a:rPr>
              <a:t>Proof:</a:t>
            </a:r>
            <a:r>
              <a:rPr sz="2800" b="1" spc="-55" dirty="0">
                <a:latin typeface="Times New Roman"/>
                <a:cs typeface="Times New Roman"/>
              </a:rPr>
              <a:t> </a:t>
            </a:r>
            <a:r>
              <a:rPr sz="2800" spc="-114" dirty="0">
                <a:latin typeface="Times New Roman"/>
                <a:cs typeface="Times New Roman"/>
              </a:rPr>
              <a:t>We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must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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260" dirty="0">
                <a:latin typeface="Times New Roman"/>
                <a:cs typeface="Times New Roman"/>
              </a:rPr>
              <a:t>(</a:t>
            </a:r>
            <a:r>
              <a:rPr sz="2800" spc="-260" dirty="0">
                <a:latin typeface="Cambria Math"/>
                <a:cs typeface="Cambria Math"/>
              </a:rPr>
              <a:t>𝐴</a:t>
            </a:r>
            <a:r>
              <a:rPr sz="4200" spc="-390" baseline="10912" dirty="0">
                <a:latin typeface="Cambria Math"/>
                <a:cs typeface="Cambria Math"/>
              </a:rPr>
              <a:t>̅</a:t>
            </a:r>
            <a:r>
              <a:rPr lang="en-US" sz="4200" spc="-390" baseline="10912" dirty="0">
                <a:latin typeface="Cambria Math"/>
                <a:cs typeface="Cambria Math"/>
              </a:rPr>
              <a:t> </a:t>
            </a:r>
            <a:r>
              <a:rPr sz="2800" spc="-260" dirty="0">
                <a:latin typeface="Symbol"/>
                <a:cs typeface="Symbol"/>
              </a:rPr>
              <a:t></a:t>
            </a:r>
            <a:r>
              <a:rPr lang="en-US" sz="2800" spc="-260" dirty="0">
                <a:latin typeface="Symbol"/>
                <a:cs typeface="Symbol"/>
              </a:rPr>
              <a:t> </a:t>
            </a:r>
            <a:r>
              <a:rPr sz="2800" spc="-260" dirty="0">
                <a:latin typeface="Times New Roman"/>
                <a:cs typeface="Times New Roman"/>
              </a:rPr>
              <a:t>B)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lang="en-US" sz="280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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spc="-5" dirty="0">
                <a:latin typeface="Times New Roman"/>
                <a:cs typeface="Times New Roman"/>
              </a:rPr>
              <a:t> and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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lang="en-US"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 </a:t>
            </a:r>
            <a:r>
              <a:rPr sz="2800" dirty="0">
                <a:latin typeface="Symbol"/>
                <a:cs typeface="Symbol"/>
              </a:rPr>
              <a:t>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229" dirty="0">
                <a:latin typeface="Times New Roman"/>
                <a:cs typeface="Times New Roman"/>
              </a:rPr>
              <a:t>(</a:t>
            </a:r>
            <a:r>
              <a:rPr sz="2800" spc="-229" dirty="0">
                <a:latin typeface="Cambria Math"/>
                <a:cs typeface="Cambria Math"/>
              </a:rPr>
              <a:t>𝐴</a:t>
            </a:r>
            <a:r>
              <a:rPr sz="4200" spc="-345" baseline="10912" dirty="0">
                <a:latin typeface="Cambria Math"/>
                <a:cs typeface="Cambria Math"/>
              </a:rPr>
              <a:t>̅</a:t>
            </a:r>
            <a:r>
              <a:rPr sz="2800" spc="-229" dirty="0">
                <a:latin typeface="Symbol"/>
                <a:cs typeface="Symbol"/>
              </a:rPr>
              <a:t></a:t>
            </a:r>
            <a:r>
              <a:rPr sz="2800" spc="-229" dirty="0">
                <a:latin typeface="Times New Roman"/>
                <a:cs typeface="Times New Roman"/>
              </a:rPr>
              <a:t>B).</a:t>
            </a:r>
            <a:endParaRPr sz="2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00" dirty="0">
              <a:latin typeface="Times New Roman"/>
              <a:cs typeface="Times New Roman"/>
            </a:endParaRPr>
          </a:p>
          <a:p>
            <a:pPr marL="50800" marR="525145" algn="just">
              <a:lnSpc>
                <a:spcPct val="120300"/>
              </a:lnSpc>
              <a:spcBef>
                <a:spcPts val="5"/>
              </a:spcBef>
            </a:pPr>
            <a:r>
              <a:rPr sz="2800" b="1" spc="-5" dirty="0">
                <a:latin typeface="Times New Roman"/>
                <a:cs typeface="Times New Roman"/>
              </a:rPr>
              <a:t>Case </a:t>
            </a:r>
            <a:r>
              <a:rPr sz="2800" b="1" dirty="0">
                <a:latin typeface="Times New Roman"/>
                <a:cs typeface="Times New Roman"/>
              </a:rPr>
              <a:t>1: </a:t>
            </a:r>
            <a:r>
              <a:rPr sz="2800" spc="-5" dirty="0">
                <a:latin typeface="Times New Roman"/>
                <a:cs typeface="Times New Roman"/>
              </a:rPr>
              <a:t>we will </a:t>
            </a:r>
            <a:r>
              <a:rPr sz="2800" dirty="0">
                <a:latin typeface="Times New Roman"/>
                <a:cs typeface="Times New Roman"/>
              </a:rPr>
              <a:t>show </a:t>
            </a:r>
            <a:r>
              <a:rPr sz="2800" spc="-5" dirty="0">
                <a:latin typeface="Times New Roman"/>
                <a:cs typeface="Times New Roman"/>
              </a:rPr>
              <a:t>that 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 </a:t>
            </a:r>
            <a:r>
              <a:rPr sz="2800" dirty="0">
                <a:latin typeface="Symbol"/>
                <a:cs typeface="Symbol"/>
              </a:rPr>
              <a:t>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260" dirty="0">
                <a:latin typeface="Times New Roman"/>
                <a:cs typeface="Times New Roman"/>
              </a:rPr>
              <a:t>(</a:t>
            </a:r>
            <a:r>
              <a:rPr sz="2800" spc="-260" dirty="0">
                <a:latin typeface="Cambria Math"/>
                <a:cs typeface="Cambria Math"/>
              </a:rPr>
              <a:t>𝐴</a:t>
            </a:r>
            <a:r>
              <a:rPr sz="4200" spc="-390" baseline="10912" dirty="0">
                <a:latin typeface="Cambria Math"/>
                <a:cs typeface="Cambria Math"/>
              </a:rPr>
              <a:t>̅</a:t>
            </a:r>
            <a:r>
              <a:rPr sz="2800" spc="-260" dirty="0">
                <a:latin typeface="Symbol"/>
                <a:cs typeface="Symbol"/>
              </a:rPr>
              <a:t></a:t>
            </a:r>
            <a:r>
              <a:rPr sz="2800" spc="-260" dirty="0">
                <a:latin typeface="Times New Roman"/>
                <a:cs typeface="Times New Roman"/>
              </a:rPr>
              <a:t>B) </a:t>
            </a:r>
            <a:r>
              <a:rPr sz="2800" dirty="0">
                <a:latin typeface="Symbol"/>
                <a:cs typeface="Symbol"/>
              </a:rPr>
              <a:t>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B. 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0000"/>
                </a:solidFill>
                <a:latin typeface="Times New Roman"/>
                <a:cs typeface="Times New Roman"/>
              </a:rPr>
              <a:t>Let </a:t>
            </a:r>
            <a:r>
              <a:rPr sz="2800" dirty="0">
                <a:solidFill>
                  <a:srgbClr val="C00000"/>
                </a:solidFill>
                <a:latin typeface="Times New Roman"/>
                <a:cs typeface="Times New Roman"/>
              </a:rPr>
              <a:t>e be </a:t>
            </a:r>
            <a:r>
              <a:rPr sz="2800" spc="-5" dirty="0">
                <a:solidFill>
                  <a:srgbClr val="C00000"/>
                </a:solidFill>
                <a:latin typeface="Times New Roman"/>
                <a:cs typeface="Times New Roman"/>
              </a:rPr>
              <a:t>an arbitrary element </a:t>
            </a:r>
            <a:r>
              <a:rPr sz="2800" dirty="0">
                <a:solidFill>
                  <a:srgbClr val="C00000"/>
                </a:solidFill>
                <a:latin typeface="Times New Roman"/>
                <a:cs typeface="Times New Roman"/>
              </a:rPr>
              <a:t>of </a:t>
            </a:r>
            <a:r>
              <a:rPr sz="2800" spc="-5" dirty="0">
                <a:solidFill>
                  <a:srgbClr val="C00000"/>
                </a:solidFill>
                <a:latin typeface="Times New Roman"/>
                <a:cs typeface="Times New Roman"/>
              </a:rPr>
              <a:t>(A</a:t>
            </a:r>
            <a:r>
              <a:rPr sz="2800" spc="-5" dirty="0">
                <a:solidFill>
                  <a:srgbClr val="C00000"/>
                </a:solidFill>
                <a:latin typeface="Symbol"/>
                <a:cs typeface="Symbol"/>
              </a:rPr>
              <a:t></a:t>
            </a:r>
            <a:r>
              <a:rPr sz="2800" spc="-5" dirty="0">
                <a:solidFill>
                  <a:srgbClr val="C00000"/>
                </a:solidFill>
                <a:latin typeface="Times New Roman"/>
                <a:cs typeface="Times New Roman"/>
              </a:rPr>
              <a:t>B)</a:t>
            </a:r>
            <a:r>
              <a:rPr lang="en-US" sz="2800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0000"/>
                </a:solidFill>
                <a:latin typeface="Symbol"/>
                <a:cs typeface="Symbol"/>
              </a:rPr>
              <a:t></a:t>
            </a:r>
            <a:r>
              <a:rPr lang="en-US" sz="280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spc="-229" dirty="0">
                <a:solidFill>
                  <a:srgbClr val="C00000"/>
                </a:solidFill>
                <a:latin typeface="Times New Roman"/>
                <a:cs typeface="Times New Roman"/>
              </a:rPr>
              <a:t>(</a:t>
            </a:r>
            <a:r>
              <a:rPr sz="2800" spc="-229" dirty="0">
                <a:solidFill>
                  <a:srgbClr val="C00000"/>
                </a:solidFill>
                <a:latin typeface="Cambria Math"/>
                <a:cs typeface="Cambria Math"/>
              </a:rPr>
              <a:t>𝐴</a:t>
            </a:r>
            <a:r>
              <a:rPr sz="4200" spc="-345" baseline="10912" dirty="0">
                <a:solidFill>
                  <a:srgbClr val="C00000"/>
                </a:solidFill>
                <a:latin typeface="Cambria Math"/>
                <a:cs typeface="Cambria Math"/>
              </a:rPr>
              <a:t>̅</a:t>
            </a:r>
            <a:r>
              <a:rPr sz="2800" spc="-229" dirty="0">
                <a:solidFill>
                  <a:srgbClr val="C00000"/>
                </a:solidFill>
                <a:latin typeface="Symbol"/>
                <a:cs typeface="Symbol"/>
              </a:rPr>
              <a:t></a:t>
            </a:r>
            <a:r>
              <a:rPr sz="2800" spc="-229" dirty="0">
                <a:solidFill>
                  <a:srgbClr val="C00000"/>
                </a:solidFill>
                <a:latin typeface="Times New Roman"/>
                <a:cs typeface="Times New Roman"/>
              </a:rPr>
              <a:t>B). </a:t>
            </a:r>
            <a:r>
              <a:rPr sz="2800" spc="-68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either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</a:t>
            </a:r>
            <a:r>
              <a:rPr sz="2800" dirty="0">
                <a:latin typeface="Times New Roman"/>
                <a:cs typeface="Times New Roman"/>
              </a:rPr>
              <a:t> or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185" dirty="0">
                <a:latin typeface="Times New Roman"/>
                <a:cs typeface="Times New Roman"/>
              </a:rPr>
              <a:t>e</a:t>
            </a:r>
            <a:r>
              <a:rPr sz="2800" spc="-185" dirty="0">
                <a:latin typeface="Symbol"/>
                <a:cs typeface="Symbol"/>
              </a:rPr>
              <a:t></a:t>
            </a:r>
            <a:r>
              <a:rPr sz="2800" spc="-185" dirty="0">
                <a:latin typeface="Times New Roman"/>
                <a:cs typeface="Times New Roman"/>
              </a:rPr>
              <a:t>(</a:t>
            </a:r>
            <a:r>
              <a:rPr sz="2800" spc="-185" dirty="0">
                <a:latin typeface="Cambria Math"/>
                <a:cs typeface="Cambria Math"/>
              </a:rPr>
              <a:t>𝐴</a:t>
            </a:r>
            <a:r>
              <a:rPr sz="4200" spc="-277" baseline="10912" dirty="0">
                <a:latin typeface="Cambria Math"/>
                <a:cs typeface="Cambria Math"/>
              </a:rPr>
              <a:t>̅</a:t>
            </a:r>
            <a:r>
              <a:rPr sz="2800" spc="-185" dirty="0">
                <a:latin typeface="Symbol"/>
                <a:cs typeface="Symbol"/>
              </a:rPr>
              <a:t></a:t>
            </a:r>
            <a:r>
              <a:rPr sz="2800" spc="-185" dirty="0">
                <a:latin typeface="Times New Roman"/>
                <a:cs typeface="Times New Roman"/>
              </a:rPr>
              <a:t>B).</a:t>
            </a:r>
            <a:endParaRPr sz="2800" dirty="0">
              <a:latin typeface="Times New Roman"/>
              <a:cs typeface="Times New Roman"/>
            </a:endParaRPr>
          </a:p>
          <a:p>
            <a:pPr marL="51435" marR="2914015" indent="-635">
              <a:lnSpc>
                <a:spcPts val="4040"/>
              </a:lnSpc>
              <a:spcBef>
                <a:spcPts val="240"/>
              </a:spcBef>
            </a:pPr>
            <a:r>
              <a:rPr sz="2800" dirty="0">
                <a:latin typeface="Times New Roman"/>
                <a:cs typeface="Times New Roman"/>
              </a:rPr>
              <a:t>If</a:t>
            </a:r>
            <a:r>
              <a:rPr sz="2800" spc="-5" dirty="0">
                <a:latin typeface="Times New Roman"/>
                <a:cs typeface="Times New Roman"/>
              </a:rPr>
              <a:t> e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B), then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 err="1">
                <a:latin typeface="Times New Roman"/>
                <a:cs typeface="Times New Roman"/>
              </a:rPr>
              <a:t>e</a:t>
            </a:r>
            <a:r>
              <a:rPr sz="2800" spc="-5" dirty="0" err="1">
                <a:latin typeface="Symbol"/>
                <a:cs typeface="Symbol"/>
              </a:rPr>
              <a:t></a:t>
            </a:r>
            <a:r>
              <a:rPr sz="2800" spc="-5" dirty="0" err="1">
                <a:latin typeface="Times New Roman"/>
                <a:cs typeface="Times New Roman"/>
              </a:rPr>
              <a:t>A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lang="en-US" sz="2800" spc="-15" dirty="0">
                <a:latin typeface="Times New Roman"/>
                <a:cs typeface="Times New Roman"/>
              </a:rPr>
              <a:t> </a:t>
            </a:r>
            <a:r>
              <a:rPr sz="2800" spc="-5" dirty="0" err="1">
                <a:latin typeface="Times New Roman"/>
                <a:cs typeface="Times New Roman"/>
              </a:rPr>
              <a:t>e</a:t>
            </a:r>
            <a:r>
              <a:rPr sz="2800" spc="-5" dirty="0" err="1">
                <a:latin typeface="Symbol"/>
                <a:cs typeface="Symbol"/>
              </a:rPr>
              <a:t></a:t>
            </a:r>
            <a:r>
              <a:rPr sz="2800" spc="-5" dirty="0" err="1">
                <a:latin typeface="Times New Roman"/>
                <a:cs typeface="Times New Roman"/>
              </a:rPr>
              <a:t>B</a:t>
            </a:r>
            <a:r>
              <a:rPr sz="2800" spc="-5" dirty="0">
                <a:latin typeface="Times New Roman"/>
                <a:cs typeface="Times New Roman"/>
              </a:rPr>
              <a:t>.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If </a:t>
            </a:r>
            <a:r>
              <a:rPr sz="2800" spc="-185" dirty="0">
                <a:latin typeface="Times New Roman"/>
                <a:cs typeface="Times New Roman"/>
              </a:rPr>
              <a:t>e</a:t>
            </a:r>
            <a:r>
              <a:rPr sz="2800" spc="-185" dirty="0">
                <a:latin typeface="Symbol"/>
                <a:cs typeface="Symbol"/>
              </a:rPr>
              <a:t></a:t>
            </a:r>
            <a:r>
              <a:rPr lang="en-US" sz="2800" spc="-185" dirty="0">
                <a:latin typeface="Symbol"/>
                <a:cs typeface="Symbol"/>
              </a:rPr>
              <a:t> </a:t>
            </a:r>
            <a:r>
              <a:rPr sz="2800" spc="-185" dirty="0">
                <a:latin typeface="Times New Roman"/>
                <a:cs typeface="Times New Roman"/>
              </a:rPr>
              <a:t>(</a:t>
            </a:r>
            <a:r>
              <a:rPr sz="2800" spc="-185" dirty="0">
                <a:latin typeface="Cambria Math"/>
                <a:cs typeface="Cambria Math"/>
              </a:rPr>
              <a:t>𝐴</a:t>
            </a:r>
            <a:r>
              <a:rPr sz="4200" spc="-277" baseline="10912" dirty="0">
                <a:latin typeface="Cambria Math"/>
                <a:cs typeface="Cambria Math"/>
              </a:rPr>
              <a:t>̅</a:t>
            </a:r>
            <a:r>
              <a:rPr sz="2800" spc="-185" dirty="0">
                <a:latin typeface="Symbol"/>
                <a:cs typeface="Symbol"/>
              </a:rPr>
              <a:t></a:t>
            </a:r>
            <a:r>
              <a:rPr sz="2800" spc="-185" dirty="0">
                <a:latin typeface="Times New Roman"/>
                <a:cs typeface="Times New Roman"/>
              </a:rPr>
              <a:t>B),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lang="en-US" sz="2800" dirty="0">
                <a:latin typeface="Times New Roman"/>
                <a:cs typeface="Times New Roman"/>
              </a:rPr>
              <a:t>n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365" dirty="0">
                <a:latin typeface="Times New Roman"/>
                <a:cs typeface="Times New Roman"/>
              </a:rPr>
              <a:t>e</a:t>
            </a:r>
            <a:r>
              <a:rPr lang="en-US" sz="2800" spc="-365" dirty="0">
                <a:latin typeface="Times New Roman"/>
                <a:cs typeface="Times New Roman"/>
              </a:rPr>
              <a:t> </a:t>
            </a:r>
            <a:r>
              <a:rPr sz="2800" spc="-365" dirty="0">
                <a:latin typeface="Symbol"/>
                <a:cs typeface="Symbol"/>
              </a:rPr>
              <a:t></a:t>
            </a:r>
            <a:r>
              <a:rPr lang="en-US" sz="2800" spc="-365" dirty="0">
                <a:latin typeface="Symbol"/>
                <a:cs typeface="Symbol"/>
              </a:rPr>
              <a:t> </a:t>
            </a:r>
            <a:r>
              <a:rPr sz="2800" spc="-365" dirty="0">
                <a:latin typeface="Cambria Math"/>
                <a:cs typeface="Cambria Math"/>
              </a:rPr>
              <a:t>𝐴</a:t>
            </a:r>
            <a:r>
              <a:rPr sz="4200" spc="-547" baseline="10912" dirty="0">
                <a:latin typeface="Cambria Math"/>
                <a:cs typeface="Cambria Math"/>
              </a:rPr>
              <a:t>̅</a:t>
            </a:r>
            <a:r>
              <a:rPr sz="4200" spc="-517" baseline="10912" dirty="0">
                <a:latin typeface="Cambria Math"/>
                <a:cs typeface="Cambria Math"/>
              </a:rPr>
              <a:t> </a:t>
            </a:r>
            <a:r>
              <a:rPr lang="en-US" sz="4200" spc="-517" baseline="10912" dirty="0">
                <a:latin typeface="Cambria Math"/>
                <a:cs typeface="Cambria Math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 e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B.</a:t>
            </a:r>
            <a:endParaRPr sz="2800" dirty="0">
              <a:latin typeface="Times New Roman"/>
              <a:cs typeface="Times New Roman"/>
            </a:endParaRPr>
          </a:p>
          <a:p>
            <a:pPr marL="51435">
              <a:lnSpc>
                <a:spcPct val="100000"/>
              </a:lnSpc>
              <a:spcBef>
                <a:spcPts val="430"/>
              </a:spcBef>
            </a:pPr>
            <a:r>
              <a:rPr sz="2800" dirty="0">
                <a:latin typeface="Times New Roman"/>
                <a:cs typeface="Times New Roman"/>
              </a:rPr>
              <a:t>In </a:t>
            </a:r>
            <a:r>
              <a:rPr sz="2800" spc="-5" dirty="0">
                <a:latin typeface="Times New Roman"/>
                <a:cs typeface="Times New Roman"/>
              </a:rPr>
              <a:t>either case, e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B.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Therefore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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260" dirty="0">
                <a:latin typeface="Times New Roman"/>
                <a:cs typeface="Times New Roman"/>
              </a:rPr>
              <a:t>(</a:t>
            </a:r>
            <a:r>
              <a:rPr sz="2800" spc="-260" dirty="0">
                <a:latin typeface="Cambria Math"/>
                <a:cs typeface="Cambria Math"/>
              </a:rPr>
              <a:t>𝐴</a:t>
            </a:r>
            <a:r>
              <a:rPr sz="4200" spc="-390" baseline="10912" dirty="0">
                <a:latin typeface="Cambria Math"/>
                <a:cs typeface="Cambria Math"/>
              </a:rPr>
              <a:t>̅</a:t>
            </a:r>
            <a:r>
              <a:rPr sz="2800" spc="-260" dirty="0">
                <a:latin typeface="Symbol"/>
                <a:cs typeface="Symbol"/>
              </a:rPr>
              <a:t></a:t>
            </a:r>
            <a:r>
              <a:rPr sz="2800" spc="-260" dirty="0">
                <a:latin typeface="Times New Roman"/>
                <a:cs typeface="Times New Roman"/>
              </a:rPr>
              <a:t>B)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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B.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1AB6604F-35FB-DD49-85B9-239C49F237BE}"/>
              </a:ext>
            </a:extLst>
          </p:cNvPr>
          <p:cNvSpPr/>
          <p:nvPr/>
        </p:nvSpPr>
        <p:spPr>
          <a:xfrm>
            <a:off x="5440680" y="304800"/>
            <a:ext cx="274320" cy="0"/>
          </a:xfrm>
          <a:custGeom>
            <a:avLst/>
            <a:gdLst/>
            <a:ahLst/>
            <a:cxnLst/>
            <a:rect l="l" t="t" r="r" b="b"/>
            <a:pathLst>
              <a:path w="274320">
                <a:moveTo>
                  <a:pt x="0" y="0"/>
                </a:moveTo>
                <a:lnTo>
                  <a:pt x="27432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22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56916" y="223043"/>
            <a:ext cx="4905883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lang="en-US" sz="3600" spc="-5" dirty="0"/>
              <a:t>Prove</a:t>
            </a:r>
            <a:r>
              <a:rPr lang="en-US" sz="3600" spc="5" dirty="0"/>
              <a:t> </a:t>
            </a:r>
            <a:r>
              <a:rPr lang="en-US" sz="3600" spc="-5" dirty="0"/>
              <a:t>(A </a:t>
            </a:r>
            <a:r>
              <a:rPr lang="en-US" sz="3600" i="0" spc="-5" dirty="0">
                <a:latin typeface="Symbol"/>
                <a:cs typeface="Symbol"/>
              </a:rPr>
              <a:t></a:t>
            </a:r>
            <a:r>
              <a:rPr lang="en-US" sz="3600" spc="-5" dirty="0"/>
              <a:t>B)</a:t>
            </a:r>
            <a:r>
              <a:rPr lang="en-US" sz="3600" dirty="0"/>
              <a:t>  </a:t>
            </a:r>
            <a:r>
              <a:rPr lang="en-US" sz="3600" i="0" dirty="0">
                <a:latin typeface="Symbol"/>
                <a:cs typeface="Symbol"/>
              </a:rPr>
              <a:t></a:t>
            </a:r>
            <a:r>
              <a:rPr lang="en-US" sz="3600" spc="-340" dirty="0"/>
              <a:t>(  A</a:t>
            </a:r>
            <a:r>
              <a:rPr lang="en-US" sz="5400" i="0" spc="-509" baseline="10802" dirty="0">
                <a:latin typeface="Cambria Math"/>
                <a:cs typeface="Cambria Math"/>
              </a:rPr>
              <a:t>  </a:t>
            </a:r>
            <a:r>
              <a:rPr lang="en-US" sz="3600" i="0" spc="-340" dirty="0">
                <a:latin typeface="Symbol"/>
                <a:cs typeface="Symbol"/>
              </a:rPr>
              <a:t> </a:t>
            </a:r>
            <a:r>
              <a:rPr lang="en-US" sz="3600" spc="-340" dirty="0"/>
              <a:t>B)</a:t>
            </a:r>
            <a:r>
              <a:rPr lang="en-US" sz="3600" spc="-5" dirty="0"/>
              <a:t> </a:t>
            </a:r>
            <a:r>
              <a:rPr lang="en-US" sz="3600" dirty="0"/>
              <a:t>= B</a:t>
            </a:r>
            <a:endParaRPr sz="3600" dirty="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10540" y="1309614"/>
            <a:ext cx="7957820" cy="39930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910590" indent="-635">
              <a:lnSpc>
                <a:spcPct val="119800"/>
              </a:lnSpc>
              <a:spcBef>
                <a:spcPts val="100"/>
              </a:spcBef>
            </a:pPr>
            <a:r>
              <a:rPr sz="2800" b="1" spc="-5" dirty="0">
                <a:latin typeface="Times New Roman"/>
                <a:cs typeface="Times New Roman"/>
              </a:rPr>
              <a:t>Case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2:</a:t>
            </a:r>
            <a:r>
              <a:rPr sz="2800" b="1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will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</a:t>
            </a:r>
            <a:r>
              <a:rPr sz="2800" spc="-5" dirty="0">
                <a:latin typeface="Times New Roman"/>
                <a:cs typeface="Times New Roman"/>
              </a:rPr>
              <a:t> that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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</a:t>
            </a:r>
            <a:r>
              <a:rPr sz="2800" spc="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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229" dirty="0">
                <a:latin typeface="Times New Roman"/>
                <a:cs typeface="Times New Roman"/>
              </a:rPr>
              <a:t>(</a:t>
            </a:r>
            <a:r>
              <a:rPr sz="2800" spc="-229" dirty="0">
                <a:latin typeface="Cambria Math"/>
                <a:cs typeface="Cambria Math"/>
              </a:rPr>
              <a:t>𝐴</a:t>
            </a:r>
            <a:r>
              <a:rPr sz="4200" spc="-345" baseline="10912" dirty="0">
                <a:latin typeface="Cambria Math"/>
                <a:cs typeface="Cambria Math"/>
              </a:rPr>
              <a:t>̅</a:t>
            </a:r>
            <a:r>
              <a:rPr sz="2800" spc="-229" dirty="0">
                <a:latin typeface="Symbol"/>
                <a:cs typeface="Symbol"/>
              </a:rPr>
              <a:t></a:t>
            </a:r>
            <a:r>
              <a:rPr sz="2800" spc="-229" dirty="0">
                <a:latin typeface="Times New Roman"/>
                <a:cs typeface="Times New Roman"/>
              </a:rPr>
              <a:t>B).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0000"/>
                </a:solidFill>
                <a:latin typeface="Times New Roman"/>
                <a:cs typeface="Times New Roman"/>
              </a:rPr>
              <a:t>Let</a:t>
            </a:r>
            <a:r>
              <a:rPr sz="2800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0000"/>
                </a:solidFill>
                <a:latin typeface="Times New Roman"/>
                <a:cs typeface="Times New Roman"/>
              </a:rPr>
              <a:t>e</a:t>
            </a:r>
            <a:r>
              <a:rPr sz="2800" spc="-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0000"/>
                </a:solidFill>
                <a:latin typeface="Times New Roman"/>
                <a:cs typeface="Times New Roman"/>
              </a:rPr>
              <a:t>be</a:t>
            </a:r>
            <a:r>
              <a:rPr sz="2800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0000"/>
                </a:solidFill>
                <a:latin typeface="Times New Roman"/>
                <a:cs typeface="Times New Roman"/>
              </a:rPr>
              <a:t>an</a:t>
            </a:r>
            <a:r>
              <a:rPr sz="2800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0000"/>
                </a:solidFill>
                <a:latin typeface="Times New Roman"/>
                <a:cs typeface="Times New Roman"/>
              </a:rPr>
              <a:t>arbitrary</a:t>
            </a:r>
            <a:r>
              <a:rPr sz="2800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0000"/>
                </a:solidFill>
                <a:latin typeface="Times New Roman"/>
                <a:cs typeface="Times New Roman"/>
              </a:rPr>
              <a:t>element</a:t>
            </a:r>
            <a:r>
              <a:rPr sz="2800" spc="-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0000"/>
                </a:solidFill>
                <a:latin typeface="Times New Roman"/>
                <a:cs typeface="Times New Roman"/>
              </a:rPr>
              <a:t>of</a:t>
            </a:r>
            <a:r>
              <a:rPr sz="2800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0000"/>
                </a:solidFill>
                <a:latin typeface="Times New Roman"/>
                <a:cs typeface="Times New Roman"/>
              </a:rPr>
              <a:t>B.</a:t>
            </a:r>
            <a:endParaRPr sz="2800" dirty="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90"/>
              </a:spcBef>
            </a:pP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either e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185" dirty="0">
                <a:latin typeface="Times New Roman"/>
                <a:cs typeface="Times New Roman"/>
              </a:rPr>
              <a:t>e</a:t>
            </a:r>
            <a:r>
              <a:rPr sz="2800" spc="-185" dirty="0">
                <a:latin typeface="Symbol"/>
                <a:cs typeface="Symbol"/>
              </a:rPr>
              <a:t></a:t>
            </a:r>
            <a:r>
              <a:rPr sz="2800" spc="-185" dirty="0">
                <a:latin typeface="Times New Roman"/>
                <a:cs typeface="Times New Roman"/>
              </a:rPr>
              <a:t>(</a:t>
            </a:r>
            <a:r>
              <a:rPr sz="2800" spc="-185" dirty="0">
                <a:latin typeface="Cambria Math"/>
                <a:cs typeface="Cambria Math"/>
              </a:rPr>
              <a:t>𝐴</a:t>
            </a:r>
            <a:r>
              <a:rPr sz="4200" spc="-277" baseline="10912" dirty="0">
                <a:latin typeface="Cambria Math"/>
                <a:cs typeface="Cambria Math"/>
              </a:rPr>
              <a:t>̅</a:t>
            </a:r>
            <a:r>
              <a:rPr sz="2800" spc="-185" dirty="0">
                <a:latin typeface="Symbol"/>
                <a:cs typeface="Symbol"/>
              </a:rPr>
              <a:t></a:t>
            </a:r>
            <a:r>
              <a:rPr sz="2800" spc="-185" dirty="0">
                <a:latin typeface="Times New Roman"/>
                <a:cs typeface="Times New Roman"/>
              </a:rPr>
              <a:t>B).</a:t>
            </a:r>
            <a:endParaRPr sz="2800" dirty="0">
              <a:latin typeface="Times New Roman"/>
              <a:cs typeface="Times New Roman"/>
            </a:endParaRPr>
          </a:p>
          <a:p>
            <a:pPr marL="38735" marR="563880">
              <a:lnSpc>
                <a:spcPct val="100600"/>
              </a:lnSpc>
              <a:spcBef>
                <a:spcPts val="640"/>
              </a:spcBef>
            </a:pPr>
            <a:r>
              <a:rPr sz="2800" spc="-5" dirty="0">
                <a:latin typeface="Times New Roman"/>
                <a:cs typeface="Times New Roman"/>
              </a:rPr>
              <a:t>Since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is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one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</a:t>
            </a:r>
            <a:r>
              <a:rPr lang="en-US" sz="2800" dirty="0">
                <a:latin typeface="Times New Roman"/>
                <a:cs typeface="Times New Roman"/>
              </a:rPr>
              <a:t>r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other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it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must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</a:t>
            </a:r>
            <a:r>
              <a:rPr sz="2800" spc="-5" dirty="0">
                <a:latin typeface="Times New Roman"/>
                <a:cs typeface="Times New Roman"/>
              </a:rPr>
              <a:t> their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union,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so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 </a:t>
            </a:r>
            <a:r>
              <a:rPr sz="2800" dirty="0">
                <a:latin typeface="Symbol"/>
                <a:cs typeface="Symbol"/>
              </a:rPr>
              <a:t>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spc="-229" dirty="0">
                <a:latin typeface="Times New Roman"/>
                <a:cs typeface="Times New Roman"/>
              </a:rPr>
              <a:t>(</a:t>
            </a:r>
            <a:r>
              <a:rPr sz="2800" spc="-229" dirty="0">
                <a:latin typeface="Cambria Math"/>
                <a:cs typeface="Cambria Math"/>
              </a:rPr>
              <a:t>𝐴</a:t>
            </a:r>
            <a:r>
              <a:rPr sz="4200" spc="-345" baseline="10912" dirty="0">
                <a:latin typeface="Cambria Math"/>
                <a:cs typeface="Cambria Math"/>
              </a:rPr>
              <a:t>̅</a:t>
            </a:r>
            <a:r>
              <a:rPr sz="2800" spc="-229" dirty="0">
                <a:latin typeface="Symbol"/>
                <a:cs typeface="Symbol"/>
              </a:rPr>
              <a:t></a:t>
            </a:r>
            <a:r>
              <a:rPr sz="2800" spc="-229" dirty="0">
                <a:latin typeface="Times New Roman"/>
                <a:cs typeface="Times New Roman"/>
              </a:rPr>
              <a:t>B).</a:t>
            </a:r>
            <a:endParaRPr sz="2800" dirty="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75"/>
              </a:spcBef>
            </a:pPr>
            <a:r>
              <a:rPr sz="2800" spc="-5" dirty="0">
                <a:latin typeface="Times New Roman"/>
                <a:cs typeface="Times New Roman"/>
              </a:rPr>
              <a:t>Therefore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 </a:t>
            </a:r>
            <a:r>
              <a:rPr sz="2800" dirty="0">
                <a:latin typeface="Symbol"/>
                <a:cs typeface="Symbol"/>
              </a:rPr>
              <a:t>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</a:t>
            </a:r>
            <a:r>
              <a:rPr sz="2800" spc="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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229" dirty="0">
                <a:latin typeface="Times New Roman"/>
                <a:cs typeface="Times New Roman"/>
              </a:rPr>
              <a:t>(</a:t>
            </a:r>
            <a:r>
              <a:rPr sz="2800" spc="-229" dirty="0">
                <a:latin typeface="Cambria Math"/>
                <a:cs typeface="Cambria Math"/>
              </a:rPr>
              <a:t>𝐴</a:t>
            </a:r>
            <a:r>
              <a:rPr sz="4200" spc="-345" baseline="10912" dirty="0">
                <a:latin typeface="Cambria Math"/>
                <a:cs typeface="Cambria Math"/>
              </a:rPr>
              <a:t>̅</a:t>
            </a:r>
            <a:r>
              <a:rPr sz="2800" spc="-229" dirty="0">
                <a:latin typeface="Symbol"/>
                <a:cs typeface="Symbol"/>
              </a:rPr>
              <a:t></a:t>
            </a:r>
            <a:r>
              <a:rPr sz="2800" spc="-229" dirty="0">
                <a:latin typeface="Times New Roman"/>
                <a:cs typeface="Times New Roman"/>
              </a:rPr>
              <a:t>B).</a:t>
            </a:r>
            <a:endParaRPr sz="2800" dirty="0">
              <a:latin typeface="Times New Roman"/>
              <a:cs typeface="Times New Roman"/>
            </a:endParaRPr>
          </a:p>
          <a:p>
            <a:pPr marL="39370" marR="30480" indent="-1270">
              <a:lnSpc>
                <a:spcPts val="3350"/>
              </a:lnSpc>
              <a:spcBef>
                <a:spcPts val="795"/>
              </a:spcBef>
            </a:pPr>
            <a:r>
              <a:rPr sz="2800" b="1" spc="-5" dirty="0">
                <a:latin typeface="Times New Roman"/>
                <a:cs typeface="Times New Roman"/>
              </a:rPr>
              <a:t>Since 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 </a:t>
            </a:r>
            <a:r>
              <a:rPr sz="2800" dirty="0">
                <a:latin typeface="Symbol"/>
                <a:cs typeface="Symbol"/>
              </a:rPr>
              <a:t>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260" dirty="0">
                <a:latin typeface="Times New Roman"/>
                <a:cs typeface="Times New Roman"/>
              </a:rPr>
              <a:t>(</a:t>
            </a:r>
            <a:r>
              <a:rPr sz="2800" spc="-260" dirty="0">
                <a:latin typeface="Cambria Math"/>
                <a:cs typeface="Cambria Math"/>
              </a:rPr>
              <a:t>𝐴</a:t>
            </a:r>
            <a:r>
              <a:rPr sz="4200" spc="-390" baseline="10912" dirty="0">
                <a:latin typeface="Cambria Math"/>
                <a:cs typeface="Cambria Math"/>
              </a:rPr>
              <a:t>̅</a:t>
            </a:r>
            <a:r>
              <a:rPr sz="2800" spc="-260" dirty="0">
                <a:latin typeface="Symbol"/>
                <a:cs typeface="Symbol"/>
              </a:rPr>
              <a:t></a:t>
            </a:r>
            <a:r>
              <a:rPr sz="2800" spc="-260" dirty="0">
                <a:latin typeface="Times New Roman"/>
                <a:cs typeface="Times New Roman"/>
              </a:rPr>
              <a:t>B)</a:t>
            </a:r>
            <a:r>
              <a:rPr sz="2800" spc="-25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</a:t>
            </a:r>
            <a:r>
              <a:rPr sz="2800" dirty="0">
                <a:latin typeface="Times New Roman"/>
                <a:cs typeface="Times New Roman"/>
              </a:rPr>
              <a:t> B </a:t>
            </a:r>
            <a:r>
              <a:rPr sz="2800" spc="-5" dirty="0">
                <a:latin typeface="Times New Roman"/>
                <a:cs typeface="Times New Roman"/>
              </a:rPr>
              <a:t>and </a:t>
            </a:r>
            <a:r>
              <a:rPr sz="2800" dirty="0">
                <a:latin typeface="Times New Roman"/>
                <a:cs typeface="Times New Roman"/>
              </a:rPr>
              <a:t>B </a:t>
            </a:r>
            <a:r>
              <a:rPr sz="2800" dirty="0">
                <a:latin typeface="Symbol"/>
                <a:cs typeface="Symbol"/>
              </a:rPr>
              <a:t>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 </a:t>
            </a:r>
            <a:r>
              <a:rPr sz="2800" dirty="0">
                <a:latin typeface="Symbol"/>
                <a:cs typeface="Symbol"/>
              </a:rPr>
              <a:t>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229" dirty="0">
                <a:latin typeface="Times New Roman"/>
                <a:cs typeface="Times New Roman"/>
              </a:rPr>
              <a:t>(</a:t>
            </a:r>
            <a:r>
              <a:rPr sz="2800" spc="-229" dirty="0">
                <a:latin typeface="Cambria Math"/>
                <a:cs typeface="Cambria Math"/>
              </a:rPr>
              <a:t>𝐴</a:t>
            </a:r>
            <a:r>
              <a:rPr sz="4200" spc="-345" baseline="10912" dirty="0">
                <a:latin typeface="Cambria Math"/>
                <a:cs typeface="Cambria Math"/>
              </a:rPr>
              <a:t>̅</a:t>
            </a:r>
            <a:r>
              <a:rPr sz="2800" spc="-229" dirty="0">
                <a:latin typeface="Symbol"/>
                <a:cs typeface="Symbol"/>
              </a:rPr>
              <a:t></a:t>
            </a:r>
            <a:r>
              <a:rPr sz="2800" spc="-229" dirty="0">
                <a:latin typeface="Times New Roman"/>
                <a:cs typeface="Times New Roman"/>
              </a:rPr>
              <a:t>B),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two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sets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must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be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equal.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EDCB2379-DAA3-D642-96F0-6FF8AD790A59}"/>
              </a:ext>
            </a:extLst>
          </p:cNvPr>
          <p:cNvSpPr/>
          <p:nvPr/>
        </p:nvSpPr>
        <p:spPr>
          <a:xfrm>
            <a:off x="5440680" y="304800"/>
            <a:ext cx="274320" cy="0"/>
          </a:xfrm>
          <a:custGeom>
            <a:avLst/>
            <a:gdLst/>
            <a:ahLst/>
            <a:cxnLst/>
            <a:rect l="l" t="t" r="r" b="b"/>
            <a:pathLst>
              <a:path w="274320">
                <a:moveTo>
                  <a:pt x="0" y="0"/>
                </a:moveTo>
                <a:lnTo>
                  <a:pt x="27432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1988AA48-7C17-7B47-BC04-1E6CC8D4A9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47214" y="304801"/>
            <a:ext cx="6354572" cy="553998"/>
          </a:xfrm>
        </p:spPr>
        <p:txBody>
          <a:bodyPr/>
          <a:lstStyle/>
          <a:p>
            <a:r>
              <a:rPr lang="en-US" altLang="en-US" sz="3600" dirty="0"/>
              <a:t>Prove (A</a:t>
            </a:r>
            <a:r>
              <a:rPr lang="en-US" altLang="en-US" sz="3600" dirty="0">
                <a:sym typeface="Symbol" pitchFamily="2" charset="2"/>
              </a:rPr>
              <a:t>B)  (AB) = B</a:t>
            </a:r>
            <a:r>
              <a:rPr lang="en-US" altLang="en-US" sz="3600" dirty="0"/>
              <a:t> 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2635D31D-8BA8-6C49-AC8D-DB1144E546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1524000"/>
            <a:ext cx="8610600" cy="4585871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B)  (AB) </a:t>
            </a:r>
          </a:p>
          <a:p>
            <a:pPr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= 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{x | x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B)(AB)}  		Set builder notation</a:t>
            </a:r>
          </a:p>
          <a:p>
            <a:pPr>
              <a:buFontTx/>
              <a:buNone/>
            </a:pP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= {x | x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B)  x(AB)} 		Def of </a:t>
            </a:r>
          </a:p>
          <a:p>
            <a:pPr>
              <a:buFontTx/>
              <a:buNone/>
            </a:pP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= {x | (</a:t>
            </a:r>
            <a:r>
              <a:rPr lang="en-US" altLang="en-US" sz="28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x</a:t>
            </a:r>
            <a:r>
              <a:rPr lang="en-US" altLang="en-US" sz="28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 </a:t>
            </a:r>
            <a:r>
              <a:rPr lang="en-US" altLang="en-US" sz="28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xB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 (</a:t>
            </a:r>
            <a:r>
              <a:rPr lang="en-US" altLang="en-US" sz="28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xA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 </a:t>
            </a:r>
            <a:r>
              <a:rPr lang="en-US" altLang="en-US" sz="28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xB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)}  Def of  x2 and Def of complement</a:t>
            </a:r>
          </a:p>
          <a:p>
            <a:pPr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= {x | 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xB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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x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 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xB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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xA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)} Commutative x2</a:t>
            </a:r>
          </a:p>
          <a:p>
            <a:pPr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= {x | 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xB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 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x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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xA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)} 		Distributive</a:t>
            </a:r>
          </a:p>
          <a:p>
            <a:pPr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=	{x | 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xB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 T )} 			Negation</a:t>
            </a:r>
          </a:p>
          <a:p>
            <a:pPr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=	{x | (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xB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)} 			Identity</a:t>
            </a:r>
          </a:p>
          <a:p>
            <a:pPr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= 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B						Set Builder notation</a:t>
            </a:r>
            <a:endParaRPr lang="en-US" altLang="en-US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Tx/>
              <a:buNone/>
            </a:pPr>
            <a:endParaRPr lang="en-US" altLang="en-US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</p:txBody>
      </p:sp>
      <p:sp>
        <p:nvSpPr>
          <p:cNvPr id="45060" name="Line 4">
            <a:extLst>
              <a:ext uri="{FF2B5EF4-FFF2-40B4-BE49-F238E27FC236}">
                <a16:creationId xmlns:a16="http://schemas.microsoft.com/office/drawing/2014/main" id="{030B5B37-9339-AD47-9674-CA51729524EC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1600" y="332097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61" name="Line 5">
            <a:extLst>
              <a:ext uri="{FF2B5EF4-FFF2-40B4-BE49-F238E27FC236}">
                <a16:creationId xmlns:a16="http://schemas.microsoft.com/office/drawing/2014/main" id="{D80B40C7-EAAC-A142-A26B-5EEE64116CBE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5000" y="16002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62" name="Line 6">
            <a:extLst>
              <a:ext uri="{FF2B5EF4-FFF2-40B4-BE49-F238E27FC236}">
                <a16:creationId xmlns:a16="http://schemas.microsoft.com/office/drawing/2014/main" id="{7CF86BA0-95E7-A047-8BC1-C42DEE2B7041}"/>
              </a:ext>
            </a:extLst>
          </p:cNvPr>
          <p:cNvSpPr>
            <a:spLocks noChangeShapeType="1"/>
          </p:cNvSpPr>
          <p:nvPr/>
        </p:nvSpPr>
        <p:spPr bwMode="auto">
          <a:xfrm>
            <a:off x="2971800" y="2057400"/>
            <a:ext cx="304800" cy="0"/>
          </a:xfrm>
          <a:prstGeom prst="line">
            <a:avLst/>
          </a:prstGeom>
          <a:noFill/>
          <a:ln w="28575">
            <a:solidFill>
              <a:schemeClr val="accent6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5065" name="Line 9">
            <a:extLst>
              <a:ext uri="{FF2B5EF4-FFF2-40B4-BE49-F238E27FC236}">
                <a16:creationId xmlns:a16="http://schemas.microsoft.com/office/drawing/2014/main" id="{D0F59BF0-1991-C149-9182-5E864FCC7186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5200" y="2438400"/>
            <a:ext cx="304800" cy="0"/>
          </a:xfrm>
          <a:prstGeom prst="line">
            <a:avLst/>
          </a:prstGeom>
          <a:noFill/>
          <a:ln w="28575">
            <a:solidFill>
              <a:schemeClr val="accent6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45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450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32840" y="2435606"/>
            <a:ext cx="127762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Part</a:t>
            </a:r>
            <a:r>
              <a:rPr sz="4400" spc="-90" dirty="0"/>
              <a:t> </a:t>
            </a:r>
            <a:r>
              <a:rPr sz="4400" spc="-5" dirty="0"/>
              <a:t>2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2679064" y="3905503"/>
            <a:ext cx="378523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Rosen </a:t>
            </a:r>
            <a:r>
              <a:rPr sz="3200" spc="5" dirty="0">
                <a:solidFill>
                  <a:srgbClr val="888888"/>
                </a:solidFill>
                <a:latin typeface="Times New Roman"/>
                <a:cs typeface="Times New Roman"/>
              </a:rPr>
              <a:t>(6</a:t>
            </a:r>
            <a:r>
              <a:rPr sz="3150" spc="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th</a:t>
            </a:r>
            <a:r>
              <a:rPr sz="3150" spc="375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Edition)</a:t>
            </a:r>
            <a:r>
              <a:rPr sz="3200" spc="-3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2.2</a:t>
            </a:r>
            <a:endParaRPr sz="32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174208" y="1669924"/>
            <a:ext cx="5247640" cy="997585"/>
            <a:chOff x="2174208" y="1669924"/>
            <a:chExt cx="5247640" cy="99758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99332" y="2180635"/>
              <a:ext cx="5222036" cy="48642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80678" y="1677022"/>
              <a:ext cx="5208793" cy="96140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43938" y="2020291"/>
              <a:ext cx="73024" cy="24820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50710" y="2020291"/>
              <a:ext cx="104914" cy="24820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660186" y="1879118"/>
              <a:ext cx="2446020" cy="759460"/>
            </a:xfrm>
            <a:custGeom>
              <a:avLst/>
              <a:gdLst/>
              <a:ahLst/>
              <a:cxnLst/>
              <a:rect l="l" t="t" r="r" b="b"/>
              <a:pathLst>
                <a:path w="2446020" h="759460">
                  <a:moveTo>
                    <a:pt x="233984" y="140144"/>
                  </a:moveTo>
                  <a:lnTo>
                    <a:pt x="194144" y="174434"/>
                  </a:lnTo>
                  <a:lnTo>
                    <a:pt x="166930" y="217673"/>
                  </a:lnTo>
                  <a:lnTo>
                    <a:pt x="136144" y="278790"/>
                  </a:lnTo>
                  <a:lnTo>
                    <a:pt x="109910" y="340607"/>
                  </a:lnTo>
                  <a:lnTo>
                    <a:pt x="97269" y="383908"/>
                  </a:lnTo>
                  <a:lnTo>
                    <a:pt x="95693" y="398795"/>
                  </a:lnTo>
                  <a:lnTo>
                    <a:pt x="96747" y="409432"/>
                  </a:lnTo>
                  <a:lnTo>
                    <a:pt x="100417" y="415815"/>
                  </a:lnTo>
                  <a:lnTo>
                    <a:pt x="106692" y="417944"/>
                  </a:lnTo>
                  <a:lnTo>
                    <a:pt x="114956" y="415850"/>
                  </a:lnTo>
                  <a:lnTo>
                    <a:pt x="146951" y="384403"/>
                  </a:lnTo>
                  <a:lnTo>
                    <a:pt x="173880" y="340739"/>
                  </a:lnTo>
                  <a:lnTo>
                    <a:pt x="204990" y="276796"/>
                  </a:lnTo>
                  <a:lnTo>
                    <a:pt x="229660" y="216541"/>
                  </a:lnTo>
                  <a:lnTo>
                    <a:pt x="241757" y="173926"/>
                  </a:lnTo>
                  <a:lnTo>
                    <a:pt x="243477" y="159143"/>
                  </a:lnTo>
                  <a:lnTo>
                    <a:pt x="242762" y="148586"/>
                  </a:lnTo>
                  <a:lnTo>
                    <a:pt x="239601" y="142254"/>
                  </a:lnTo>
                  <a:lnTo>
                    <a:pt x="233984" y="140144"/>
                  </a:lnTo>
                  <a:close/>
                </a:path>
                <a:path w="2446020" h="759460">
                  <a:moveTo>
                    <a:pt x="1715719" y="12014"/>
                  </a:moveTo>
                  <a:lnTo>
                    <a:pt x="1780108" y="12014"/>
                  </a:lnTo>
                  <a:lnTo>
                    <a:pt x="1775733" y="60338"/>
                  </a:lnTo>
                  <a:lnTo>
                    <a:pt x="1771359" y="108662"/>
                  </a:lnTo>
                  <a:lnTo>
                    <a:pt x="1766984" y="156985"/>
                  </a:lnTo>
                  <a:lnTo>
                    <a:pt x="1762609" y="205309"/>
                  </a:lnTo>
                  <a:lnTo>
                    <a:pt x="1758235" y="253631"/>
                  </a:lnTo>
                  <a:lnTo>
                    <a:pt x="1753860" y="301954"/>
                  </a:lnTo>
                  <a:lnTo>
                    <a:pt x="1749486" y="350277"/>
                  </a:lnTo>
                  <a:lnTo>
                    <a:pt x="1745111" y="398601"/>
                  </a:lnTo>
                  <a:lnTo>
                    <a:pt x="1740737" y="446924"/>
                  </a:lnTo>
                  <a:lnTo>
                    <a:pt x="1736362" y="495248"/>
                  </a:lnTo>
                  <a:lnTo>
                    <a:pt x="1731987" y="543572"/>
                  </a:lnTo>
                  <a:lnTo>
                    <a:pt x="1659178" y="543572"/>
                  </a:lnTo>
                  <a:lnTo>
                    <a:pt x="1664318" y="495248"/>
                  </a:lnTo>
                  <a:lnTo>
                    <a:pt x="1669458" y="446924"/>
                  </a:lnTo>
                  <a:lnTo>
                    <a:pt x="1674598" y="398601"/>
                  </a:lnTo>
                  <a:lnTo>
                    <a:pt x="1679738" y="350277"/>
                  </a:lnTo>
                  <a:lnTo>
                    <a:pt x="1684878" y="301954"/>
                  </a:lnTo>
                  <a:lnTo>
                    <a:pt x="1690019" y="253631"/>
                  </a:lnTo>
                  <a:lnTo>
                    <a:pt x="1695159" y="205309"/>
                  </a:lnTo>
                  <a:lnTo>
                    <a:pt x="1700299" y="156985"/>
                  </a:lnTo>
                  <a:lnTo>
                    <a:pt x="1705439" y="108662"/>
                  </a:lnTo>
                  <a:lnTo>
                    <a:pt x="1710579" y="60338"/>
                  </a:lnTo>
                  <a:lnTo>
                    <a:pt x="1715719" y="12014"/>
                  </a:lnTo>
                  <a:close/>
                </a:path>
                <a:path w="2446020" h="759460">
                  <a:moveTo>
                    <a:pt x="608622" y="12014"/>
                  </a:moveTo>
                  <a:lnTo>
                    <a:pt x="673023" y="12014"/>
                  </a:lnTo>
                  <a:lnTo>
                    <a:pt x="655494" y="60338"/>
                  </a:lnTo>
                  <a:lnTo>
                    <a:pt x="637963" y="108662"/>
                  </a:lnTo>
                  <a:lnTo>
                    <a:pt x="620433" y="156985"/>
                  </a:lnTo>
                  <a:lnTo>
                    <a:pt x="602902" y="205309"/>
                  </a:lnTo>
                  <a:lnTo>
                    <a:pt x="585370" y="253631"/>
                  </a:lnTo>
                  <a:lnTo>
                    <a:pt x="567839" y="301954"/>
                  </a:lnTo>
                  <a:lnTo>
                    <a:pt x="550308" y="350277"/>
                  </a:lnTo>
                  <a:lnTo>
                    <a:pt x="532777" y="398601"/>
                  </a:lnTo>
                  <a:lnTo>
                    <a:pt x="515247" y="446924"/>
                  </a:lnTo>
                  <a:lnTo>
                    <a:pt x="497716" y="495248"/>
                  </a:lnTo>
                  <a:lnTo>
                    <a:pt x="480187" y="543572"/>
                  </a:lnTo>
                  <a:lnTo>
                    <a:pt x="407377" y="543572"/>
                  </a:lnTo>
                  <a:lnTo>
                    <a:pt x="608622" y="12014"/>
                  </a:lnTo>
                  <a:close/>
                </a:path>
                <a:path w="2446020" h="759460">
                  <a:moveTo>
                    <a:pt x="389254" y="12014"/>
                  </a:moveTo>
                  <a:lnTo>
                    <a:pt x="456247" y="12014"/>
                  </a:lnTo>
                  <a:lnTo>
                    <a:pt x="440946" y="60102"/>
                  </a:lnTo>
                  <a:lnTo>
                    <a:pt x="425753" y="108202"/>
                  </a:lnTo>
                  <a:lnTo>
                    <a:pt x="410667" y="156314"/>
                  </a:lnTo>
                  <a:lnTo>
                    <a:pt x="395688" y="204437"/>
                  </a:lnTo>
                  <a:lnTo>
                    <a:pt x="380817" y="252571"/>
                  </a:lnTo>
                  <a:lnTo>
                    <a:pt x="366053" y="300715"/>
                  </a:lnTo>
                  <a:lnTo>
                    <a:pt x="351396" y="348868"/>
                  </a:lnTo>
                  <a:lnTo>
                    <a:pt x="376183" y="300794"/>
                  </a:lnTo>
                  <a:lnTo>
                    <a:pt x="400864" y="252703"/>
                  </a:lnTo>
                  <a:lnTo>
                    <a:pt x="425438" y="204596"/>
                  </a:lnTo>
                  <a:lnTo>
                    <a:pt x="449905" y="156473"/>
                  </a:lnTo>
                  <a:lnTo>
                    <a:pt x="474265" y="108335"/>
                  </a:lnTo>
                  <a:lnTo>
                    <a:pt x="498520" y="60181"/>
                  </a:lnTo>
                  <a:lnTo>
                    <a:pt x="522668" y="12014"/>
                  </a:lnTo>
                  <a:lnTo>
                    <a:pt x="587654" y="12014"/>
                  </a:lnTo>
                  <a:lnTo>
                    <a:pt x="564587" y="56408"/>
                  </a:lnTo>
                  <a:lnTo>
                    <a:pt x="541400" y="100784"/>
                  </a:lnTo>
                  <a:lnTo>
                    <a:pt x="518091" y="145144"/>
                  </a:lnTo>
                  <a:lnTo>
                    <a:pt x="494663" y="189486"/>
                  </a:lnTo>
                  <a:lnTo>
                    <a:pt x="471114" y="233810"/>
                  </a:lnTo>
                  <a:lnTo>
                    <a:pt x="447444" y="278117"/>
                  </a:lnTo>
                  <a:lnTo>
                    <a:pt x="423655" y="322405"/>
                  </a:lnTo>
                  <a:lnTo>
                    <a:pt x="399747" y="366676"/>
                  </a:lnTo>
                  <a:lnTo>
                    <a:pt x="375718" y="410928"/>
                  </a:lnTo>
                  <a:lnTo>
                    <a:pt x="351571" y="455161"/>
                  </a:lnTo>
                  <a:lnTo>
                    <a:pt x="327305" y="499376"/>
                  </a:lnTo>
                  <a:lnTo>
                    <a:pt x="302920" y="543572"/>
                  </a:lnTo>
                  <a:lnTo>
                    <a:pt x="238340" y="543572"/>
                  </a:lnTo>
                  <a:lnTo>
                    <a:pt x="251320" y="495184"/>
                  </a:lnTo>
                  <a:lnTo>
                    <a:pt x="264449" y="446808"/>
                  </a:lnTo>
                  <a:lnTo>
                    <a:pt x="277727" y="398443"/>
                  </a:lnTo>
                  <a:lnTo>
                    <a:pt x="291153" y="350091"/>
                  </a:lnTo>
                  <a:lnTo>
                    <a:pt x="304726" y="301753"/>
                  </a:lnTo>
                  <a:lnTo>
                    <a:pt x="318448" y="253427"/>
                  </a:lnTo>
                  <a:lnTo>
                    <a:pt x="332316" y="205115"/>
                  </a:lnTo>
                  <a:lnTo>
                    <a:pt x="346331" y="156818"/>
                  </a:lnTo>
                  <a:lnTo>
                    <a:pt x="360493" y="108535"/>
                  </a:lnTo>
                  <a:lnTo>
                    <a:pt x="374801" y="60266"/>
                  </a:lnTo>
                  <a:lnTo>
                    <a:pt x="389254" y="12014"/>
                  </a:lnTo>
                  <a:close/>
                </a:path>
                <a:path w="2446020" h="759460">
                  <a:moveTo>
                    <a:pt x="2330221" y="0"/>
                  </a:moveTo>
                  <a:lnTo>
                    <a:pt x="2375281" y="14516"/>
                  </a:lnTo>
                  <a:lnTo>
                    <a:pt x="2401963" y="59562"/>
                  </a:lnTo>
                  <a:lnTo>
                    <a:pt x="2418392" y="117472"/>
                  </a:lnTo>
                  <a:lnTo>
                    <a:pt x="2423464" y="142151"/>
                  </a:lnTo>
                  <a:lnTo>
                    <a:pt x="2407984" y="146911"/>
                  </a:lnTo>
                  <a:lnTo>
                    <a:pt x="2392479" y="151666"/>
                  </a:lnTo>
                  <a:lnTo>
                    <a:pt x="2376951" y="156417"/>
                  </a:lnTo>
                  <a:lnTo>
                    <a:pt x="2361399" y="161162"/>
                  </a:lnTo>
                  <a:lnTo>
                    <a:pt x="2359366" y="149250"/>
                  </a:lnTo>
                  <a:lnTo>
                    <a:pt x="2357016" y="139022"/>
                  </a:lnTo>
                  <a:lnTo>
                    <a:pt x="2354350" y="130482"/>
                  </a:lnTo>
                  <a:lnTo>
                    <a:pt x="2351366" y="123634"/>
                  </a:lnTo>
                  <a:lnTo>
                    <a:pt x="2345651" y="112953"/>
                  </a:lnTo>
                  <a:lnTo>
                    <a:pt x="2339149" y="107607"/>
                  </a:lnTo>
                  <a:lnTo>
                    <a:pt x="2331808" y="107607"/>
                  </a:lnTo>
                  <a:lnTo>
                    <a:pt x="2324354" y="107607"/>
                  </a:lnTo>
                  <a:lnTo>
                    <a:pt x="2312063" y="141175"/>
                  </a:lnTo>
                  <a:lnTo>
                    <a:pt x="2312073" y="149593"/>
                  </a:lnTo>
                  <a:lnTo>
                    <a:pt x="2330678" y="188580"/>
                  </a:lnTo>
                  <a:lnTo>
                    <a:pt x="2365375" y="203393"/>
                  </a:lnTo>
                  <a:lnTo>
                    <a:pt x="2379362" y="210831"/>
                  </a:lnTo>
                  <a:lnTo>
                    <a:pt x="2409627" y="240426"/>
                  </a:lnTo>
                  <a:lnTo>
                    <a:pt x="2430208" y="287578"/>
                  </a:lnTo>
                  <a:lnTo>
                    <a:pt x="2439506" y="327453"/>
                  </a:lnTo>
                  <a:lnTo>
                    <a:pt x="2444661" y="371081"/>
                  </a:lnTo>
                  <a:lnTo>
                    <a:pt x="2445591" y="393927"/>
                  </a:lnTo>
                  <a:lnTo>
                    <a:pt x="2445288" y="416459"/>
                  </a:lnTo>
                  <a:lnTo>
                    <a:pt x="2440914" y="460590"/>
                  </a:lnTo>
                  <a:lnTo>
                    <a:pt x="2430762" y="499665"/>
                  </a:lnTo>
                  <a:lnTo>
                    <a:pt x="2403173" y="541115"/>
                  </a:lnTo>
                  <a:lnTo>
                    <a:pt x="2357297" y="555586"/>
                  </a:lnTo>
                  <a:lnTo>
                    <a:pt x="2332985" y="552996"/>
                  </a:lnTo>
                  <a:lnTo>
                    <a:pt x="2295172" y="532237"/>
                  </a:lnTo>
                  <a:lnTo>
                    <a:pt x="2271134" y="491098"/>
                  </a:lnTo>
                  <a:lnTo>
                    <a:pt x="2255700" y="432027"/>
                  </a:lnTo>
                  <a:lnTo>
                    <a:pt x="2250846" y="395922"/>
                  </a:lnTo>
                  <a:lnTo>
                    <a:pt x="2268187" y="391169"/>
                  </a:lnTo>
                  <a:lnTo>
                    <a:pt x="2285501" y="386414"/>
                  </a:lnTo>
                  <a:lnTo>
                    <a:pt x="2302792" y="381658"/>
                  </a:lnTo>
                  <a:lnTo>
                    <a:pt x="2320061" y="376897"/>
                  </a:lnTo>
                  <a:lnTo>
                    <a:pt x="2323087" y="393635"/>
                  </a:lnTo>
                  <a:lnTo>
                    <a:pt x="2338802" y="435238"/>
                  </a:lnTo>
                  <a:lnTo>
                    <a:pt x="2355913" y="443966"/>
                  </a:lnTo>
                  <a:lnTo>
                    <a:pt x="2362628" y="442873"/>
                  </a:lnTo>
                  <a:lnTo>
                    <a:pt x="2381755" y="403331"/>
                  </a:lnTo>
                  <a:lnTo>
                    <a:pt x="2381643" y="393992"/>
                  </a:lnTo>
                  <a:lnTo>
                    <a:pt x="2367729" y="355510"/>
                  </a:lnTo>
                  <a:lnTo>
                    <a:pt x="2323906" y="329948"/>
                  </a:lnTo>
                  <a:lnTo>
                    <a:pt x="2309644" y="321216"/>
                  </a:lnTo>
                  <a:lnTo>
                    <a:pt x="2276027" y="283584"/>
                  </a:lnTo>
                  <a:lnTo>
                    <a:pt x="2259878" y="232108"/>
                  </a:lnTo>
                  <a:lnTo>
                    <a:pt x="2254101" y="189360"/>
                  </a:lnTo>
                  <a:lnTo>
                    <a:pt x="2252929" y="140663"/>
                  </a:lnTo>
                  <a:lnTo>
                    <a:pt x="2254196" y="117128"/>
                  </a:lnTo>
                  <a:lnTo>
                    <a:pt x="2260498" y="75501"/>
                  </a:lnTo>
                  <a:lnTo>
                    <a:pt x="2277886" y="29335"/>
                  </a:lnTo>
                  <a:lnTo>
                    <a:pt x="2316786" y="1173"/>
                  </a:lnTo>
                  <a:lnTo>
                    <a:pt x="2330221" y="0"/>
                  </a:lnTo>
                  <a:close/>
                </a:path>
                <a:path w="2446020" h="759460">
                  <a:moveTo>
                    <a:pt x="2098281" y="0"/>
                  </a:moveTo>
                  <a:lnTo>
                    <a:pt x="2130450" y="21018"/>
                  </a:lnTo>
                  <a:lnTo>
                    <a:pt x="2148665" y="68045"/>
                  </a:lnTo>
                  <a:lnTo>
                    <a:pt x="2154415" y="90589"/>
                  </a:lnTo>
                  <a:lnTo>
                    <a:pt x="2154386" y="70946"/>
                  </a:lnTo>
                  <a:lnTo>
                    <a:pt x="2154358" y="51301"/>
                  </a:lnTo>
                  <a:lnTo>
                    <a:pt x="2154329" y="31656"/>
                  </a:lnTo>
                  <a:lnTo>
                    <a:pt x="2154301" y="12014"/>
                  </a:lnTo>
                  <a:lnTo>
                    <a:pt x="2214575" y="12014"/>
                  </a:lnTo>
                  <a:lnTo>
                    <a:pt x="2215393" y="62215"/>
                  </a:lnTo>
                  <a:lnTo>
                    <a:pt x="2216212" y="112416"/>
                  </a:lnTo>
                  <a:lnTo>
                    <a:pt x="2217029" y="162618"/>
                  </a:lnTo>
                  <a:lnTo>
                    <a:pt x="2217847" y="212821"/>
                  </a:lnTo>
                  <a:lnTo>
                    <a:pt x="2218664" y="263024"/>
                  </a:lnTo>
                  <a:lnTo>
                    <a:pt x="2219481" y="313228"/>
                  </a:lnTo>
                  <a:lnTo>
                    <a:pt x="2220299" y="363432"/>
                  </a:lnTo>
                  <a:lnTo>
                    <a:pt x="2221117" y="413636"/>
                  </a:lnTo>
                  <a:lnTo>
                    <a:pt x="2221935" y="463840"/>
                  </a:lnTo>
                  <a:lnTo>
                    <a:pt x="2222754" y="514045"/>
                  </a:lnTo>
                  <a:lnTo>
                    <a:pt x="2223312" y="537565"/>
                  </a:lnTo>
                  <a:lnTo>
                    <a:pt x="2223239" y="562299"/>
                  </a:lnTo>
                  <a:lnTo>
                    <a:pt x="2220153" y="609976"/>
                  </a:lnTo>
                  <a:lnTo>
                    <a:pt x="2213217" y="654495"/>
                  </a:lnTo>
                  <a:lnTo>
                    <a:pt x="2197265" y="706246"/>
                  </a:lnTo>
                  <a:lnTo>
                    <a:pt x="2173885" y="739572"/>
                  </a:lnTo>
                  <a:lnTo>
                    <a:pt x="2130483" y="758526"/>
                  </a:lnTo>
                  <a:lnTo>
                    <a:pt x="2117737" y="759307"/>
                  </a:lnTo>
                  <a:lnTo>
                    <a:pt x="2090171" y="756310"/>
                  </a:lnTo>
                  <a:lnTo>
                    <a:pt x="2049545" y="732293"/>
                  </a:lnTo>
                  <a:lnTo>
                    <a:pt x="2027539" y="685211"/>
                  </a:lnTo>
                  <a:lnTo>
                    <a:pt x="2018307" y="620882"/>
                  </a:lnTo>
                  <a:lnTo>
                    <a:pt x="2018017" y="582612"/>
                  </a:lnTo>
                  <a:lnTo>
                    <a:pt x="2018193" y="577171"/>
                  </a:lnTo>
                  <a:lnTo>
                    <a:pt x="2018437" y="570852"/>
                  </a:lnTo>
                  <a:lnTo>
                    <a:pt x="2018751" y="563656"/>
                  </a:lnTo>
                  <a:lnTo>
                    <a:pt x="2019134" y="555586"/>
                  </a:lnTo>
                  <a:lnTo>
                    <a:pt x="2036732" y="561223"/>
                  </a:lnTo>
                  <a:lnTo>
                    <a:pt x="2054358" y="566856"/>
                  </a:lnTo>
                  <a:lnTo>
                    <a:pt x="2072012" y="572487"/>
                  </a:lnTo>
                  <a:lnTo>
                    <a:pt x="2089696" y="578116"/>
                  </a:lnTo>
                  <a:lnTo>
                    <a:pt x="2091074" y="590816"/>
                  </a:lnTo>
                  <a:lnTo>
                    <a:pt x="2106691" y="627794"/>
                  </a:lnTo>
                  <a:lnTo>
                    <a:pt x="2118004" y="631672"/>
                  </a:lnTo>
                  <a:lnTo>
                    <a:pt x="2125530" y="630202"/>
                  </a:lnTo>
                  <a:lnTo>
                    <a:pt x="2145473" y="594192"/>
                  </a:lnTo>
                  <a:lnTo>
                    <a:pt x="2149399" y="553150"/>
                  </a:lnTo>
                  <a:lnTo>
                    <a:pt x="2149881" y="526059"/>
                  </a:lnTo>
                  <a:lnTo>
                    <a:pt x="2149872" y="505913"/>
                  </a:lnTo>
                  <a:lnTo>
                    <a:pt x="2149863" y="485767"/>
                  </a:lnTo>
                  <a:lnTo>
                    <a:pt x="2149858" y="465617"/>
                  </a:lnTo>
                  <a:lnTo>
                    <a:pt x="2149856" y="445465"/>
                  </a:lnTo>
                  <a:lnTo>
                    <a:pt x="2144587" y="462024"/>
                  </a:lnTo>
                  <a:lnTo>
                    <a:pt x="2128621" y="497027"/>
                  </a:lnTo>
                  <a:lnTo>
                    <a:pt x="2092363" y="522058"/>
                  </a:lnTo>
                  <a:lnTo>
                    <a:pt x="2074417" y="516244"/>
                  </a:lnTo>
                  <a:lnTo>
                    <a:pt x="2044900" y="469702"/>
                  </a:lnTo>
                  <a:lnTo>
                    <a:pt x="2033498" y="428955"/>
                  </a:lnTo>
                  <a:lnTo>
                    <a:pt x="2023517" y="352255"/>
                  </a:lnTo>
                  <a:lnTo>
                    <a:pt x="2021866" y="305920"/>
                  </a:lnTo>
                  <a:lnTo>
                    <a:pt x="2022386" y="254266"/>
                  </a:lnTo>
                  <a:lnTo>
                    <a:pt x="2025318" y="195898"/>
                  </a:lnTo>
                  <a:lnTo>
                    <a:pt x="2030458" y="144914"/>
                  </a:lnTo>
                  <a:lnTo>
                    <a:pt x="2037754" y="101306"/>
                  </a:lnTo>
                  <a:lnTo>
                    <a:pt x="2058120" y="36615"/>
                  </a:lnTo>
                  <a:lnTo>
                    <a:pt x="2083632" y="4072"/>
                  </a:lnTo>
                  <a:lnTo>
                    <a:pt x="2098281" y="0"/>
                  </a:lnTo>
                  <a:close/>
                </a:path>
                <a:path w="2446020" h="759460">
                  <a:moveTo>
                    <a:pt x="1942680" y="0"/>
                  </a:moveTo>
                  <a:lnTo>
                    <a:pt x="1974959" y="28305"/>
                  </a:lnTo>
                  <a:lnTo>
                    <a:pt x="1987952" y="78888"/>
                  </a:lnTo>
                  <a:lnTo>
                    <a:pt x="1992755" y="156585"/>
                  </a:lnTo>
                  <a:lnTo>
                    <a:pt x="1991918" y="205714"/>
                  </a:lnTo>
                  <a:lnTo>
                    <a:pt x="1990149" y="253981"/>
                  </a:lnTo>
                  <a:lnTo>
                    <a:pt x="1988378" y="302248"/>
                  </a:lnTo>
                  <a:lnTo>
                    <a:pt x="1986606" y="350515"/>
                  </a:lnTo>
                  <a:lnTo>
                    <a:pt x="1984833" y="398781"/>
                  </a:lnTo>
                  <a:lnTo>
                    <a:pt x="1983059" y="447046"/>
                  </a:lnTo>
                  <a:lnTo>
                    <a:pt x="1981285" y="495310"/>
                  </a:lnTo>
                  <a:lnTo>
                    <a:pt x="1979510" y="543572"/>
                  </a:lnTo>
                  <a:lnTo>
                    <a:pt x="1906346" y="543572"/>
                  </a:lnTo>
                  <a:lnTo>
                    <a:pt x="1908911" y="494855"/>
                  </a:lnTo>
                  <a:lnTo>
                    <a:pt x="1911476" y="446138"/>
                  </a:lnTo>
                  <a:lnTo>
                    <a:pt x="1914040" y="397421"/>
                  </a:lnTo>
                  <a:lnTo>
                    <a:pt x="1916604" y="348703"/>
                  </a:lnTo>
                  <a:lnTo>
                    <a:pt x="1919165" y="299986"/>
                  </a:lnTo>
                  <a:lnTo>
                    <a:pt x="1921725" y="251269"/>
                  </a:lnTo>
                  <a:lnTo>
                    <a:pt x="1922567" y="228068"/>
                  </a:lnTo>
                  <a:lnTo>
                    <a:pt x="1922449" y="208530"/>
                  </a:lnTo>
                  <a:lnTo>
                    <a:pt x="1912900" y="164861"/>
                  </a:lnTo>
                  <a:lnTo>
                    <a:pt x="1903437" y="159664"/>
                  </a:lnTo>
                  <a:lnTo>
                    <a:pt x="1897552" y="161416"/>
                  </a:lnTo>
                  <a:lnTo>
                    <a:pt x="1877608" y="204495"/>
                  </a:lnTo>
                  <a:lnTo>
                    <a:pt x="1870557" y="254798"/>
                  </a:lnTo>
                  <a:lnTo>
                    <a:pt x="1864616" y="339356"/>
                  </a:lnTo>
                  <a:lnTo>
                    <a:pt x="1861317" y="390410"/>
                  </a:lnTo>
                  <a:lnTo>
                    <a:pt x="1858020" y="441464"/>
                  </a:lnTo>
                  <a:lnTo>
                    <a:pt x="1854724" y="492518"/>
                  </a:lnTo>
                  <a:lnTo>
                    <a:pt x="1851431" y="543572"/>
                  </a:lnTo>
                  <a:lnTo>
                    <a:pt x="1778622" y="543572"/>
                  </a:lnTo>
                  <a:lnTo>
                    <a:pt x="1782893" y="490415"/>
                  </a:lnTo>
                  <a:lnTo>
                    <a:pt x="1787165" y="437259"/>
                  </a:lnTo>
                  <a:lnTo>
                    <a:pt x="1791438" y="384104"/>
                  </a:lnTo>
                  <a:lnTo>
                    <a:pt x="1795711" y="330948"/>
                  </a:lnTo>
                  <a:lnTo>
                    <a:pt x="1799985" y="277793"/>
                  </a:lnTo>
                  <a:lnTo>
                    <a:pt x="1804259" y="224638"/>
                  </a:lnTo>
                  <a:lnTo>
                    <a:pt x="1808533" y="171482"/>
                  </a:lnTo>
                  <a:lnTo>
                    <a:pt x="1812808" y="118327"/>
                  </a:lnTo>
                  <a:lnTo>
                    <a:pt x="1817082" y="65170"/>
                  </a:lnTo>
                  <a:lnTo>
                    <a:pt x="1821357" y="12014"/>
                  </a:lnTo>
                  <a:lnTo>
                    <a:pt x="1881314" y="12014"/>
                  </a:lnTo>
                  <a:lnTo>
                    <a:pt x="1875637" y="98602"/>
                  </a:lnTo>
                  <a:lnTo>
                    <a:pt x="1884094" y="73981"/>
                  </a:lnTo>
                  <a:lnTo>
                    <a:pt x="1900203" y="36062"/>
                  </a:lnTo>
                  <a:lnTo>
                    <a:pt x="1924140" y="5699"/>
                  </a:lnTo>
                  <a:lnTo>
                    <a:pt x="1933118" y="1425"/>
                  </a:lnTo>
                  <a:lnTo>
                    <a:pt x="1942680" y="0"/>
                  </a:lnTo>
                  <a:close/>
                </a:path>
                <a:path w="2446020" h="759460">
                  <a:moveTo>
                    <a:pt x="994448" y="0"/>
                  </a:moveTo>
                  <a:lnTo>
                    <a:pt x="1023816" y="33253"/>
                  </a:lnTo>
                  <a:lnTo>
                    <a:pt x="1026317" y="68038"/>
                  </a:lnTo>
                  <a:lnTo>
                    <a:pt x="1025931" y="90589"/>
                  </a:lnTo>
                  <a:lnTo>
                    <a:pt x="1031246" y="70946"/>
                  </a:lnTo>
                  <a:lnTo>
                    <a:pt x="1036562" y="51301"/>
                  </a:lnTo>
                  <a:lnTo>
                    <a:pt x="1041881" y="31656"/>
                  </a:lnTo>
                  <a:lnTo>
                    <a:pt x="1047203" y="12014"/>
                  </a:lnTo>
                  <a:lnTo>
                    <a:pt x="1107478" y="12014"/>
                  </a:lnTo>
                  <a:lnTo>
                    <a:pt x="1094630" y="62215"/>
                  </a:lnTo>
                  <a:lnTo>
                    <a:pt x="1081783" y="112416"/>
                  </a:lnTo>
                  <a:lnTo>
                    <a:pt x="1068935" y="162618"/>
                  </a:lnTo>
                  <a:lnTo>
                    <a:pt x="1056088" y="212821"/>
                  </a:lnTo>
                  <a:lnTo>
                    <a:pt x="1043239" y="263024"/>
                  </a:lnTo>
                  <a:lnTo>
                    <a:pt x="1030391" y="313228"/>
                  </a:lnTo>
                  <a:lnTo>
                    <a:pt x="1017542" y="363432"/>
                  </a:lnTo>
                  <a:lnTo>
                    <a:pt x="1004693" y="413636"/>
                  </a:lnTo>
                  <a:lnTo>
                    <a:pt x="991842" y="463840"/>
                  </a:lnTo>
                  <a:lnTo>
                    <a:pt x="978992" y="514045"/>
                  </a:lnTo>
                  <a:lnTo>
                    <a:pt x="977049" y="521881"/>
                  </a:lnTo>
                  <a:lnTo>
                    <a:pt x="966347" y="562299"/>
                  </a:lnTo>
                  <a:lnTo>
                    <a:pt x="950288" y="609976"/>
                  </a:lnTo>
                  <a:lnTo>
                    <a:pt x="931231" y="654495"/>
                  </a:lnTo>
                  <a:lnTo>
                    <a:pt x="911324" y="691161"/>
                  </a:lnTo>
                  <a:lnTo>
                    <a:pt x="879957" y="730408"/>
                  </a:lnTo>
                  <a:lnTo>
                    <a:pt x="845129" y="752272"/>
                  </a:lnTo>
                  <a:lnTo>
                    <a:pt x="807224" y="759307"/>
                  </a:lnTo>
                  <a:lnTo>
                    <a:pt x="780473" y="756306"/>
                  </a:lnTo>
                  <a:lnTo>
                    <a:pt x="760177" y="747299"/>
                  </a:lnTo>
                  <a:lnTo>
                    <a:pt x="746377" y="732282"/>
                  </a:lnTo>
                  <a:lnTo>
                    <a:pt x="739114" y="711250"/>
                  </a:lnTo>
                  <a:lnTo>
                    <a:pt x="737185" y="685200"/>
                  </a:lnTo>
                  <a:lnTo>
                    <a:pt x="739316" y="655075"/>
                  </a:lnTo>
                  <a:lnTo>
                    <a:pt x="755586" y="582612"/>
                  </a:lnTo>
                  <a:lnTo>
                    <a:pt x="780134" y="561223"/>
                  </a:lnTo>
                  <a:lnTo>
                    <a:pt x="796226" y="566856"/>
                  </a:lnTo>
                  <a:lnTo>
                    <a:pt x="812347" y="572487"/>
                  </a:lnTo>
                  <a:lnTo>
                    <a:pt x="828497" y="578116"/>
                  </a:lnTo>
                  <a:lnTo>
                    <a:pt x="826415" y="590816"/>
                  </a:lnTo>
                  <a:lnTo>
                    <a:pt x="825311" y="601387"/>
                  </a:lnTo>
                  <a:lnTo>
                    <a:pt x="825180" y="609833"/>
                  </a:lnTo>
                  <a:lnTo>
                    <a:pt x="826020" y="616153"/>
                  </a:lnTo>
                  <a:lnTo>
                    <a:pt x="828547" y="626503"/>
                  </a:lnTo>
                  <a:lnTo>
                    <a:pt x="833970" y="631672"/>
                  </a:lnTo>
                  <a:lnTo>
                    <a:pt x="842225" y="631672"/>
                  </a:lnTo>
                  <a:lnTo>
                    <a:pt x="872642" y="608139"/>
                  </a:lnTo>
                  <a:lnTo>
                    <a:pt x="894998" y="553150"/>
                  </a:lnTo>
                  <a:lnTo>
                    <a:pt x="908332" y="505913"/>
                  </a:lnTo>
                  <a:lnTo>
                    <a:pt x="919286" y="465617"/>
                  </a:lnTo>
                  <a:lnTo>
                    <a:pt x="924763" y="445465"/>
                  </a:lnTo>
                  <a:lnTo>
                    <a:pt x="914989" y="462024"/>
                  </a:lnTo>
                  <a:lnTo>
                    <a:pt x="905848" y="476137"/>
                  </a:lnTo>
                  <a:lnTo>
                    <a:pt x="877947" y="507983"/>
                  </a:lnTo>
                  <a:lnTo>
                    <a:pt x="846429" y="522058"/>
                  </a:lnTo>
                  <a:lnTo>
                    <a:pt x="830066" y="516237"/>
                  </a:lnTo>
                  <a:lnTo>
                    <a:pt x="818964" y="498776"/>
                  </a:lnTo>
                  <a:lnTo>
                    <a:pt x="813212" y="469680"/>
                  </a:lnTo>
                  <a:lnTo>
                    <a:pt x="812901" y="428955"/>
                  </a:lnTo>
                  <a:lnTo>
                    <a:pt x="816499" y="393257"/>
                  </a:lnTo>
                  <a:lnTo>
                    <a:pt x="823799" y="352245"/>
                  </a:lnTo>
                  <a:lnTo>
                    <a:pt x="834759" y="305916"/>
                  </a:lnTo>
                  <a:lnTo>
                    <a:pt x="849337" y="254266"/>
                  </a:lnTo>
                  <a:lnTo>
                    <a:pt x="868165" y="195901"/>
                  </a:lnTo>
                  <a:lnTo>
                    <a:pt x="887185" y="144924"/>
                  </a:lnTo>
                  <a:lnTo>
                    <a:pt x="906350" y="101317"/>
                  </a:lnTo>
                  <a:lnTo>
                    <a:pt x="925614" y="65062"/>
                  </a:lnTo>
                  <a:lnTo>
                    <a:pt x="962002" y="16286"/>
                  </a:lnTo>
                  <a:lnTo>
                    <a:pt x="978695" y="4074"/>
                  </a:lnTo>
                  <a:lnTo>
                    <a:pt x="994448" y="0"/>
                  </a:lnTo>
                  <a:close/>
                </a:path>
                <a:path w="2446020" h="759460">
                  <a:moveTo>
                    <a:pt x="838860" y="0"/>
                  </a:moveTo>
                  <a:lnTo>
                    <a:pt x="850462" y="3143"/>
                  </a:lnTo>
                  <a:lnTo>
                    <a:pt x="858640" y="12574"/>
                  </a:lnTo>
                  <a:lnTo>
                    <a:pt x="863427" y="28294"/>
                  </a:lnTo>
                  <a:lnTo>
                    <a:pt x="864857" y="50304"/>
                  </a:lnTo>
                  <a:lnTo>
                    <a:pt x="862648" y="78877"/>
                  </a:lnTo>
                  <a:lnTo>
                    <a:pt x="846301" y="156582"/>
                  </a:lnTo>
                  <a:lnTo>
                    <a:pt x="832091" y="205714"/>
                  </a:lnTo>
                  <a:lnTo>
                    <a:pt x="817182" y="253981"/>
                  </a:lnTo>
                  <a:lnTo>
                    <a:pt x="802272" y="302248"/>
                  </a:lnTo>
                  <a:lnTo>
                    <a:pt x="787362" y="350515"/>
                  </a:lnTo>
                  <a:lnTo>
                    <a:pt x="772451" y="398781"/>
                  </a:lnTo>
                  <a:lnTo>
                    <a:pt x="757541" y="447046"/>
                  </a:lnTo>
                  <a:lnTo>
                    <a:pt x="742631" y="495310"/>
                  </a:lnTo>
                  <a:lnTo>
                    <a:pt x="727722" y="543572"/>
                  </a:lnTo>
                  <a:lnTo>
                    <a:pt x="654557" y="543572"/>
                  </a:lnTo>
                  <a:lnTo>
                    <a:pt x="749503" y="251269"/>
                  </a:lnTo>
                  <a:lnTo>
                    <a:pt x="756657" y="228068"/>
                  </a:lnTo>
                  <a:lnTo>
                    <a:pt x="761857" y="208530"/>
                  </a:lnTo>
                  <a:lnTo>
                    <a:pt x="765108" y="192655"/>
                  </a:lnTo>
                  <a:lnTo>
                    <a:pt x="766419" y="180441"/>
                  </a:lnTo>
                  <a:lnTo>
                    <a:pt x="766876" y="166585"/>
                  </a:lnTo>
                  <a:lnTo>
                    <a:pt x="763473" y="159664"/>
                  </a:lnTo>
                  <a:lnTo>
                    <a:pt x="756145" y="159664"/>
                  </a:lnTo>
                  <a:lnTo>
                    <a:pt x="749781" y="161418"/>
                  </a:lnTo>
                  <a:lnTo>
                    <a:pt x="718108" y="204495"/>
                  </a:lnTo>
                  <a:lnTo>
                    <a:pt x="697369" y="254798"/>
                  </a:lnTo>
                  <a:lnTo>
                    <a:pt x="668412" y="339356"/>
                  </a:lnTo>
                  <a:lnTo>
                    <a:pt x="651217" y="390410"/>
                  </a:lnTo>
                  <a:lnTo>
                    <a:pt x="634022" y="441464"/>
                  </a:lnTo>
                  <a:lnTo>
                    <a:pt x="616827" y="492518"/>
                  </a:lnTo>
                  <a:lnTo>
                    <a:pt x="599630" y="543572"/>
                  </a:lnTo>
                  <a:lnTo>
                    <a:pt x="526821" y="543572"/>
                  </a:lnTo>
                  <a:lnTo>
                    <a:pt x="543862" y="495248"/>
                  </a:lnTo>
                  <a:lnTo>
                    <a:pt x="560902" y="446924"/>
                  </a:lnTo>
                  <a:lnTo>
                    <a:pt x="577942" y="398601"/>
                  </a:lnTo>
                  <a:lnTo>
                    <a:pt x="594981" y="350277"/>
                  </a:lnTo>
                  <a:lnTo>
                    <a:pt x="612021" y="301954"/>
                  </a:lnTo>
                  <a:lnTo>
                    <a:pt x="629060" y="253631"/>
                  </a:lnTo>
                  <a:lnTo>
                    <a:pt x="646100" y="205309"/>
                  </a:lnTo>
                  <a:lnTo>
                    <a:pt x="663139" y="156985"/>
                  </a:lnTo>
                  <a:lnTo>
                    <a:pt x="680179" y="108662"/>
                  </a:lnTo>
                  <a:lnTo>
                    <a:pt x="697219" y="60338"/>
                  </a:lnTo>
                  <a:lnTo>
                    <a:pt x="714260" y="12014"/>
                  </a:lnTo>
                  <a:lnTo>
                    <a:pt x="774230" y="12014"/>
                  </a:lnTo>
                  <a:lnTo>
                    <a:pt x="744969" y="98602"/>
                  </a:lnTo>
                  <a:lnTo>
                    <a:pt x="760126" y="73981"/>
                  </a:lnTo>
                  <a:lnTo>
                    <a:pt x="786563" y="36062"/>
                  </a:lnTo>
                  <a:lnTo>
                    <a:pt x="818769" y="5699"/>
                  </a:lnTo>
                  <a:lnTo>
                    <a:pt x="828909" y="1425"/>
                  </a:lnTo>
                  <a:lnTo>
                    <a:pt x="838860" y="0"/>
                  </a:lnTo>
                  <a:close/>
                </a:path>
                <a:path w="2446020" h="759460">
                  <a:moveTo>
                    <a:pt x="296989" y="0"/>
                  </a:moveTo>
                  <a:lnTo>
                    <a:pt x="318027" y="5781"/>
                  </a:lnTo>
                  <a:lnTo>
                    <a:pt x="330882" y="23133"/>
                  </a:lnTo>
                  <a:lnTo>
                    <a:pt x="335665" y="52067"/>
                  </a:lnTo>
                  <a:lnTo>
                    <a:pt x="332485" y="92595"/>
                  </a:lnTo>
                  <a:lnTo>
                    <a:pt x="324559" y="132032"/>
                  </a:lnTo>
                  <a:lnTo>
                    <a:pt x="312237" y="175798"/>
                  </a:lnTo>
                  <a:lnTo>
                    <a:pt x="295451" y="223885"/>
                  </a:lnTo>
                  <a:lnTo>
                    <a:pt x="274129" y="276288"/>
                  </a:lnTo>
                  <a:lnTo>
                    <a:pt x="252550" y="323583"/>
                  </a:lnTo>
                  <a:lnTo>
                    <a:pt x="230233" y="367342"/>
                  </a:lnTo>
                  <a:lnTo>
                    <a:pt x="207145" y="407550"/>
                  </a:lnTo>
                  <a:lnTo>
                    <a:pt x="183252" y="444192"/>
                  </a:lnTo>
                  <a:lnTo>
                    <a:pt x="158521" y="477253"/>
                  </a:lnTo>
                  <a:lnTo>
                    <a:pt x="127609" y="511572"/>
                  </a:lnTo>
                  <a:lnTo>
                    <a:pt x="98090" y="536046"/>
                  </a:lnTo>
                  <a:lnTo>
                    <a:pt x="43497" y="555586"/>
                  </a:lnTo>
                  <a:lnTo>
                    <a:pt x="23524" y="551519"/>
                  </a:lnTo>
                  <a:lnTo>
                    <a:pt x="9566" y="539319"/>
                  </a:lnTo>
                  <a:lnTo>
                    <a:pt x="1699" y="518987"/>
                  </a:lnTo>
                  <a:lnTo>
                    <a:pt x="0" y="490524"/>
                  </a:lnTo>
                  <a:lnTo>
                    <a:pt x="5672" y="447092"/>
                  </a:lnTo>
                  <a:lnTo>
                    <a:pt x="18824" y="397413"/>
                  </a:lnTo>
                  <a:lnTo>
                    <a:pt x="39344" y="341482"/>
                  </a:lnTo>
                  <a:lnTo>
                    <a:pt x="67119" y="279298"/>
                  </a:lnTo>
                  <a:lnTo>
                    <a:pt x="90738" y="232367"/>
                  </a:lnTo>
                  <a:lnTo>
                    <a:pt x="114846" y="188870"/>
                  </a:lnTo>
                  <a:lnTo>
                    <a:pt x="139408" y="148792"/>
                  </a:lnTo>
                  <a:lnTo>
                    <a:pt x="164388" y="112117"/>
                  </a:lnTo>
                  <a:lnTo>
                    <a:pt x="189750" y="78828"/>
                  </a:lnTo>
                  <a:lnTo>
                    <a:pt x="220270" y="44384"/>
                  </a:lnTo>
                  <a:lnTo>
                    <a:pt x="273820" y="4941"/>
                  </a:lnTo>
                  <a:lnTo>
                    <a:pt x="296989" y="0"/>
                  </a:lnTo>
                  <a:close/>
                </a:path>
              </a:pathLst>
            </a:custGeom>
            <a:ln w="12954">
              <a:solidFill>
                <a:srgbClr val="B1B1B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45385" y="1669924"/>
              <a:ext cx="2150564" cy="77176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441530" y="1879118"/>
              <a:ext cx="398780" cy="544195"/>
            </a:xfrm>
            <a:custGeom>
              <a:avLst/>
              <a:gdLst/>
              <a:ahLst/>
              <a:cxnLst/>
              <a:rect l="l" t="t" r="r" b="b"/>
              <a:pathLst>
                <a:path w="398780" h="544194">
                  <a:moveTo>
                    <a:pt x="380606" y="0"/>
                  </a:moveTo>
                  <a:lnTo>
                    <a:pt x="387015" y="1752"/>
                  </a:lnTo>
                  <a:lnTo>
                    <a:pt x="392063" y="7008"/>
                  </a:lnTo>
                  <a:lnTo>
                    <a:pt x="395770" y="15768"/>
                  </a:lnTo>
                  <a:lnTo>
                    <a:pt x="398157" y="28028"/>
                  </a:lnTo>
                  <a:lnTo>
                    <a:pt x="375600" y="64333"/>
                  </a:lnTo>
                  <a:lnTo>
                    <a:pt x="352961" y="100626"/>
                  </a:lnTo>
                  <a:lnTo>
                    <a:pt x="330242" y="136908"/>
                  </a:lnTo>
                  <a:lnTo>
                    <a:pt x="307441" y="173177"/>
                  </a:lnTo>
                  <a:lnTo>
                    <a:pt x="304419" y="163169"/>
                  </a:lnTo>
                  <a:lnTo>
                    <a:pt x="300659" y="158165"/>
                  </a:lnTo>
                  <a:lnTo>
                    <a:pt x="296075" y="158165"/>
                  </a:lnTo>
                  <a:lnTo>
                    <a:pt x="288862" y="160232"/>
                  </a:lnTo>
                  <a:lnTo>
                    <a:pt x="259346" y="191198"/>
                  </a:lnTo>
                  <a:lnTo>
                    <a:pt x="218233" y="258035"/>
                  </a:lnTo>
                  <a:lnTo>
                    <a:pt x="192016" y="306645"/>
                  </a:lnTo>
                  <a:lnTo>
                    <a:pt x="162051" y="365391"/>
                  </a:lnTo>
                  <a:lnTo>
                    <a:pt x="139830" y="409932"/>
                  </a:lnTo>
                  <a:lnTo>
                    <a:pt x="117608" y="454477"/>
                  </a:lnTo>
                  <a:lnTo>
                    <a:pt x="95386" y="499024"/>
                  </a:lnTo>
                  <a:lnTo>
                    <a:pt x="73164" y="543572"/>
                  </a:lnTo>
                  <a:lnTo>
                    <a:pt x="0" y="543572"/>
                  </a:lnTo>
                  <a:lnTo>
                    <a:pt x="22802" y="499275"/>
                  </a:lnTo>
                  <a:lnTo>
                    <a:pt x="45604" y="454978"/>
                  </a:lnTo>
                  <a:lnTo>
                    <a:pt x="68406" y="410681"/>
                  </a:lnTo>
                  <a:lnTo>
                    <a:pt x="91208" y="366385"/>
                  </a:lnTo>
                  <a:lnTo>
                    <a:pt x="114009" y="322089"/>
                  </a:lnTo>
                  <a:lnTo>
                    <a:pt x="136810" y="277793"/>
                  </a:lnTo>
                  <a:lnTo>
                    <a:pt x="159612" y="233497"/>
                  </a:lnTo>
                  <a:lnTo>
                    <a:pt x="182413" y="189201"/>
                  </a:lnTo>
                  <a:lnTo>
                    <a:pt x="205214" y="144905"/>
                  </a:lnTo>
                  <a:lnTo>
                    <a:pt x="228016" y="100608"/>
                  </a:lnTo>
                  <a:lnTo>
                    <a:pt x="250818" y="56311"/>
                  </a:lnTo>
                  <a:lnTo>
                    <a:pt x="273621" y="12014"/>
                  </a:lnTo>
                  <a:lnTo>
                    <a:pt x="333895" y="12014"/>
                  </a:lnTo>
                  <a:lnTo>
                    <a:pt x="323010" y="33786"/>
                  </a:lnTo>
                  <a:lnTo>
                    <a:pt x="312127" y="55556"/>
                  </a:lnTo>
                  <a:lnTo>
                    <a:pt x="301245" y="77325"/>
                  </a:lnTo>
                  <a:lnTo>
                    <a:pt x="290360" y="99098"/>
                  </a:lnTo>
                  <a:lnTo>
                    <a:pt x="307835" y="73036"/>
                  </a:lnTo>
                  <a:lnTo>
                    <a:pt x="336280" y="34118"/>
                  </a:lnTo>
                  <a:lnTo>
                    <a:pt x="365490" y="5321"/>
                  </a:lnTo>
                  <a:lnTo>
                    <a:pt x="373432" y="1330"/>
                  </a:lnTo>
                  <a:lnTo>
                    <a:pt x="380606" y="0"/>
                  </a:lnTo>
                  <a:close/>
                </a:path>
              </a:pathLst>
            </a:custGeom>
            <a:ln w="12954">
              <a:solidFill>
                <a:srgbClr val="B1B1B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88710" y="1831595"/>
              <a:ext cx="139019" cy="17663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376197" y="1682433"/>
              <a:ext cx="88887" cy="15159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3867105" y="1688910"/>
              <a:ext cx="452755" cy="734060"/>
            </a:xfrm>
            <a:custGeom>
              <a:avLst/>
              <a:gdLst/>
              <a:ahLst/>
              <a:cxnLst/>
              <a:rect l="l" t="t" r="r" b="b"/>
              <a:pathLst>
                <a:path w="452754" h="734060">
                  <a:moveTo>
                    <a:pt x="322783" y="0"/>
                  </a:moveTo>
                  <a:lnTo>
                    <a:pt x="383971" y="0"/>
                  </a:lnTo>
                  <a:lnTo>
                    <a:pt x="376175" y="54056"/>
                  </a:lnTo>
                  <a:lnTo>
                    <a:pt x="368376" y="108113"/>
                  </a:lnTo>
                  <a:lnTo>
                    <a:pt x="360577" y="162171"/>
                  </a:lnTo>
                  <a:lnTo>
                    <a:pt x="352779" y="216231"/>
                  </a:lnTo>
                  <a:lnTo>
                    <a:pt x="344982" y="270294"/>
                  </a:lnTo>
                  <a:lnTo>
                    <a:pt x="354493" y="250313"/>
                  </a:lnTo>
                  <a:lnTo>
                    <a:pt x="363491" y="233389"/>
                  </a:lnTo>
                  <a:lnTo>
                    <a:pt x="387899" y="200628"/>
                  </a:lnTo>
                  <a:lnTo>
                    <a:pt x="413169" y="190207"/>
                  </a:lnTo>
                  <a:lnTo>
                    <a:pt x="425171" y="193369"/>
                  </a:lnTo>
                  <a:lnTo>
                    <a:pt x="448348" y="240753"/>
                  </a:lnTo>
                  <a:lnTo>
                    <a:pt x="452283" y="304831"/>
                  </a:lnTo>
                  <a:lnTo>
                    <a:pt x="450264" y="346999"/>
                  </a:lnTo>
                  <a:lnTo>
                    <a:pt x="445541" y="395922"/>
                  </a:lnTo>
                  <a:lnTo>
                    <a:pt x="439924" y="444189"/>
                  </a:lnTo>
                  <a:lnTo>
                    <a:pt x="434307" y="492456"/>
                  </a:lnTo>
                  <a:lnTo>
                    <a:pt x="428690" y="540723"/>
                  </a:lnTo>
                  <a:lnTo>
                    <a:pt x="423073" y="588989"/>
                  </a:lnTo>
                  <a:lnTo>
                    <a:pt x="417456" y="637254"/>
                  </a:lnTo>
                  <a:lnTo>
                    <a:pt x="411839" y="685518"/>
                  </a:lnTo>
                  <a:lnTo>
                    <a:pt x="406222" y="733780"/>
                  </a:lnTo>
                  <a:lnTo>
                    <a:pt x="333044" y="733780"/>
                  </a:lnTo>
                  <a:lnTo>
                    <a:pt x="339490" y="685063"/>
                  </a:lnTo>
                  <a:lnTo>
                    <a:pt x="345935" y="636346"/>
                  </a:lnTo>
                  <a:lnTo>
                    <a:pt x="352380" y="587629"/>
                  </a:lnTo>
                  <a:lnTo>
                    <a:pt x="358825" y="538911"/>
                  </a:lnTo>
                  <a:lnTo>
                    <a:pt x="365271" y="490194"/>
                  </a:lnTo>
                  <a:lnTo>
                    <a:pt x="371716" y="441477"/>
                  </a:lnTo>
                  <a:lnTo>
                    <a:pt x="374403" y="418276"/>
                  </a:lnTo>
                  <a:lnTo>
                    <a:pt x="375840" y="398738"/>
                  </a:lnTo>
                  <a:lnTo>
                    <a:pt x="376034" y="382862"/>
                  </a:lnTo>
                  <a:lnTo>
                    <a:pt x="374992" y="370649"/>
                  </a:lnTo>
                  <a:lnTo>
                    <a:pt x="372783" y="356806"/>
                  </a:lnTo>
                  <a:lnTo>
                    <a:pt x="368046" y="349872"/>
                  </a:lnTo>
                  <a:lnTo>
                    <a:pt x="360718" y="349872"/>
                  </a:lnTo>
                  <a:lnTo>
                    <a:pt x="331322" y="394703"/>
                  </a:lnTo>
                  <a:lnTo>
                    <a:pt x="320261" y="445006"/>
                  </a:lnTo>
                  <a:lnTo>
                    <a:pt x="307585" y="529564"/>
                  </a:lnTo>
                  <a:lnTo>
                    <a:pt x="300220" y="580618"/>
                  </a:lnTo>
                  <a:lnTo>
                    <a:pt x="292856" y="631672"/>
                  </a:lnTo>
                  <a:lnTo>
                    <a:pt x="285492" y="682726"/>
                  </a:lnTo>
                  <a:lnTo>
                    <a:pt x="278130" y="733780"/>
                  </a:lnTo>
                  <a:lnTo>
                    <a:pt x="205320" y="733780"/>
                  </a:lnTo>
                  <a:lnTo>
                    <a:pt x="213151" y="684862"/>
                  </a:lnTo>
                  <a:lnTo>
                    <a:pt x="220982" y="635944"/>
                  </a:lnTo>
                  <a:lnTo>
                    <a:pt x="228813" y="587026"/>
                  </a:lnTo>
                  <a:lnTo>
                    <a:pt x="236644" y="538108"/>
                  </a:lnTo>
                  <a:lnTo>
                    <a:pt x="244475" y="489190"/>
                  </a:lnTo>
                  <a:lnTo>
                    <a:pt x="252305" y="440272"/>
                  </a:lnTo>
                  <a:lnTo>
                    <a:pt x="260136" y="391354"/>
                  </a:lnTo>
                  <a:lnTo>
                    <a:pt x="267967" y="342435"/>
                  </a:lnTo>
                  <a:lnTo>
                    <a:pt x="275798" y="293517"/>
                  </a:lnTo>
                  <a:lnTo>
                    <a:pt x="283629" y="244598"/>
                  </a:lnTo>
                  <a:lnTo>
                    <a:pt x="291459" y="195679"/>
                  </a:lnTo>
                  <a:lnTo>
                    <a:pt x="299290" y="146759"/>
                  </a:lnTo>
                  <a:lnTo>
                    <a:pt x="307121" y="97840"/>
                  </a:lnTo>
                  <a:lnTo>
                    <a:pt x="314952" y="48920"/>
                  </a:lnTo>
                  <a:lnTo>
                    <a:pt x="322783" y="0"/>
                  </a:lnTo>
                  <a:close/>
                </a:path>
                <a:path w="452754" h="734060">
                  <a:moveTo>
                    <a:pt x="80759" y="0"/>
                  </a:moveTo>
                  <a:lnTo>
                    <a:pt x="287794" y="0"/>
                  </a:lnTo>
                  <a:lnTo>
                    <a:pt x="280129" y="45300"/>
                  </a:lnTo>
                  <a:lnTo>
                    <a:pt x="272467" y="90600"/>
                  </a:lnTo>
                  <a:lnTo>
                    <a:pt x="264807" y="135897"/>
                  </a:lnTo>
                  <a:lnTo>
                    <a:pt x="257149" y="181190"/>
                  </a:lnTo>
                  <a:lnTo>
                    <a:pt x="184429" y="181190"/>
                  </a:lnTo>
                  <a:lnTo>
                    <a:pt x="175029" y="231427"/>
                  </a:lnTo>
                  <a:lnTo>
                    <a:pt x="165628" y="281663"/>
                  </a:lnTo>
                  <a:lnTo>
                    <a:pt x="156228" y="331900"/>
                  </a:lnTo>
                  <a:lnTo>
                    <a:pt x="146828" y="382136"/>
                  </a:lnTo>
                  <a:lnTo>
                    <a:pt x="137429" y="432372"/>
                  </a:lnTo>
                  <a:lnTo>
                    <a:pt x="128029" y="482608"/>
                  </a:lnTo>
                  <a:lnTo>
                    <a:pt x="118630" y="532843"/>
                  </a:lnTo>
                  <a:lnTo>
                    <a:pt x="109231" y="583078"/>
                  </a:lnTo>
                  <a:lnTo>
                    <a:pt x="99833" y="633313"/>
                  </a:lnTo>
                  <a:lnTo>
                    <a:pt x="90435" y="683547"/>
                  </a:lnTo>
                  <a:lnTo>
                    <a:pt x="81038" y="733780"/>
                  </a:lnTo>
                  <a:lnTo>
                    <a:pt x="0" y="733780"/>
                  </a:lnTo>
                  <a:lnTo>
                    <a:pt x="10283" y="683547"/>
                  </a:lnTo>
                  <a:lnTo>
                    <a:pt x="20567" y="633313"/>
                  </a:lnTo>
                  <a:lnTo>
                    <a:pt x="30850" y="583078"/>
                  </a:lnTo>
                  <a:lnTo>
                    <a:pt x="41134" y="532843"/>
                  </a:lnTo>
                  <a:lnTo>
                    <a:pt x="51417" y="482608"/>
                  </a:lnTo>
                  <a:lnTo>
                    <a:pt x="61701" y="432372"/>
                  </a:lnTo>
                  <a:lnTo>
                    <a:pt x="71984" y="382136"/>
                  </a:lnTo>
                  <a:lnTo>
                    <a:pt x="82268" y="331900"/>
                  </a:lnTo>
                  <a:lnTo>
                    <a:pt x="92551" y="281663"/>
                  </a:lnTo>
                  <a:lnTo>
                    <a:pt x="102835" y="231427"/>
                  </a:lnTo>
                  <a:lnTo>
                    <a:pt x="113118" y="181190"/>
                  </a:lnTo>
                  <a:lnTo>
                    <a:pt x="40411" y="181190"/>
                  </a:lnTo>
                  <a:lnTo>
                    <a:pt x="50498" y="135897"/>
                  </a:lnTo>
                  <a:lnTo>
                    <a:pt x="60585" y="90600"/>
                  </a:lnTo>
                  <a:lnTo>
                    <a:pt x="70672" y="45300"/>
                  </a:lnTo>
                  <a:lnTo>
                    <a:pt x="80759" y="0"/>
                  </a:lnTo>
                  <a:close/>
                </a:path>
              </a:pathLst>
            </a:custGeom>
            <a:ln w="12954">
              <a:solidFill>
                <a:srgbClr val="B1B1B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286397" y="1682433"/>
              <a:ext cx="126644" cy="15159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180685" y="1688910"/>
              <a:ext cx="560705" cy="734060"/>
            </a:xfrm>
            <a:custGeom>
              <a:avLst/>
              <a:gdLst/>
              <a:ahLst/>
              <a:cxnLst/>
              <a:rect l="l" t="t" r="r" b="b"/>
              <a:pathLst>
                <a:path w="560705" h="734060">
                  <a:moveTo>
                    <a:pt x="419315" y="0"/>
                  </a:moveTo>
                  <a:lnTo>
                    <a:pt x="532536" y="0"/>
                  </a:lnTo>
                  <a:lnTo>
                    <a:pt x="547908" y="3656"/>
                  </a:lnTo>
                  <a:lnTo>
                    <a:pt x="557080" y="14630"/>
                  </a:lnTo>
                  <a:lnTo>
                    <a:pt x="560102" y="32929"/>
                  </a:lnTo>
                  <a:lnTo>
                    <a:pt x="557021" y="58559"/>
                  </a:lnTo>
                  <a:lnTo>
                    <a:pt x="533869" y="129506"/>
                  </a:lnTo>
                  <a:lnTo>
                    <a:pt x="514002" y="174279"/>
                  </a:lnTo>
                  <a:lnTo>
                    <a:pt x="488543" y="225247"/>
                  </a:lnTo>
                  <a:lnTo>
                    <a:pt x="459706" y="277781"/>
                  </a:lnTo>
                  <a:lnTo>
                    <a:pt x="431290" y="324253"/>
                  </a:lnTo>
                  <a:lnTo>
                    <a:pt x="403252" y="364643"/>
                  </a:lnTo>
                  <a:lnTo>
                    <a:pt x="375551" y="398932"/>
                  </a:lnTo>
                  <a:lnTo>
                    <a:pt x="348446" y="426334"/>
                  </a:lnTo>
                  <a:lnTo>
                    <a:pt x="297583" y="457593"/>
                  </a:lnTo>
                  <a:lnTo>
                    <a:pt x="273913" y="461492"/>
                  </a:lnTo>
                  <a:lnTo>
                    <a:pt x="232181" y="461492"/>
                  </a:lnTo>
                  <a:lnTo>
                    <a:pt x="207048" y="506875"/>
                  </a:lnTo>
                  <a:lnTo>
                    <a:pt x="181915" y="552259"/>
                  </a:lnTo>
                  <a:lnTo>
                    <a:pt x="156783" y="597641"/>
                  </a:lnTo>
                  <a:lnTo>
                    <a:pt x="131651" y="643022"/>
                  </a:lnTo>
                  <a:lnTo>
                    <a:pt x="106522" y="688402"/>
                  </a:lnTo>
                  <a:lnTo>
                    <a:pt x="81394" y="733780"/>
                  </a:lnTo>
                  <a:lnTo>
                    <a:pt x="0" y="733780"/>
                  </a:lnTo>
                  <a:lnTo>
                    <a:pt x="24666" y="690617"/>
                  </a:lnTo>
                  <a:lnTo>
                    <a:pt x="49332" y="647454"/>
                  </a:lnTo>
                  <a:lnTo>
                    <a:pt x="73998" y="604292"/>
                  </a:lnTo>
                  <a:lnTo>
                    <a:pt x="98663" y="561129"/>
                  </a:lnTo>
                  <a:lnTo>
                    <a:pt x="123329" y="517966"/>
                  </a:lnTo>
                  <a:lnTo>
                    <a:pt x="147994" y="474803"/>
                  </a:lnTo>
                  <a:lnTo>
                    <a:pt x="172660" y="431639"/>
                  </a:lnTo>
                  <a:lnTo>
                    <a:pt x="197325" y="388476"/>
                  </a:lnTo>
                  <a:lnTo>
                    <a:pt x="221990" y="345313"/>
                  </a:lnTo>
                  <a:lnTo>
                    <a:pt x="246655" y="302149"/>
                  </a:lnTo>
                  <a:lnTo>
                    <a:pt x="271321" y="258986"/>
                  </a:lnTo>
                  <a:lnTo>
                    <a:pt x="295986" y="215822"/>
                  </a:lnTo>
                  <a:lnTo>
                    <a:pt x="320652" y="172658"/>
                  </a:lnTo>
                  <a:lnTo>
                    <a:pt x="345317" y="129494"/>
                  </a:lnTo>
                  <a:lnTo>
                    <a:pt x="369983" y="86329"/>
                  </a:lnTo>
                  <a:lnTo>
                    <a:pt x="394649" y="43164"/>
                  </a:lnTo>
                  <a:lnTo>
                    <a:pt x="419315" y="0"/>
                  </a:lnTo>
                  <a:close/>
                </a:path>
              </a:pathLst>
            </a:custGeom>
            <a:ln w="12954">
              <a:solidFill>
                <a:srgbClr val="B1B1B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99792" y="134524"/>
            <a:ext cx="534606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How</a:t>
            </a:r>
            <a:r>
              <a:rPr sz="4400" spc="-20" dirty="0"/>
              <a:t> </a:t>
            </a:r>
            <a:r>
              <a:rPr sz="4400" spc="-5" dirty="0"/>
              <a:t>to</a:t>
            </a:r>
            <a:r>
              <a:rPr sz="4400" dirty="0"/>
              <a:t> </a:t>
            </a:r>
            <a:r>
              <a:rPr sz="4400" spc="-5" dirty="0"/>
              <a:t>prove</a:t>
            </a:r>
            <a:r>
              <a:rPr sz="4400" spc="5" dirty="0"/>
              <a:t> </a:t>
            </a:r>
            <a:r>
              <a:rPr sz="4400" spc="-5" dirty="0"/>
              <a:t>set</a:t>
            </a:r>
            <a:r>
              <a:rPr sz="4400" spc="10" dirty="0"/>
              <a:t> </a:t>
            </a:r>
            <a:r>
              <a:rPr sz="4400" spc="-5" dirty="0"/>
              <a:t>identities</a:t>
            </a:r>
            <a:endParaRPr sz="44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21663"/>
            <a:ext cx="203453" cy="21336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3316223"/>
            <a:ext cx="203453" cy="21336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35940" y="939800"/>
            <a:ext cx="7971790" cy="368236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355600">
              <a:lnSpc>
                <a:spcPct val="100000"/>
              </a:lnSpc>
              <a:spcBef>
                <a:spcPts val="675"/>
              </a:spcBef>
            </a:pPr>
            <a:r>
              <a:rPr sz="2400" spc="-85" dirty="0">
                <a:latin typeface="Times New Roman"/>
                <a:cs typeface="Times New Roman"/>
              </a:rPr>
              <a:t>To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prove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identity:</a:t>
            </a:r>
            <a:endParaRPr sz="2400">
              <a:latin typeface="Times New Roman"/>
              <a:cs typeface="Times New Roman"/>
            </a:endParaRPr>
          </a:p>
          <a:p>
            <a:pPr marL="1841500">
              <a:lnSpc>
                <a:spcPct val="100000"/>
              </a:lnSpc>
              <a:spcBef>
                <a:spcPts val="575"/>
              </a:spcBef>
            </a:pP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Y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it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necessary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sufficient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show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two things:</a:t>
            </a:r>
            <a:endParaRPr sz="2400">
              <a:latin typeface="Times New Roman"/>
              <a:cs typeface="Times New Roman"/>
            </a:endParaRPr>
          </a:p>
          <a:p>
            <a:pPr marL="1155700" indent="-228600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1155700" algn="l"/>
              </a:tabLst>
            </a:pP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</a:t>
            </a:r>
            <a:r>
              <a:rPr sz="2400" spc="-11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Y</a:t>
            </a:r>
            <a:r>
              <a:rPr sz="2400" spc="-105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and</a:t>
            </a:r>
            <a:endParaRPr sz="2400">
              <a:latin typeface="Times New Roman"/>
              <a:cs typeface="Times New Roman"/>
            </a:endParaRPr>
          </a:p>
          <a:p>
            <a:pPr marL="1155700" indent="-2286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1155700" algn="l"/>
              </a:tabLst>
            </a:pPr>
            <a:r>
              <a:rPr sz="2400" dirty="0">
                <a:latin typeface="Times New Roman"/>
                <a:cs typeface="Times New Roman"/>
              </a:rPr>
              <a:t>Y</a:t>
            </a:r>
            <a:r>
              <a:rPr sz="2400" spc="-114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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</a:t>
            </a:r>
            <a:endParaRPr sz="24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565"/>
              </a:spcBef>
            </a:pPr>
            <a:r>
              <a:rPr sz="2400" spc="-15" dirty="0">
                <a:latin typeface="Times New Roman"/>
                <a:cs typeface="Times New Roman"/>
              </a:rPr>
              <a:t>Equivalently,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necessary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sufficient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to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show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two things:</a:t>
            </a:r>
            <a:endParaRPr sz="2400">
              <a:latin typeface="Times New Roman"/>
              <a:cs typeface="Times New Roman"/>
            </a:endParaRPr>
          </a:p>
          <a:p>
            <a:pPr marL="1612900" lvl="1" indent="-229235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1612900" algn="l"/>
              </a:tabLst>
            </a:pP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Cambria Math"/>
                <a:cs typeface="Cambria Math"/>
              </a:rPr>
              <a:t>∈</a:t>
            </a:r>
            <a:r>
              <a:rPr sz="2800" spc="75" dirty="0">
                <a:latin typeface="Cambria Math"/>
                <a:cs typeface="Cambria Math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Cambria Math"/>
                <a:cs typeface="Cambria Math"/>
              </a:rPr>
              <a:t>→</a:t>
            </a:r>
            <a:r>
              <a:rPr sz="2800" spc="70" dirty="0">
                <a:latin typeface="Cambria Math"/>
                <a:cs typeface="Cambria Math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Cambria Math"/>
                <a:cs typeface="Cambria Math"/>
              </a:rPr>
              <a:t>∈</a:t>
            </a:r>
            <a:r>
              <a:rPr sz="2800" spc="-30" dirty="0">
                <a:latin typeface="Cambria Math"/>
                <a:cs typeface="Cambria Math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Y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endParaRPr sz="2800">
              <a:latin typeface="Times New Roman"/>
              <a:cs typeface="Times New Roman"/>
            </a:endParaRPr>
          </a:p>
          <a:p>
            <a:pPr marL="1612900" lvl="1" indent="-229235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1612900" algn="l"/>
              </a:tabLst>
            </a:pP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Cambria Math"/>
                <a:cs typeface="Cambria Math"/>
              </a:rPr>
              <a:t>∈</a:t>
            </a:r>
            <a:r>
              <a:rPr sz="2800" spc="-30" dirty="0">
                <a:latin typeface="Cambria Math"/>
                <a:cs typeface="Cambria Math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Y</a:t>
            </a:r>
            <a:r>
              <a:rPr sz="2800" spc="-114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Cambria Math"/>
                <a:cs typeface="Cambria Math"/>
              </a:rPr>
              <a:t>→</a:t>
            </a:r>
            <a:r>
              <a:rPr sz="2800" spc="65" dirty="0">
                <a:latin typeface="Cambria Math"/>
                <a:cs typeface="Cambria Math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Cambria Math"/>
                <a:cs typeface="Cambria Math"/>
              </a:rPr>
              <a:t>∈</a:t>
            </a:r>
            <a:r>
              <a:rPr sz="2800" spc="80" dirty="0">
                <a:latin typeface="Cambria Math"/>
                <a:cs typeface="Cambria Math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X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25</a:t>
            </a:fld>
            <a:endParaRPr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33926961-CB4E-ED44-B213-F669F44732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70228" y="313492"/>
            <a:ext cx="6354572" cy="677108"/>
          </a:xfrm>
        </p:spPr>
        <p:txBody>
          <a:bodyPr/>
          <a:lstStyle/>
          <a:p>
            <a:r>
              <a:rPr lang="en-US" altLang="en-US" sz="4400" dirty="0"/>
              <a:t>Set Identities </a:t>
            </a:r>
            <a:r>
              <a:rPr lang="en-US" altLang="en-US" sz="3200" dirty="0"/>
              <a:t>(Rosen, page 124)</a:t>
            </a:r>
            <a:endParaRPr lang="en-US" altLang="en-US" dirty="0"/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B0F0D87E-EFDD-3046-9700-32ADFEC7157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3810000" cy="4308872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 =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AU = A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U = U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A = 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A = A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A = A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(A) = A</a:t>
            </a:r>
          </a:p>
        </p:txBody>
      </p:sp>
      <p:sp>
        <p:nvSpPr>
          <p:cNvPr id="36868" name="Line 5">
            <a:extLst>
              <a:ext uri="{FF2B5EF4-FFF2-40B4-BE49-F238E27FC236}">
                <a16:creationId xmlns:a16="http://schemas.microsoft.com/office/drawing/2014/main" id="{1F787060-B18A-A048-83BC-E9ECA58EF67C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0" y="5791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69" name="Line 6">
            <a:extLst>
              <a:ext uri="{FF2B5EF4-FFF2-40B4-BE49-F238E27FC236}">
                <a16:creationId xmlns:a16="http://schemas.microsoft.com/office/drawing/2014/main" id="{E142C3EB-F042-2A44-8974-5DC67B98B0CE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5867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Rectangle 7">
            <a:extLst>
              <a:ext uri="{FF2B5EF4-FFF2-40B4-BE49-F238E27FC236}">
                <a16:creationId xmlns:a16="http://schemas.microsoft.com/office/drawing/2014/main" id="{2A9E7F82-125B-6648-98C5-75A32AC464C8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3810000" cy="4739759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Identity Laws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Domination Laws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Idempotent Laws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Complementation Law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2805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B54DD8CD-7F7B-634E-B95F-5F7723E7AD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03628" y="313492"/>
            <a:ext cx="6354572" cy="677108"/>
          </a:xfrm>
        </p:spPr>
        <p:txBody>
          <a:bodyPr/>
          <a:lstStyle/>
          <a:p>
            <a:r>
              <a:rPr lang="en-US" altLang="en-US" sz="4400" dirty="0"/>
              <a:t>Set Identities (cont.)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B2E29941-8FAC-FC4A-AF9A-5632544BB5B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81200"/>
            <a:ext cx="4267200" cy="4114800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 B = B  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A  B = B   A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A(BC) = (AB)C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A(BC) = (AB)C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A(BC)=(AB)(AC)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A(BC)=(AB)(AC)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 B = A  B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A  B =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 B </a:t>
            </a:r>
          </a:p>
        </p:txBody>
      </p:sp>
      <p:sp>
        <p:nvSpPr>
          <p:cNvPr id="37892" name="Rectangle 4">
            <a:extLst>
              <a:ext uri="{FF2B5EF4-FFF2-40B4-BE49-F238E27FC236}">
                <a16:creationId xmlns:a16="http://schemas.microsoft.com/office/drawing/2014/main" id="{E58FC55F-2F8B-E344-98BA-C9FAFBB7AD2A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3810000" cy="3570208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Commutative Laws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Associative Laws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Distributive Laws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Morgan’s Laws</a:t>
            </a:r>
          </a:p>
        </p:txBody>
      </p:sp>
      <p:sp>
        <p:nvSpPr>
          <p:cNvPr id="37893" name="Line 5">
            <a:extLst>
              <a:ext uri="{FF2B5EF4-FFF2-40B4-BE49-F238E27FC236}">
                <a16:creationId xmlns:a16="http://schemas.microsoft.com/office/drawing/2014/main" id="{B783E2FC-4052-B346-BBE0-9C2580BEBB54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000" y="5105400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894" name="Line 6">
            <a:extLst>
              <a:ext uri="{FF2B5EF4-FFF2-40B4-BE49-F238E27FC236}">
                <a16:creationId xmlns:a16="http://schemas.microsoft.com/office/drawing/2014/main" id="{30DD57CD-B70F-DF44-9E2A-409BF8BD1428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000" y="5562600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895" name="Line 7">
            <a:extLst>
              <a:ext uri="{FF2B5EF4-FFF2-40B4-BE49-F238E27FC236}">
                <a16:creationId xmlns:a16="http://schemas.microsoft.com/office/drawing/2014/main" id="{BC6CB923-7D51-964A-9710-6EF960FA8F5D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0200" y="51054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896" name="Line 8">
            <a:extLst>
              <a:ext uri="{FF2B5EF4-FFF2-40B4-BE49-F238E27FC236}">
                <a16:creationId xmlns:a16="http://schemas.microsoft.com/office/drawing/2014/main" id="{4B1234FF-6A76-CC44-928A-89DA211AF4D3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0200" y="55626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897" name="Line 9">
            <a:extLst>
              <a:ext uri="{FF2B5EF4-FFF2-40B4-BE49-F238E27FC236}">
                <a16:creationId xmlns:a16="http://schemas.microsoft.com/office/drawing/2014/main" id="{4FBD1529-F636-A644-8923-1BFC8FAA131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0" y="55626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898" name="Line 10">
            <a:extLst>
              <a:ext uri="{FF2B5EF4-FFF2-40B4-BE49-F238E27FC236}">
                <a16:creationId xmlns:a16="http://schemas.microsoft.com/office/drawing/2014/main" id="{B038FDF7-3174-4449-ACDA-015AE5D8E17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0" y="51054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035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>
            <a:extLst>
              <a:ext uri="{FF2B5EF4-FFF2-40B4-BE49-F238E27FC236}">
                <a16:creationId xmlns:a16="http://schemas.microsoft.com/office/drawing/2014/main" id="{8EF9C334-DEA6-CB4D-B944-50EF5C7FA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3628" y="313492"/>
            <a:ext cx="6354572" cy="677108"/>
          </a:xfrm>
        </p:spPr>
        <p:txBody>
          <a:bodyPr/>
          <a:lstStyle/>
          <a:p>
            <a:r>
              <a:rPr lang="en-US" altLang="en-US" sz="4400" dirty="0"/>
              <a:t>Set Identities (cont.)</a:t>
            </a:r>
          </a:p>
        </p:txBody>
      </p:sp>
      <p:sp>
        <p:nvSpPr>
          <p:cNvPr id="38915" name="Content Placeholder 2">
            <a:extLst>
              <a:ext uri="{FF2B5EF4-FFF2-40B4-BE49-F238E27FC236}">
                <a16:creationId xmlns:a16="http://schemas.microsoft.com/office/drawing/2014/main" id="{E65FB3C2-3D45-AE4D-AAE0-7CED314CA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850" y="1593850"/>
            <a:ext cx="7854950" cy="246221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 (AB) = A		Absorption Laws</a:t>
            </a: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A  (AB) = A</a:t>
            </a:r>
          </a:p>
          <a:p>
            <a:pPr>
              <a:buFontTx/>
              <a:buNone/>
            </a:pP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A  A = U		Complement Laws</a:t>
            </a: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A  A = 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Line 7">
            <a:extLst>
              <a:ext uri="{FF2B5EF4-FFF2-40B4-BE49-F238E27FC236}">
                <a16:creationId xmlns:a16="http://schemas.microsoft.com/office/drawing/2014/main" id="{35565868-CBDC-C741-B888-52036CA014C0}"/>
              </a:ext>
            </a:extLst>
          </p:cNvPr>
          <p:cNvSpPr>
            <a:spLocks noChangeShapeType="1"/>
          </p:cNvSpPr>
          <p:nvPr/>
        </p:nvSpPr>
        <p:spPr bwMode="auto">
          <a:xfrm>
            <a:off x="1248000" y="31242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Line 7">
            <a:extLst>
              <a:ext uri="{FF2B5EF4-FFF2-40B4-BE49-F238E27FC236}">
                <a16:creationId xmlns:a16="http://schemas.microsoft.com/office/drawing/2014/main" id="{A0FB946D-AC4F-B948-AFE1-35360F8707DB}"/>
              </a:ext>
            </a:extLst>
          </p:cNvPr>
          <p:cNvSpPr>
            <a:spLocks noChangeShapeType="1"/>
          </p:cNvSpPr>
          <p:nvPr/>
        </p:nvSpPr>
        <p:spPr bwMode="auto">
          <a:xfrm>
            <a:off x="1242313" y="35814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4051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34064" y="133000"/>
            <a:ext cx="607695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Example</a:t>
            </a:r>
            <a:r>
              <a:rPr sz="4000" spc="-15" dirty="0"/>
              <a:t> </a:t>
            </a:r>
            <a:r>
              <a:rPr sz="4000" spc="-5" dirty="0"/>
              <a:t>for proving</a:t>
            </a:r>
            <a:r>
              <a:rPr sz="4000" spc="10" dirty="0"/>
              <a:t> </a:t>
            </a:r>
            <a:r>
              <a:rPr sz="4000" spc="-5" dirty="0"/>
              <a:t>set</a:t>
            </a:r>
            <a:r>
              <a:rPr sz="4000" spc="-10" dirty="0"/>
              <a:t> </a:t>
            </a:r>
            <a:r>
              <a:rPr sz="4000" spc="-5" dirty="0"/>
              <a:t>identities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0861" y="1227257"/>
            <a:ext cx="7572672" cy="460257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29</a:t>
            </a:fld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12800" y="209200"/>
            <a:ext cx="191706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Special</a:t>
            </a:r>
            <a:r>
              <a:rPr sz="3600" spc="-105" dirty="0"/>
              <a:t> </a:t>
            </a:r>
            <a:r>
              <a:rPr sz="3600" dirty="0"/>
              <a:t>Sets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3439" y="1618488"/>
            <a:ext cx="203453" cy="21336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3439" y="2020823"/>
            <a:ext cx="203453" cy="21336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3439" y="2423160"/>
            <a:ext cx="203453" cy="21336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3439" y="2825495"/>
            <a:ext cx="203453" cy="21336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3439" y="3229355"/>
            <a:ext cx="203453" cy="21336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3439" y="3630167"/>
            <a:ext cx="203453" cy="21336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840739" y="1473200"/>
            <a:ext cx="7401559" cy="4488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202055">
              <a:lnSpc>
                <a:spcPct val="11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P</a:t>
            </a:r>
            <a:r>
              <a:rPr sz="2400" spc="-9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Z+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positive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integers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{1,2,3,4,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…}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 -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natural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numbers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{0,1,2,3,4,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…}</a:t>
            </a:r>
          </a:p>
          <a:p>
            <a:pPr marL="355600" marR="1095375">
              <a:lnSpc>
                <a:spcPct val="110000"/>
              </a:lnSpc>
            </a:pPr>
            <a:r>
              <a:rPr sz="2400" dirty="0">
                <a:latin typeface="Times New Roman"/>
                <a:cs typeface="Times New Roman"/>
              </a:rPr>
              <a:t>Z - set of </a:t>
            </a:r>
            <a:r>
              <a:rPr sz="2400" spc="-5" dirty="0">
                <a:latin typeface="Times New Roman"/>
                <a:cs typeface="Times New Roman"/>
              </a:rPr>
              <a:t>all integers, positive, negative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zero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all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real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numbers</a:t>
            </a:r>
            <a:endParaRPr sz="2400" dirty="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300"/>
              </a:spcBef>
            </a:pPr>
            <a:r>
              <a:rPr sz="2400" dirty="0">
                <a:latin typeface="Symbol"/>
                <a:cs typeface="Symbol"/>
              </a:rPr>
              <a:t>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{}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-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empty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set</a:t>
            </a:r>
          </a:p>
          <a:p>
            <a:pPr marL="355600" marR="806450">
              <a:lnSpc>
                <a:spcPts val="2590"/>
              </a:lnSpc>
              <a:spcBef>
                <a:spcPts val="600"/>
              </a:spcBef>
            </a:pPr>
            <a:r>
              <a:rPr sz="2400" dirty="0">
                <a:latin typeface="Times New Roman"/>
                <a:cs typeface="Times New Roman"/>
              </a:rPr>
              <a:t>U - </a:t>
            </a:r>
            <a:r>
              <a:rPr sz="2400" spc="-5" dirty="0">
                <a:latin typeface="Times New Roman"/>
                <a:cs typeface="Times New Roman"/>
              </a:rPr>
              <a:t>Universal set, </a:t>
            </a:r>
            <a:r>
              <a:rPr sz="2400" dirty="0">
                <a:latin typeface="Times New Roman"/>
                <a:cs typeface="Times New Roman"/>
              </a:rPr>
              <a:t>set </a:t>
            </a:r>
            <a:r>
              <a:rPr sz="2400" spc="-5" dirty="0">
                <a:latin typeface="Times New Roman"/>
                <a:cs typeface="Times New Roman"/>
              </a:rPr>
              <a:t>containing all elements </a:t>
            </a:r>
            <a:r>
              <a:rPr sz="2400" dirty="0">
                <a:latin typeface="Times New Roman"/>
                <a:cs typeface="Times New Roman"/>
              </a:rPr>
              <a:t>under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consideration</a:t>
            </a:r>
            <a:endParaRPr sz="2400" dirty="0">
              <a:latin typeface="Times New Roman"/>
              <a:cs typeface="Times New Roman"/>
            </a:endParaRPr>
          </a:p>
          <a:p>
            <a:pPr marL="12700" marR="5080">
              <a:lnSpc>
                <a:spcPts val="2590"/>
              </a:lnSpc>
              <a:spcBef>
                <a:spcPts val="580"/>
              </a:spcBef>
            </a:pPr>
            <a:r>
              <a:rPr sz="2400" b="1" spc="-5" dirty="0">
                <a:latin typeface="Times New Roman"/>
                <a:cs typeface="Times New Roman"/>
              </a:rPr>
              <a:t>Note: </a:t>
            </a:r>
            <a:r>
              <a:rPr sz="2400" dirty="0">
                <a:latin typeface="Times New Roman"/>
                <a:cs typeface="Times New Roman"/>
              </a:rPr>
              <a:t>When </a:t>
            </a:r>
            <a:r>
              <a:rPr sz="2400" spc="-5" dirty="0">
                <a:latin typeface="Times New Roman"/>
                <a:cs typeface="Times New Roman"/>
              </a:rPr>
              <a:t>discussing sets, there is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universal </a:t>
            </a:r>
            <a:r>
              <a:rPr sz="2400" dirty="0">
                <a:latin typeface="Times New Roman"/>
                <a:cs typeface="Times New Roman"/>
              </a:rPr>
              <a:t>set U 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involved, which contains all objects </a:t>
            </a:r>
            <a:r>
              <a:rPr sz="2400" dirty="0">
                <a:latin typeface="Times New Roman"/>
                <a:cs typeface="Times New Roman"/>
              </a:rPr>
              <a:t>under </a:t>
            </a:r>
            <a:r>
              <a:rPr sz="2400" spc="-5" dirty="0">
                <a:latin typeface="Times New Roman"/>
                <a:cs typeface="Times New Roman"/>
              </a:rPr>
              <a:t>consideration. In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many </a:t>
            </a:r>
            <a:r>
              <a:rPr sz="2400" dirty="0">
                <a:latin typeface="Times New Roman"/>
                <a:cs typeface="Times New Roman"/>
              </a:rPr>
              <a:t>cases, </a:t>
            </a:r>
            <a:r>
              <a:rPr sz="2400" spc="-5" dirty="0">
                <a:latin typeface="Times New Roman"/>
                <a:cs typeface="Times New Roman"/>
              </a:rPr>
              <a:t>the universal </a:t>
            </a:r>
            <a:r>
              <a:rPr sz="2400" dirty="0">
                <a:latin typeface="Times New Roman"/>
                <a:cs typeface="Times New Roman"/>
              </a:rPr>
              <a:t>set </a:t>
            </a:r>
            <a:r>
              <a:rPr sz="2400" spc="-5" dirty="0">
                <a:latin typeface="Times New Roman"/>
                <a:cs typeface="Times New Roman"/>
              </a:rPr>
              <a:t>is </a:t>
            </a:r>
            <a:r>
              <a:rPr sz="2400" spc="-5" dirty="0">
                <a:solidFill>
                  <a:srgbClr val="00B050"/>
                </a:solidFill>
                <a:latin typeface="Times New Roman"/>
                <a:cs typeface="Times New Roman"/>
              </a:rPr>
              <a:t>implicit </a:t>
            </a:r>
            <a:r>
              <a:rPr sz="2400" dirty="0">
                <a:solidFill>
                  <a:srgbClr val="00B050"/>
                </a:solidFill>
                <a:latin typeface="Times New Roman"/>
                <a:cs typeface="Times New Roman"/>
              </a:rPr>
              <a:t>and </a:t>
            </a:r>
            <a:r>
              <a:rPr sz="2400" spc="-5" dirty="0">
                <a:solidFill>
                  <a:srgbClr val="00B050"/>
                </a:solidFill>
                <a:latin typeface="Times New Roman"/>
                <a:cs typeface="Times New Roman"/>
              </a:rPr>
              <a:t>omitted from </a:t>
            </a:r>
            <a:r>
              <a:rPr sz="2400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discussion. In some </a:t>
            </a:r>
            <a:r>
              <a:rPr sz="2400" dirty="0">
                <a:latin typeface="Times New Roman"/>
                <a:cs typeface="Times New Roman"/>
              </a:rPr>
              <a:t>cases, </a:t>
            </a:r>
            <a:r>
              <a:rPr sz="2400" spc="-5" dirty="0">
                <a:latin typeface="Times New Roman"/>
                <a:cs typeface="Times New Roman"/>
              </a:rPr>
              <a:t>we </a:t>
            </a:r>
            <a:r>
              <a:rPr sz="2400" dirty="0">
                <a:latin typeface="Times New Roman"/>
                <a:cs typeface="Times New Roman"/>
              </a:rPr>
              <a:t>have </a:t>
            </a:r>
            <a:r>
              <a:rPr sz="2400" spc="-5" dirty="0">
                <a:latin typeface="Times New Roman"/>
                <a:cs typeface="Times New Roman"/>
              </a:rPr>
              <a:t>to make the universal </a:t>
            </a:r>
            <a:r>
              <a:rPr sz="2400" dirty="0">
                <a:latin typeface="Times New Roman"/>
                <a:cs typeface="Times New Roman"/>
              </a:rPr>
              <a:t>set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explicit.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3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2800" y="235870"/>
            <a:ext cx="6789074" cy="4584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00" spc="-5" dirty="0"/>
              <a:t>Same Proof</a:t>
            </a:r>
            <a:r>
              <a:rPr sz="2900" dirty="0"/>
              <a:t> </a:t>
            </a:r>
            <a:r>
              <a:rPr sz="2900" spc="-5" dirty="0"/>
              <a:t>by</a:t>
            </a:r>
            <a:r>
              <a:rPr sz="2900" spc="-10" dirty="0"/>
              <a:t> </a:t>
            </a:r>
            <a:r>
              <a:rPr sz="2900" spc="-5" dirty="0"/>
              <a:t>using</a:t>
            </a:r>
            <a:r>
              <a:rPr sz="2900" spc="15" dirty="0"/>
              <a:t> </a:t>
            </a:r>
            <a:r>
              <a:rPr lang="en-US" sz="2900" spc="15" dirty="0"/>
              <a:t>membership table / </a:t>
            </a:r>
            <a:r>
              <a:rPr sz="2900" spc="-5" dirty="0"/>
              <a:t>truth</a:t>
            </a:r>
            <a:r>
              <a:rPr sz="2900" dirty="0"/>
              <a:t> </a:t>
            </a:r>
            <a:r>
              <a:rPr sz="2900" spc="-5" dirty="0"/>
              <a:t>table</a:t>
            </a:r>
            <a:endParaRPr sz="29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1601" y="1139777"/>
            <a:ext cx="7391473" cy="481649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30</a:t>
            </a:fld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FF194F2B-8BF9-B14D-8DC7-547992D338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94713" y="313492"/>
            <a:ext cx="6354572" cy="677108"/>
          </a:xfrm>
        </p:spPr>
        <p:txBody>
          <a:bodyPr/>
          <a:lstStyle/>
          <a:p>
            <a:r>
              <a:rPr lang="en-US" altLang="en-US" sz="4400" dirty="0"/>
              <a:t>Prove (A</a:t>
            </a:r>
            <a:r>
              <a:rPr lang="en-US" altLang="en-US" sz="4400" dirty="0">
                <a:sym typeface="Symbol" pitchFamily="2" charset="2"/>
              </a:rPr>
              <a:t>B)  (ÃB) = B</a:t>
            </a:r>
            <a:r>
              <a:rPr lang="en-US" altLang="en-US" sz="4400" dirty="0"/>
              <a:t> 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6A5FC9A8-18CD-9448-B2CD-A07A703E9D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0850" y="1593850"/>
            <a:ext cx="8083550" cy="3447098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B)  (ÃB) =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A)  (BÃ) 	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Commutative Law x2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=B  (A 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Ã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) 		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Distributive Law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=B  U 			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Definition of U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=B				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Identity Law</a:t>
            </a:r>
          </a:p>
          <a:p>
            <a:pPr>
              <a:buFontTx/>
              <a:buNone/>
            </a:pP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Tx/>
              <a:buNone/>
            </a:pP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2424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F7A50113-9A48-E948-9D1F-49213E8DDC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94713" y="313492"/>
            <a:ext cx="6354572" cy="677108"/>
          </a:xfrm>
        </p:spPr>
        <p:txBody>
          <a:bodyPr/>
          <a:lstStyle/>
          <a:p>
            <a:r>
              <a:rPr lang="en-US" altLang="en-US" sz="4400" dirty="0"/>
              <a:t>Prove (A</a:t>
            </a:r>
            <a:r>
              <a:rPr lang="en-US" altLang="en-US" sz="4400" dirty="0">
                <a:sym typeface="Symbol" pitchFamily="2" charset="2"/>
              </a:rPr>
              <a:t>B)  (ÃB) = B</a:t>
            </a:r>
            <a:r>
              <a:rPr lang="en-US" altLang="en-US" sz="4400" dirty="0"/>
              <a:t> 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A56BDBD7-9232-5741-8636-79627F4557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077200" cy="3447098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Proof:  We must show that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B)  (ÃB)  B and that B 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B)  (ÃB) .</a:t>
            </a:r>
          </a:p>
          <a:p>
            <a:pPr>
              <a:buFontTx/>
              <a:buNone/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First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we will show that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B)  (ÃB)  B.</a:t>
            </a:r>
          </a:p>
          <a:p>
            <a:pPr>
              <a:buFontTx/>
              <a:buNone/>
            </a:pP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Let e be an arbitrary element of 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en-US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B)  (ÃB).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 </a:t>
            </a:r>
          </a:p>
          <a:p>
            <a:pPr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Then either e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B) or e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(Ã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B). </a:t>
            </a:r>
          </a:p>
          <a:p>
            <a:pPr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If e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B), then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eB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and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eA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. </a:t>
            </a:r>
          </a:p>
          <a:p>
            <a:pPr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If e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(Ã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B), then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eB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and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eÃ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.  </a:t>
            </a:r>
          </a:p>
          <a:p>
            <a:pPr>
              <a:buFontTx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In either case e B. Therefore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B)  (ÃB)  B.</a:t>
            </a:r>
          </a:p>
        </p:txBody>
      </p:sp>
    </p:spTree>
    <p:extLst>
      <p:ext uri="{BB962C8B-B14F-4D97-AF65-F5344CB8AC3E}">
        <p14:creationId xmlns:p14="http://schemas.microsoft.com/office/powerpoint/2010/main" val="296863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2401CA09-964E-3745-871A-AB380F7232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94713" y="313492"/>
            <a:ext cx="6354572" cy="677108"/>
          </a:xfrm>
        </p:spPr>
        <p:txBody>
          <a:bodyPr/>
          <a:lstStyle/>
          <a:p>
            <a:r>
              <a:rPr lang="en-US" altLang="en-US" sz="4400" dirty="0"/>
              <a:t>Prove (A</a:t>
            </a:r>
            <a:r>
              <a:rPr lang="en-US" altLang="en-US" sz="4400" dirty="0">
                <a:sym typeface="Symbol" pitchFamily="2" charset="2"/>
              </a:rPr>
              <a:t>B)  (ÃB) = B</a:t>
            </a:r>
            <a:r>
              <a:rPr lang="en-US" altLang="en-US" sz="4400" dirty="0"/>
              <a:t> 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EE06AB21-8C22-B843-AA00-1A4C21CA43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0850" y="1593850"/>
            <a:ext cx="7626350" cy="3447098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Now we will show that B 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B)  (ÃB).</a:t>
            </a:r>
          </a:p>
          <a:p>
            <a:pPr>
              <a:buFontTx/>
              <a:buNone/>
            </a:pPr>
            <a:r>
              <a:rPr lang="en-US" altLang="en-US" sz="3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Let e be an arbitrary element of B.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  </a:t>
            </a: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Then either e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 or e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Ã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B.  </a:t>
            </a: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Since e is in one or the other,  then e 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B)  (ÃB). </a:t>
            </a: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Therefore B 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B)  (ÃB).</a:t>
            </a:r>
          </a:p>
          <a:p>
            <a:pPr>
              <a:buFontTx/>
              <a:buNone/>
            </a:pP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73785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73EB8241-2AF9-D546-A3D9-FE9870306D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94713" y="313492"/>
            <a:ext cx="6354572" cy="677108"/>
          </a:xfrm>
        </p:spPr>
        <p:txBody>
          <a:bodyPr/>
          <a:lstStyle/>
          <a:p>
            <a:r>
              <a:rPr lang="en-US" altLang="en-US" sz="4400" dirty="0"/>
              <a:t>Prove A</a:t>
            </a:r>
            <a:r>
              <a:rPr lang="en-US" altLang="en-US" sz="4400" dirty="0">
                <a:sym typeface="Symbol" pitchFamily="2" charset="2"/>
              </a:rPr>
              <a:t>B  A</a:t>
            </a:r>
            <a:endParaRPr lang="en-US" altLang="en-US" sz="4400" dirty="0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0F730BE0-2BD9-5D48-B33A-56666A5F69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0850" y="1593850"/>
            <a:ext cx="7626350" cy="3447098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Proof: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We must show that any element in 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 is also in A.  </a:t>
            </a: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Let e be an element in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B.  </a:t>
            </a: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Since e is in the intersection of A and B, then e must be an element of A and e must be an element of B.  </a:t>
            </a:r>
          </a:p>
          <a:p>
            <a:pPr>
              <a:buFontTx/>
              <a:buNone/>
            </a:pP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Therefore e is in A.</a:t>
            </a:r>
          </a:p>
        </p:txBody>
      </p:sp>
    </p:spTree>
    <p:extLst>
      <p:ext uri="{BB962C8B-B14F-4D97-AF65-F5344CB8AC3E}">
        <p14:creationId xmlns:p14="http://schemas.microsoft.com/office/powerpoint/2010/main" val="327502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026">
            <a:extLst>
              <a:ext uri="{FF2B5EF4-FFF2-40B4-BE49-F238E27FC236}">
                <a16:creationId xmlns:a16="http://schemas.microsoft.com/office/drawing/2014/main" id="{A39874ED-D8AF-0C42-9D0B-0D73CD2195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94713" y="313492"/>
            <a:ext cx="6354572" cy="677108"/>
          </a:xfrm>
        </p:spPr>
        <p:txBody>
          <a:bodyPr/>
          <a:lstStyle/>
          <a:p>
            <a:r>
              <a:rPr lang="en-US" altLang="en-US" sz="4400" dirty="0"/>
              <a:t>Prove A</a:t>
            </a:r>
            <a:r>
              <a:rPr lang="en-US" altLang="en-US" sz="4400" dirty="0">
                <a:sym typeface="Symbol" pitchFamily="2" charset="2"/>
              </a:rPr>
              <a:t>A = </a:t>
            </a:r>
            <a:endParaRPr lang="en-US" altLang="en-US" sz="4400" dirty="0"/>
          </a:p>
        </p:txBody>
      </p:sp>
      <p:sp>
        <p:nvSpPr>
          <p:cNvPr id="44035" name="Rectangle 1027">
            <a:extLst>
              <a:ext uri="{FF2B5EF4-FFF2-40B4-BE49-F238E27FC236}">
                <a16:creationId xmlns:a16="http://schemas.microsoft.com/office/drawing/2014/main" id="{7F93BB61-7D5A-8947-BD8E-D88CF172912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3810000" cy="301621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A =</a:t>
            </a:r>
          </a:p>
          <a:p>
            <a:pPr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A) - (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A) =</a:t>
            </a:r>
          </a:p>
          <a:p>
            <a:pPr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A)  (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A) =</a:t>
            </a:r>
          </a:p>
          <a:p>
            <a:pPr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</a:t>
            </a:r>
          </a:p>
          <a:p>
            <a:pPr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  <a:p>
            <a:pPr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  <a:sym typeface="Symbol" pitchFamily="2" charset="2"/>
            </a:endParaRPr>
          </a:p>
        </p:txBody>
      </p:sp>
      <p:sp>
        <p:nvSpPr>
          <p:cNvPr id="44036" name="Rectangle 1028">
            <a:extLst>
              <a:ext uri="{FF2B5EF4-FFF2-40B4-BE49-F238E27FC236}">
                <a16:creationId xmlns:a16="http://schemas.microsoft.com/office/drawing/2014/main" id="{C25D31F0-24BB-2A4F-96FF-0399570586DD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3810000" cy="1723549"/>
          </a:xfrm>
        </p:spPr>
        <p:txBody>
          <a:bodyPr/>
          <a:lstStyle/>
          <a:p>
            <a:pPr>
              <a:buFontTx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Definition of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</a:t>
            </a:r>
          </a:p>
          <a:p>
            <a:pPr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Definition of -</a:t>
            </a:r>
          </a:p>
          <a:p>
            <a:pPr>
              <a:buFontTx/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2" charset="2"/>
              </a:rPr>
              <a:t>Definition of Complement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4037" name="Line 1029">
            <a:extLst>
              <a:ext uri="{FF2B5EF4-FFF2-40B4-BE49-F238E27FC236}">
                <a16:creationId xmlns:a16="http://schemas.microsoft.com/office/drawing/2014/main" id="{B74268EA-D93F-F94B-99A8-928808D9769D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3600" y="2895600"/>
            <a:ext cx="1066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4238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045BF06-B25E-0B48-A7C7-84C4C07AD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37"/>
            <a:ext cx="9144000" cy="684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2213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4C95186-B1F9-294B-A1A3-F5C57DB00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5"/>
            <a:ext cx="9144000" cy="685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3488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38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47800" y="846835"/>
            <a:ext cx="623633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Prove</a:t>
            </a:r>
            <a:r>
              <a:rPr sz="3600" spc="-35" dirty="0"/>
              <a:t> </a:t>
            </a:r>
            <a:r>
              <a:rPr sz="3600" spc="-5" dirty="0"/>
              <a:t>A</a:t>
            </a:r>
            <a:r>
              <a:rPr lang="en-US" sz="3600" spc="-5" dirty="0"/>
              <a:t> </a:t>
            </a:r>
            <a:r>
              <a:rPr sz="3600" i="0" spc="-5" dirty="0">
                <a:latin typeface="Symbol"/>
                <a:cs typeface="Symbol"/>
              </a:rPr>
              <a:t></a:t>
            </a:r>
            <a:r>
              <a:rPr sz="3600" spc="-5" dirty="0"/>
              <a:t>(B</a:t>
            </a:r>
            <a:r>
              <a:rPr lang="en-US" sz="3600" spc="-5" dirty="0"/>
              <a:t> </a:t>
            </a:r>
            <a:r>
              <a:rPr sz="3600" i="0" spc="-5" dirty="0">
                <a:latin typeface="Symbol"/>
                <a:cs typeface="Symbol"/>
              </a:rPr>
              <a:t></a:t>
            </a:r>
            <a:r>
              <a:rPr sz="3600" spc="-5" dirty="0"/>
              <a:t>C)=(A</a:t>
            </a:r>
            <a:r>
              <a:rPr lang="en-US" sz="3600" spc="-5" dirty="0"/>
              <a:t> </a:t>
            </a:r>
            <a:r>
              <a:rPr sz="3600" i="0" spc="-5" dirty="0">
                <a:latin typeface="Symbol"/>
                <a:cs typeface="Symbol"/>
              </a:rPr>
              <a:t></a:t>
            </a:r>
            <a:r>
              <a:rPr sz="3600" spc="-5" dirty="0"/>
              <a:t>B)</a:t>
            </a:r>
            <a:r>
              <a:rPr sz="3600" spc="-35" dirty="0"/>
              <a:t> </a:t>
            </a:r>
            <a:r>
              <a:rPr lang="en-US" sz="3600" spc="-35" dirty="0"/>
              <a:t> </a:t>
            </a:r>
            <a:r>
              <a:rPr sz="3600" i="0" spc="-5" dirty="0">
                <a:latin typeface="Symbol"/>
                <a:cs typeface="Symbol"/>
              </a:rPr>
              <a:t></a:t>
            </a:r>
            <a:r>
              <a:rPr sz="3600" spc="-5" dirty="0"/>
              <a:t>(A</a:t>
            </a:r>
            <a:r>
              <a:rPr lang="en-US" sz="3600" spc="-5" dirty="0"/>
              <a:t> </a:t>
            </a:r>
            <a:r>
              <a:rPr sz="3600" i="0" spc="-5" dirty="0">
                <a:latin typeface="Symbol"/>
                <a:cs typeface="Symbol"/>
              </a:rPr>
              <a:t></a:t>
            </a:r>
            <a:r>
              <a:rPr sz="3600" spc="-5" dirty="0"/>
              <a:t>C)</a:t>
            </a:r>
            <a:endParaRPr sz="3600" dirty="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9740" y="2002789"/>
            <a:ext cx="7471409" cy="19037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latin typeface="Times New Roman"/>
                <a:cs typeface="Times New Roman"/>
              </a:rPr>
              <a:t>Proof:</a:t>
            </a:r>
            <a:r>
              <a:rPr sz="2800" b="1" spc="-60" dirty="0">
                <a:latin typeface="Times New Roman"/>
                <a:cs typeface="Times New Roman"/>
              </a:rPr>
              <a:t> </a:t>
            </a:r>
            <a:r>
              <a:rPr sz="2800" spc="-100" dirty="0">
                <a:latin typeface="Times New Roman"/>
                <a:cs typeface="Times New Roman"/>
              </a:rPr>
              <a:t>To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r>
              <a:rPr sz="2800" spc="-1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(B</a:t>
            </a:r>
            <a:r>
              <a:rPr sz="2800" spc="-5" dirty="0">
                <a:latin typeface="Symbol"/>
                <a:cs typeface="Symbol"/>
              </a:rPr>
              <a:t></a:t>
            </a:r>
            <a:r>
              <a:rPr sz="2800" spc="-5" dirty="0">
                <a:latin typeface="Times New Roman"/>
                <a:cs typeface="Times New Roman"/>
              </a:rPr>
              <a:t>C)=(A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</a:t>
            </a:r>
            <a:r>
              <a:rPr sz="2800" spc="-5" dirty="0">
                <a:latin typeface="Symbol"/>
                <a:cs typeface="Symbol"/>
              </a:rPr>
              <a:t>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C)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we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must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that</a:t>
            </a:r>
            <a:endParaRPr sz="2800">
              <a:latin typeface="Times New Roman"/>
              <a:cs typeface="Times New Roman"/>
            </a:endParaRPr>
          </a:p>
          <a:p>
            <a:pPr marL="12700" marR="943610">
              <a:lnSpc>
                <a:spcPct val="120000"/>
              </a:lnSpc>
            </a:pPr>
            <a:r>
              <a:rPr sz="2800" spc="-5" dirty="0">
                <a:latin typeface="Times New Roman"/>
                <a:cs typeface="Times New Roman"/>
              </a:rPr>
              <a:t>Case 1:A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(B</a:t>
            </a:r>
            <a:r>
              <a:rPr sz="2800" spc="-5" dirty="0">
                <a:latin typeface="Symbol"/>
                <a:cs typeface="Symbol"/>
              </a:rPr>
              <a:t></a:t>
            </a:r>
            <a:r>
              <a:rPr sz="2800" spc="-5" dirty="0">
                <a:latin typeface="Times New Roman"/>
                <a:cs typeface="Times New Roman"/>
              </a:rPr>
              <a:t>C) </a:t>
            </a:r>
            <a:r>
              <a:rPr sz="2800" dirty="0">
                <a:latin typeface="Symbol"/>
                <a:cs typeface="Symbol"/>
              </a:rPr>
              <a:t>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</a:t>
            </a:r>
            <a:r>
              <a:rPr sz="2800" spc="-5" dirty="0">
                <a:latin typeface="Symbol"/>
                <a:cs typeface="Symbol"/>
              </a:rPr>
              <a:t>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C) and that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Case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2: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</a:t>
            </a:r>
            <a:r>
              <a:rPr sz="2800" spc="-5" dirty="0">
                <a:latin typeface="Symbol"/>
                <a:cs typeface="Symbol"/>
              </a:rPr>
              <a:t>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C) </a:t>
            </a:r>
            <a:r>
              <a:rPr sz="2800" dirty="0">
                <a:latin typeface="Symbol"/>
                <a:cs typeface="Symbol"/>
              </a:rPr>
              <a:t></a:t>
            </a:r>
            <a:r>
              <a:rPr sz="2800" spc="-1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(B</a:t>
            </a:r>
            <a:r>
              <a:rPr sz="2800" spc="-5" dirty="0">
                <a:latin typeface="Symbol"/>
                <a:cs typeface="Symbol"/>
              </a:rPr>
              <a:t></a:t>
            </a:r>
            <a:r>
              <a:rPr sz="2800" spc="-5" dirty="0">
                <a:latin typeface="Times New Roman"/>
                <a:cs typeface="Times New Roman"/>
              </a:rPr>
              <a:t>C).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39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12472" y="209200"/>
            <a:ext cx="41167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Distributive</a:t>
            </a:r>
            <a:r>
              <a:rPr sz="3600" spc="-65" dirty="0"/>
              <a:t> </a:t>
            </a:r>
            <a:r>
              <a:rPr sz="3600" spc="-5" dirty="0"/>
              <a:t>Proof</a:t>
            </a:r>
            <a:r>
              <a:rPr sz="3600" spc="-55" dirty="0"/>
              <a:t> </a:t>
            </a:r>
            <a:r>
              <a:rPr sz="3600" dirty="0"/>
              <a:t>(cont.)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764540" y="1697989"/>
            <a:ext cx="7587615" cy="3439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5080" indent="-342900">
              <a:lnSpc>
                <a:spcPct val="100000"/>
              </a:lnSpc>
              <a:spcBef>
                <a:spcPts val="100"/>
              </a:spcBef>
              <a:tabLst>
                <a:tab pos="1638935" algn="l"/>
                <a:tab pos="2129790" algn="l"/>
                <a:tab pos="2903855" algn="l"/>
                <a:tab pos="3100070" algn="l"/>
              </a:tabLst>
            </a:pPr>
            <a:r>
              <a:rPr sz="2800" b="1" spc="-5" dirty="0">
                <a:latin typeface="Times New Roman"/>
                <a:cs typeface="Times New Roman"/>
              </a:rPr>
              <a:t>C</a:t>
            </a:r>
            <a:r>
              <a:rPr sz="2800" b="1" dirty="0">
                <a:latin typeface="Times New Roman"/>
                <a:cs typeface="Times New Roman"/>
              </a:rPr>
              <a:t>ase</a:t>
            </a:r>
            <a:r>
              <a:rPr sz="2800" b="1" spc="-1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1: </a:t>
            </a:r>
            <a:r>
              <a:rPr sz="2800" spc="-5" dirty="0">
                <a:latin typeface="Times New Roman"/>
                <a:cs typeface="Times New Roman"/>
              </a:rPr>
              <a:t>w</a:t>
            </a:r>
            <a:r>
              <a:rPr sz="2800" dirty="0">
                <a:latin typeface="Times New Roman"/>
                <a:cs typeface="Times New Roman"/>
              </a:rPr>
              <a:t>e </a:t>
            </a:r>
            <a:r>
              <a:rPr sz="2800" spc="-5" dirty="0">
                <a:latin typeface="Times New Roman"/>
                <a:cs typeface="Times New Roman"/>
              </a:rPr>
              <a:t>w</a:t>
            </a:r>
            <a:r>
              <a:rPr sz="2800" dirty="0">
                <a:latin typeface="Times New Roman"/>
                <a:cs typeface="Times New Roman"/>
              </a:rPr>
              <a:t>ill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show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th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dirty="0">
                <a:latin typeface="Times New Roman"/>
                <a:cs typeface="Times New Roman"/>
              </a:rPr>
              <a:t>t</a:t>
            </a:r>
            <a:r>
              <a:rPr sz="2800" spc="-1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dirty="0">
                <a:latin typeface="Times New Roman"/>
                <a:cs typeface="Times New Roman"/>
              </a:rPr>
              <a:t>(</a:t>
            </a:r>
            <a:r>
              <a:rPr sz="2800" spc="-5" dirty="0">
                <a:latin typeface="Times New Roman"/>
                <a:cs typeface="Times New Roman"/>
              </a:rPr>
              <a:t>B</a:t>
            </a:r>
            <a:r>
              <a:rPr sz="2800" dirty="0">
                <a:latin typeface="Symbol"/>
                <a:cs typeface="Symbol"/>
              </a:rPr>
              <a:t></a:t>
            </a:r>
            <a:r>
              <a:rPr sz="2800" spc="-5" dirty="0">
                <a:latin typeface="Times New Roman"/>
                <a:cs typeface="Times New Roman"/>
              </a:rPr>
              <a:t>C</a:t>
            </a:r>
            <a:r>
              <a:rPr sz="2800" dirty="0">
                <a:latin typeface="Times New Roman"/>
                <a:cs typeface="Times New Roman"/>
              </a:rPr>
              <a:t>)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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</a:t>
            </a:r>
            <a:r>
              <a:rPr sz="2800" spc="-5" dirty="0">
                <a:latin typeface="Symbol"/>
                <a:cs typeface="Symbol"/>
              </a:rPr>
              <a:t>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C).	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Let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e be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an arbitrary element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of </a:t>
            </a:r>
            <a:r>
              <a:rPr sz="2800" spc="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A</a:t>
            </a:r>
            <a:r>
              <a:rPr sz="2800" spc="-5" dirty="0">
                <a:solidFill>
                  <a:srgbClr val="C0504D"/>
                </a:solidFill>
                <a:latin typeface="Symbol"/>
                <a:cs typeface="Symbol"/>
              </a:rPr>
              <a:t>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(B</a:t>
            </a:r>
            <a:r>
              <a:rPr sz="2800" spc="-5" dirty="0">
                <a:solidFill>
                  <a:srgbClr val="C0504D"/>
                </a:solidFill>
                <a:latin typeface="Symbol"/>
                <a:cs typeface="Symbol"/>
              </a:rPr>
              <a:t>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C).	</a:t>
            </a:r>
            <a:r>
              <a:rPr sz="2800" spc="-5" dirty="0">
                <a:latin typeface="Times New Roman"/>
                <a:cs typeface="Times New Roman"/>
              </a:rPr>
              <a:t>Then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spc="-16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</a:t>
            </a:r>
            <a:r>
              <a:rPr sz="2800" spc="-1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and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(B</a:t>
            </a:r>
            <a:r>
              <a:rPr sz="2800" spc="-5" dirty="0">
                <a:latin typeface="Symbol"/>
                <a:cs typeface="Symbol"/>
              </a:rPr>
              <a:t></a:t>
            </a:r>
            <a:r>
              <a:rPr sz="2800" spc="-5" dirty="0">
                <a:latin typeface="Times New Roman"/>
                <a:cs typeface="Times New Roman"/>
              </a:rPr>
              <a:t>C).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Since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e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Symbol"/>
                <a:cs typeface="Symbol"/>
              </a:rPr>
              <a:t>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(B</a:t>
            </a:r>
            <a:r>
              <a:rPr sz="2800" spc="-5" dirty="0">
                <a:latin typeface="Symbol"/>
                <a:cs typeface="Symbol"/>
              </a:rPr>
              <a:t></a:t>
            </a:r>
            <a:r>
              <a:rPr sz="2800" spc="-5" dirty="0">
                <a:latin typeface="Times New Roman"/>
                <a:cs typeface="Times New Roman"/>
              </a:rPr>
              <a:t>C), then either e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B </a:t>
            </a:r>
            <a:r>
              <a:rPr sz="2800" dirty="0">
                <a:latin typeface="Times New Roman"/>
                <a:cs typeface="Times New Roman"/>
              </a:rPr>
              <a:t>or </a:t>
            </a:r>
            <a:r>
              <a:rPr sz="2800" spc="-5" dirty="0">
                <a:latin typeface="Times New Roman"/>
                <a:cs typeface="Times New Roman"/>
              </a:rPr>
              <a:t>e</a:t>
            </a:r>
            <a:r>
              <a:rPr sz="2800" spc="-5" dirty="0">
                <a:latin typeface="Symbol"/>
                <a:cs typeface="Symbol"/>
              </a:rPr>
              <a:t></a:t>
            </a:r>
            <a:r>
              <a:rPr sz="2800" spc="-5" dirty="0">
                <a:latin typeface="Times New Roman"/>
                <a:cs typeface="Times New Roman"/>
              </a:rPr>
              <a:t>C </a:t>
            </a:r>
            <a:r>
              <a:rPr sz="2800" dirty="0">
                <a:latin typeface="Times New Roman"/>
                <a:cs typeface="Times New Roman"/>
              </a:rPr>
              <a:t>or e is </a:t>
            </a:r>
            <a:r>
              <a:rPr sz="2800" spc="-5" dirty="0">
                <a:latin typeface="Times New Roman"/>
                <a:cs typeface="Times New Roman"/>
              </a:rPr>
              <a:t>an element </a:t>
            </a:r>
            <a:r>
              <a:rPr sz="2800" dirty="0">
                <a:latin typeface="Times New Roman"/>
                <a:cs typeface="Times New Roman"/>
              </a:rPr>
              <a:t> of</a:t>
            </a:r>
            <a:r>
              <a:rPr sz="2800" spc="-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both.	</a:t>
            </a:r>
            <a:r>
              <a:rPr sz="2800" spc="-5" dirty="0">
                <a:latin typeface="Times New Roman"/>
                <a:cs typeface="Times New Roman"/>
              </a:rPr>
              <a:t>Since </a:t>
            </a:r>
            <a:r>
              <a:rPr sz="2800" dirty="0">
                <a:latin typeface="Times New Roman"/>
                <a:cs typeface="Times New Roman"/>
              </a:rPr>
              <a:t>e is in A </a:t>
            </a:r>
            <a:r>
              <a:rPr sz="2800" spc="-5" dirty="0">
                <a:latin typeface="Times New Roman"/>
                <a:cs typeface="Times New Roman"/>
              </a:rPr>
              <a:t>and must </a:t>
            </a:r>
            <a:r>
              <a:rPr sz="2800" dirty="0">
                <a:latin typeface="Times New Roman"/>
                <a:cs typeface="Times New Roman"/>
              </a:rPr>
              <a:t>be in </a:t>
            </a:r>
            <a:r>
              <a:rPr sz="2800" spc="-5" dirty="0">
                <a:latin typeface="Times New Roman"/>
                <a:cs typeface="Times New Roman"/>
              </a:rPr>
              <a:t>at least </a:t>
            </a:r>
            <a:r>
              <a:rPr sz="2800" dirty="0">
                <a:latin typeface="Times New Roman"/>
                <a:cs typeface="Times New Roman"/>
              </a:rPr>
              <a:t>one </a:t>
            </a:r>
            <a:r>
              <a:rPr sz="2800" spc="-68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of B or C </a:t>
            </a:r>
            <a:r>
              <a:rPr sz="2800" spc="-5" dirty="0">
                <a:latin typeface="Times New Roman"/>
                <a:cs typeface="Times New Roman"/>
              </a:rPr>
              <a:t>then </a:t>
            </a:r>
            <a:r>
              <a:rPr sz="2800" dirty="0">
                <a:latin typeface="Times New Roman"/>
                <a:cs typeface="Times New Roman"/>
              </a:rPr>
              <a:t>e is </a:t>
            </a:r>
            <a:r>
              <a:rPr sz="2800" spc="-5" dirty="0">
                <a:latin typeface="Times New Roman"/>
                <a:cs typeface="Times New Roman"/>
              </a:rPr>
              <a:t>an element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at least </a:t>
            </a:r>
            <a:r>
              <a:rPr sz="2800" dirty="0">
                <a:latin typeface="Times New Roman"/>
                <a:cs typeface="Times New Roman"/>
              </a:rPr>
              <a:t>one of 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B)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or</a:t>
            </a:r>
            <a:r>
              <a:rPr sz="2800" spc="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C).	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Therefore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e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must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be in the </a:t>
            </a:r>
            <a:r>
              <a:rPr sz="2800" spc="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union</a:t>
            </a:r>
            <a:r>
              <a:rPr sz="2800" spc="-2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of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(A</a:t>
            </a:r>
            <a:r>
              <a:rPr sz="2800" dirty="0">
                <a:solidFill>
                  <a:srgbClr val="C0504D"/>
                </a:solidFill>
                <a:latin typeface="Symbol"/>
                <a:cs typeface="Symbol"/>
              </a:rPr>
              <a:t></a:t>
            </a:r>
            <a:r>
              <a:rPr sz="2800" dirty="0">
                <a:solidFill>
                  <a:srgbClr val="C0504D"/>
                </a:solidFill>
                <a:latin typeface="Times New Roman"/>
                <a:cs typeface="Times New Roman"/>
              </a:rPr>
              <a:t>B)</a:t>
            </a:r>
            <a:r>
              <a:rPr sz="2800" spc="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and</a:t>
            </a:r>
            <a:r>
              <a:rPr sz="2800" spc="-2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(A</a:t>
            </a:r>
            <a:r>
              <a:rPr sz="2800" spc="-5" dirty="0">
                <a:solidFill>
                  <a:srgbClr val="C0504D"/>
                </a:solidFill>
                <a:latin typeface="Symbol"/>
                <a:cs typeface="Symbol"/>
              </a:rPr>
              <a:t></a:t>
            </a:r>
            <a:r>
              <a:rPr sz="2800" spc="-5" dirty="0">
                <a:solidFill>
                  <a:srgbClr val="C0504D"/>
                </a:solidFill>
                <a:latin typeface="Times New Roman"/>
                <a:cs typeface="Times New Roman"/>
              </a:rPr>
              <a:t>C).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83713" y="605282"/>
            <a:ext cx="34226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Set</a:t>
            </a:r>
            <a:r>
              <a:rPr sz="3600" spc="-60" dirty="0"/>
              <a:t> </a:t>
            </a:r>
            <a:r>
              <a:rPr sz="3600" spc="-5" dirty="0"/>
              <a:t>Builder</a:t>
            </a:r>
            <a:r>
              <a:rPr sz="3600" spc="-60" dirty="0"/>
              <a:t> </a:t>
            </a:r>
            <a:r>
              <a:rPr sz="3600" spc="-5" dirty="0"/>
              <a:t>Notation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688340" y="1396238"/>
            <a:ext cx="829944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10" dirty="0">
                <a:latin typeface="Times New Roman"/>
                <a:cs typeface="Times New Roman"/>
              </a:rPr>
              <a:t>F</a:t>
            </a:r>
            <a:r>
              <a:rPr sz="2000" spc="-5" dirty="0">
                <a:latin typeface="Times New Roman"/>
                <a:cs typeface="Times New Roman"/>
              </a:rPr>
              <a:t>ormat: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28022" y="1396238"/>
            <a:ext cx="290258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[: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to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 read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  “such that”}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2586227"/>
            <a:ext cx="177546" cy="17754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58239" y="2986290"/>
            <a:ext cx="139446" cy="14248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58239" y="3352050"/>
            <a:ext cx="139446" cy="14248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3988308"/>
            <a:ext cx="177546" cy="17754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58239" y="4388358"/>
            <a:ext cx="139446" cy="14249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40" y="4719065"/>
            <a:ext cx="177546" cy="177545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662940" y="1700733"/>
            <a:ext cx="7183120" cy="3256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2542540">
              <a:lnSpc>
                <a:spcPct val="120000"/>
              </a:lnSpc>
              <a:spcBef>
                <a:spcPts val="100"/>
              </a:spcBef>
            </a:pPr>
            <a:r>
              <a:rPr sz="2000" spc="-5" dirty="0">
                <a:latin typeface="Times New Roman"/>
                <a:cs typeface="Times New Roman"/>
              </a:rPr>
              <a:t>{[element structure] : [necessary properties]}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Examples:</a:t>
            </a:r>
            <a:endParaRPr sz="2000">
              <a:latin typeface="Times New Roman"/>
              <a:cs typeface="Times New Roman"/>
            </a:endParaRPr>
          </a:p>
          <a:p>
            <a:pPr marL="381000">
              <a:lnSpc>
                <a:spcPct val="100000"/>
              </a:lnSpc>
              <a:spcBef>
                <a:spcPts val="484"/>
              </a:spcBef>
            </a:pPr>
            <a:r>
              <a:rPr sz="2000" spc="-5" dirty="0">
                <a:latin typeface="Times New Roman"/>
                <a:cs typeface="Times New Roman"/>
              </a:rPr>
              <a:t>Q = {m/n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: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m,n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Symbol"/>
                <a:cs typeface="Symbol"/>
              </a:rPr>
              <a:t></a:t>
            </a:r>
            <a:r>
              <a:rPr sz="2000" spc="-5" dirty="0">
                <a:latin typeface="Times New Roman"/>
                <a:cs typeface="Times New Roman"/>
              </a:rPr>
              <a:t> Z,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</a:t>
            </a:r>
            <a:r>
              <a:rPr sz="2000" spc="-5" dirty="0">
                <a:latin typeface="Symbol"/>
                <a:cs typeface="Symbol"/>
              </a:rPr>
              <a:t></a:t>
            </a:r>
            <a:r>
              <a:rPr sz="2000" spc="-5" dirty="0">
                <a:latin typeface="Times New Roman"/>
                <a:cs typeface="Times New Roman"/>
              </a:rPr>
              <a:t>0}</a:t>
            </a:r>
            <a:endParaRPr sz="2000">
              <a:latin typeface="Times New Roman"/>
              <a:cs typeface="Times New Roman"/>
            </a:endParaRPr>
          </a:p>
          <a:p>
            <a:pPr marL="781050">
              <a:lnSpc>
                <a:spcPct val="100000"/>
              </a:lnSpc>
              <a:spcBef>
                <a:spcPts val="475"/>
              </a:spcBef>
            </a:pPr>
            <a:r>
              <a:rPr sz="2000" spc="-5" dirty="0">
                <a:latin typeface="Times New Roman"/>
                <a:cs typeface="Times New Roman"/>
              </a:rPr>
              <a:t>Q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of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all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rational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numbers</a:t>
            </a:r>
            <a:endParaRPr sz="2000">
              <a:latin typeface="Times New Roman"/>
              <a:cs typeface="Times New Roman"/>
            </a:endParaRPr>
          </a:p>
          <a:p>
            <a:pPr marL="781050" marR="177800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Elements have structure m/n, must satisfy properties after the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colon.</a:t>
            </a:r>
            <a:endParaRPr sz="2000">
              <a:latin typeface="Times New Roman"/>
              <a:cs typeface="Times New Roman"/>
            </a:endParaRPr>
          </a:p>
          <a:p>
            <a:pPr marL="381000">
              <a:lnSpc>
                <a:spcPct val="100000"/>
              </a:lnSpc>
              <a:spcBef>
                <a:spcPts val="484"/>
              </a:spcBef>
            </a:pPr>
            <a:r>
              <a:rPr sz="2000" spc="-5" dirty="0">
                <a:latin typeface="Times New Roman"/>
                <a:cs typeface="Times New Roman"/>
              </a:rPr>
              <a:t>{x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Symbol"/>
                <a:cs typeface="Symbol"/>
              </a:rPr>
              <a:t>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 :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x</a:t>
            </a:r>
            <a:r>
              <a:rPr sz="1950" spc="7" baseline="25641" dirty="0">
                <a:latin typeface="Times New Roman"/>
                <a:cs typeface="Times New Roman"/>
              </a:rPr>
              <a:t>2</a:t>
            </a:r>
            <a:r>
              <a:rPr sz="1950" spc="232" baseline="25641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1}</a:t>
            </a:r>
            <a:endParaRPr sz="2000">
              <a:latin typeface="Times New Roman"/>
              <a:cs typeface="Times New Roman"/>
            </a:endParaRPr>
          </a:p>
          <a:p>
            <a:pPr marL="781050">
              <a:lnSpc>
                <a:spcPct val="100000"/>
              </a:lnSpc>
              <a:spcBef>
                <a:spcPts val="475"/>
              </a:spcBef>
            </a:pPr>
            <a:r>
              <a:rPr sz="2000" spc="-5" dirty="0">
                <a:latin typeface="Times New Roman"/>
                <a:cs typeface="Times New Roman"/>
              </a:rPr>
              <a:t>{-1,1}</a:t>
            </a:r>
            <a:endParaRPr sz="2000">
              <a:latin typeface="Times New Roman"/>
              <a:cs typeface="Times New Roman"/>
            </a:endParaRPr>
          </a:p>
          <a:p>
            <a:pPr marL="381000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B={Red,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Blue,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Black,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White,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Grey}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a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containing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five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colors.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4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40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12472" y="414782"/>
            <a:ext cx="41167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Distributive</a:t>
            </a:r>
            <a:r>
              <a:rPr sz="3600" spc="-65" dirty="0"/>
              <a:t> </a:t>
            </a:r>
            <a:r>
              <a:rPr sz="3600" spc="-5" dirty="0"/>
              <a:t>Proof</a:t>
            </a:r>
            <a:r>
              <a:rPr sz="3600" spc="-55" dirty="0"/>
              <a:t> </a:t>
            </a:r>
            <a:r>
              <a:rPr sz="3600" dirty="0"/>
              <a:t>(cont.)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688035" y="1322324"/>
            <a:ext cx="7308850" cy="3683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91795">
              <a:lnSpc>
                <a:spcPct val="12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Case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2: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will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show </a:t>
            </a:r>
            <a:r>
              <a:rPr sz="2400" spc="-5" dirty="0">
                <a:latin typeface="Times New Roman"/>
                <a:cs typeface="Times New Roman"/>
              </a:rPr>
              <a:t>that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B)</a:t>
            </a:r>
            <a:r>
              <a:rPr sz="2400" spc="-5" dirty="0">
                <a:latin typeface="Symbol"/>
                <a:cs typeface="Symbol"/>
              </a:rPr>
              <a:t></a:t>
            </a:r>
            <a:r>
              <a:rPr sz="2400" spc="-5" dirty="0">
                <a:latin typeface="Times New Roman"/>
                <a:cs typeface="Times New Roman"/>
              </a:rPr>
              <a:t>(A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C)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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(B</a:t>
            </a:r>
            <a:r>
              <a:rPr sz="2400" spc="-5" dirty="0">
                <a:latin typeface="Symbol"/>
                <a:cs typeface="Symbol"/>
              </a:rPr>
              <a:t></a:t>
            </a:r>
            <a:r>
              <a:rPr sz="2400" spc="-5" dirty="0">
                <a:latin typeface="Times New Roman"/>
                <a:cs typeface="Times New Roman"/>
              </a:rPr>
              <a:t>C).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Let</a:t>
            </a:r>
            <a:r>
              <a:rPr sz="2400" spc="-2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504D"/>
                </a:solidFill>
                <a:latin typeface="Times New Roman"/>
                <a:cs typeface="Times New Roman"/>
              </a:rPr>
              <a:t>x </a:t>
            </a:r>
            <a:r>
              <a:rPr sz="2400" dirty="0">
                <a:solidFill>
                  <a:srgbClr val="C0504D"/>
                </a:solidFill>
                <a:latin typeface="Symbol"/>
                <a:cs typeface="Symbol"/>
              </a:rPr>
              <a:t></a:t>
            </a:r>
            <a:r>
              <a:rPr sz="2400" spc="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(A</a:t>
            </a:r>
            <a:r>
              <a:rPr sz="2400" spc="-5" dirty="0">
                <a:solidFill>
                  <a:srgbClr val="C0504D"/>
                </a:solidFill>
                <a:latin typeface="Symbol"/>
                <a:cs typeface="Symbol"/>
              </a:rPr>
              <a:t>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B)</a:t>
            </a:r>
            <a:r>
              <a:rPr sz="2400" spc="-5" dirty="0">
                <a:solidFill>
                  <a:srgbClr val="C0504D"/>
                </a:solidFill>
                <a:latin typeface="Symbol"/>
                <a:cs typeface="Symbol"/>
              </a:rPr>
              <a:t>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(A</a:t>
            </a:r>
            <a:r>
              <a:rPr sz="2400" spc="-5" dirty="0">
                <a:solidFill>
                  <a:srgbClr val="C0504D"/>
                </a:solidFill>
                <a:latin typeface="Symbol"/>
                <a:cs typeface="Symbol"/>
              </a:rPr>
              <a:t>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C).</a:t>
            </a:r>
            <a:endParaRPr sz="2400">
              <a:latin typeface="Times New Roman"/>
              <a:cs typeface="Times New Roman"/>
            </a:endParaRPr>
          </a:p>
          <a:p>
            <a:pPr marL="356235" marR="5080" indent="-343535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Times New Roman"/>
                <a:cs typeface="Times New Roman"/>
              </a:rPr>
              <a:t>Then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either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(A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B)</a:t>
            </a:r>
            <a:r>
              <a:rPr sz="2400" dirty="0">
                <a:latin typeface="Times New Roman"/>
                <a:cs typeface="Times New Roman"/>
              </a:rPr>
              <a:t> or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(A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C)</a:t>
            </a:r>
            <a:r>
              <a:rPr sz="2400" dirty="0">
                <a:latin typeface="Times New Roman"/>
                <a:cs typeface="Times New Roman"/>
              </a:rPr>
              <a:t> or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both.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If </a:t>
            </a:r>
            <a:r>
              <a:rPr sz="2400" dirty="0">
                <a:latin typeface="Times New Roman"/>
                <a:cs typeface="Times New Roman"/>
              </a:rPr>
              <a:t>x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B), then x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A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B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If 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dirty="0">
                <a:latin typeface="Times New Roman"/>
                <a:cs typeface="Times New Roman"/>
              </a:rPr>
              <a:t>B,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(B</a:t>
            </a:r>
            <a:r>
              <a:rPr sz="2400" spc="-5" dirty="0">
                <a:latin typeface="Symbol"/>
                <a:cs typeface="Symbol"/>
              </a:rPr>
              <a:t></a:t>
            </a:r>
            <a:r>
              <a:rPr sz="2400" spc="-5" dirty="0">
                <a:latin typeface="Times New Roman"/>
                <a:cs typeface="Times New Roman"/>
              </a:rPr>
              <a:t>C).</a:t>
            </a:r>
            <a:endParaRPr sz="2400">
              <a:latin typeface="Times New Roman"/>
              <a:cs typeface="Times New Roman"/>
            </a:endParaRPr>
          </a:p>
          <a:p>
            <a:pPr marL="355600" marR="667385">
              <a:lnSpc>
                <a:spcPct val="100000"/>
              </a:lnSpc>
              <a:tabLst>
                <a:tab pos="3662679" algn="l"/>
              </a:tabLst>
            </a:pPr>
            <a:r>
              <a:rPr sz="2400" spc="-5" dirty="0">
                <a:latin typeface="Times New Roman"/>
                <a:cs typeface="Times New Roman"/>
              </a:rPr>
              <a:t>Therefore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504D"/>
                </a:solidFill>
                <a:latin typeface="Times New Roman"/>
                <a:cs typeface="Times New Roman"/>
              </a:rPr>
              <a:t>x</a:t>
            </a:r>
            <a:r>
              <a:rPr sz="2400" spc="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504D"/>
                </a:solidFill>
                <a:latin typeface="Symbol"/>
                <a:cs typeface="Symbol"/>
              </a:rPr>
              <a:t></a:t>
            </a:r>
            <a:r>
              <a:rPr sz="2400" spc="-13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A</a:t>
            </a:r>
            <a:r>
              <a:rPr sz="2400" spc="-5" dirty="0">
                <a:solidFill>
                  <a:srgbClr val="C0504D"/>
                </a:solidFill>
                <a:latin typeface="Symbol"/>
                <a:cs typeface="Symbol"/>
              </a:rPr>
              <a:t>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(B</a:t>
            </a:r>
            <a:r>
              <a:rPr sz="2400" spc="-5" dirty="0">
                <a:solidFill>
                  <a:srgbClr val="C0504D"/>
                </a:solidFill>
                <a:latin typeface="Symbol"/>
                <a:cs typeface="Symbol"/>
              </a:rPr>
              <a:t>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C).	</a:t>
            </a:r>
            <a:r>
              <a:rPr sz="2400" dirty="0">
                <a:latin typeface="Times New Roman"/>
                <a:cs typeface="Times New Roman"/>
              </a:rPr>
              <a:t>By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similar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argument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if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Symbol"/>
                <a:cs typeface="Symbol"/>
              </a:rPr>
              <a:t></a:t>
            </a:r>
            <a:r>
              <a:rPr sz="2400" spc="-5" dirty="0">
                <a:latin typeface="Times New Roman"/>
                <a:cs typeface="Times New Roman"/>
              </a:rPr>
              <a:t>(A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C) then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C0504D"/>
                </a:solidFill>
                <a:latin typeface="Times New Roman"/>
                <a:cs typeface="Times New Roman"/>
              </a:rPr>
              <a:t>x </a:t>
            </a:r>
            <a:r>
              <a:rPr sz="2400" dirty="0">
                <a:solidFill>
                  <a:srgbClr val="C0504D"/>
                </a:solidFill>
                <a:latin typeface="Symbol"/>
                <a:cs typeface="Symbol"/>
              </a:rPr>
              <a:t></a:t>
            </a:r>
            <a:r>
              <a:rPr sz="2400" spc="-14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A</a:t>
            </a:r>
            <a:r>
              <a:rPr sz="2400" spc="-5" dirty="0">
                <a:solidFill>
                  <a:srgbClr val="C0504D"/>
                </a:solidFill>
                <a:latin typeface="Symbol"/>
                <a:cs typeface="Symbol"/>
              </a:rPr>
              <a:t>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(B</a:t>
            </a:r>
            <a:r>
              <a:rPr sz="2400" spc="-5" dirty="0">
                <a:solidFill>
                  <a:srgbClr val="C0504D"/>
                </a:solidFill>
                <a:latin typeface="Symbol"/>
                <a:cs typeface="Symbol"/>
              </a:rPr>
              <a:t></a:t>
            </a:r>
            <a:r>
              <a:rPr sz="2400" spc="-5" dirty="0">
                <a:solidFill>
                  <a:srgbClr val="C0504D"/>
                </a:solidFill>
                <a:latin typeface="Times New Roman"/>
                <a:cs typeface="Times New Roman"/>
              </a:rPr>
              <a:t>C).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Since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(B</a:t>
            </a:r>
            <a:r>
              <a:rPr sz="2400" spc="-5" dirty="0">
                <a:latin typeface="Symbol"/>
                <a:cs typeface="Symbol"/>
              </a:rPr>
              <a:t></a:t>
            </a:r>
            <a:r>
              <a:rPr sz="2400" spc="-5" dirty="0">
                <a:latin typeface="Times New Roman"/>
                <a:cs typeface="Times New Roman"/>
              </a:rPr>
              <a:t>C)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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B)</a:t>
            </a:r>
            <a:r>
              <a:rPr sz="2400" spc="-5" dirty="0">
                <a:latin typeface="Symbol"/>
                <a:cs typeface="Symbol"/>
              </a:rPr>
              <a:t></a:t>
            </a:r>
            <a:r>
              <a:rPr sz="2400" spc="-5" dirty="0">
                <a:latin typeface="Times New Roman"/>
                <a:cs typeface="Times New Roman"/>
              </a:rPr>
              <a:t>(A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C)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B)</a:t>
            </a:r>
            <a:r>
              <a:rPr sz="2400" spc="-5" dirty="0">
                <a:latin typeface="Symbol"/>
                <a:cs typeface="Symbol"/>
              </a:rPr>
              <a:t></a:t>
            </a:r>
            <a:r>
              <a:rPr sz="2400" spc="-5" dirty="0">
                <a:latin typeface="Times New Roman"/>
                <a:cs typeface="Times New Roman"/>
              </a:rPr>
              <a:t>(A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C)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</a:t>
            </a:r>
            <a:endParaRPr sz="2400">
              <a:latin typeface="Symbol"/>
              <a:cs typeface="Symbol"/>
            </a:endParaRPr>
          </a:p>
          <a:p>
            <a:pPr marL="35560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(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spc="-5" dirty="0">
                <a:latin typeface="Symbol"/>
                <a:cs typeface="Symbol"/>
              </a:rPr>
              <a:t>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spc="-5" dirty="0">
                <a:latin typeface="Times New Roman"/>
                <a:cs typeface="Times New Roman"/>
              </a:rPr>
              <a:t>)</a:t>
            </a:r>
            <a:r>
              <a:rPr sz="2400" dirty="0">
                <a:latin typeface="Times New Roman"/>
                <a:cs typeface="Times New Roman"/>
              </a:rPr>
              <a:t>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hen</a:t>
            </a:r>
            <a:r>
              <a:rPr sz="2400" spc="-14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spc="-5" dirty="0">
                <a:latin typeface="Times New Roman"/>
                <a:cs typeface="Times New Roman"/>
              </a:rPr>
              <a:t>(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spc="-5" dirty="0">
                <a:latin typeface="Symbol"/>
                <a:cs typeface="Symbol"/>
              </a:rPr>
              <a:t></a:t>
            </a:r>
            <a:r>
              <a:rPr sz="2400" dirty="0">
                <a:latin typeface="Times New Roman"/>
                <a:cs typeface="Times New Roman"/>
              </a:rPr>
              <a:t>C)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" dirty="0">
                <a:latin typeface="Times New Roman"/>
                <a:cs typeface="Times New Roman"/>
              </a:rPr>
              <a:t> (A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dirty="0">
                <a:latin typeface="Times New Roman"/>
                <a:cs typeface="Times New Roman"/>
              </a:rPr>
              <a:t>B</a:t>
            </a:r>
            <a:r>
              <a:rPr sz="2400" spc="-5" dirty="0">
                <a:latin typeface="Times New Roman"/>
                <a:cs typeface="Times New Roman"/>
              </a:rPr>
              <a:t>)</a:t>
            </a:r>
            <a:r>
              <a:rPr sz="2400" spc="-5" dirty="0">
                <a:latin typeface="Symbol"/>
                <a:cs typeface="Symbol"/>
              </a:rPr>
              <a:t></a:t>
            </a:r>
            <a:r>
              <a:rPr sz="2400" dirty="0">
                <a:latin typeface="Times New Roman"/>
                <a:cs typeface="Times New Roman"/>
              </a:rPr>
              <a:t>(</a:t>
            </a:r>
            <a:r>
              <a:rPr sz="2400" spc="-5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Symbol"/>
                <a:cs typeface="Symbol"/>
              </a:rPr>
              <a:t></a:t>
            </a:r>
            <a:r>
              <a:rPr sz="2400" dirty="0">
                <a:latin typeface="Times New Roman"/>
                <a:cs typeface="Times New Roman"/>
              </a:rPr>
              <a:t>C</a:t>
            </a:r>
            <a:r>
              <a:rPr sz="2400" spc="-5" dirty="0">
                <a:latin typeface="Times New Roman"/>
                <a:cs typeface="Times New Roman"/>
              </a:rPr>
              <a:t>)</a:t>
            </a:r>
            <a:r>
              <a:rPr sz="2400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41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5800" y="389635"/>
            <a:ext cx="7751063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Prove:</a:t>
            </a:r>
            <a:r>
              <a:rPr sz="3600" spc="-10" dirty="0"/>
              <a:t> </a:t>
            </a:r>
            <a:r>
              <a:rPr sz="3600" spc="-5" dirty="0"/>
              <a:t>A</a:t>
            </a:r>
            <a:r>
              <a:rPr lang="en-US" sz="3600" spc="-5" dirty="0"/>
              <a:t> </a:t>
            </a:r>
            <a:r>
              <a:rPr sz="3600" i="0" spc="-5" dirty="0">
                <a:latin typeface="Symbol"/>
                <a:cs typeface="Symbol"/>
              </a:rPr>
              <a:t></a:t>
            </a:r>
            <a:r>
              <a:rPr sz="3600" spc="-5" dirty="0"/>
              <a:t>B</a:t>
            </a:r>
            <a:r>
              <a:rPr sz="3600" spc="-15" dirty="0"/>
              <a:t> </a:t>
            </a:r>
            <a:r>
              <a:rPr sz="3600" i="0" dirty="0">
                <a:latin typeface="Symbol"/>
                <a:cs typeface="Symbol"/>
              </a:rPr>
              <a:t></a:t>
            </a:r>
            <a:r>
              <a:rPr sz="3600" i="0" spc="-125" dirty="0">
                <a:latin typeface="Times New Roman"/>
                <a:cs typeface="Times New Roman"/>
              </a:rPr>
              <a:t> </a:t>
            </a:r>
            <a:r>
              <a:rPr sz="3600" spc="-5" dirty="0"/>
              <a:t>A</a:t>
            </a:r>
            <a:r>
              <a:rPr lang="en-US" sz="3600" spc="-5" dirty="0"/>
              <a:t> </a:t>
            </a:r>
            <a:r>
              <a:rPr sz="3600" i="0" spc="-5" dirty="0">
                <a:latin typeface="Symbol"/>
                <a:cs typeface="Symbol"/>
              </a:rPr>
              <a:t></a:t>
            </a:r>
            <a:r>
              <a:rPr sz="3600" spc="-5" dirty="0"/>
              <a:t>B</a:t>
            </a:r>
            <a:r>
              <a:rPr sz="3600" spc="-10" dirty="0"/>
              <a:t> </a:t>
            </a:r>
            <a:r>
              <a:rPr sz="3600" i="0" dirty="0">
                <a:latin typeface="Symbol"/>
                <a:cs typeface="Symbol"/>
              </a:rPr>
              <a:t></a:t>
            </a:r>
            <a:r>
              <a:rPr sz="3600" i="0" spc="-125" dirty="0">
                <a:latin typeface="Times New Roman"/>
                <a:cs typeface="Times New Roman"/>
              </a:rPr>
              <a:t> </a:t>
            </a:r>
            <a:r>
              <a:rPr sz="3600" dirty="0"/>
              <a:t>A</a:t>
            </a:r>
            <a:r>
              <a:rPr sz="3600" spc="-10" dirty="0"/>
              <a:t> </a:t>
            </a:r>
            <a:r>
              <a:rPr sz="3600" dirty="0"/>
              <a:t>=</a:t>
            </a:r>
            <a:r>
              <a:rPr sz="3600" spc="-10" dirty="0"/>
              <a:t> </a:t>
            </a:r>
            <a:r>
              <a:rPr sz="3600" dirty="0"/>
              <a:t>B</a:t>
            </a:r>
            <a:r>
              <a:rPr sz="3600" spc="-10" dirty="0"/>
              <a:t> </a:t>
            </a:r>
            <a:r>
              <a:rPr sz="3600" dirty="0"/>
              <a:t>(Implication)</a:t>
            </a:r>
            <a:endParaRPr sz="36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4540" y="1394713"/>
            <a:ext cx="7496175" cy="4700905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354965" marR="491490" indent="-342900">
              <a:lnSpc>
                <a:spcPts val="3110"/>
              </a:lnSpc>
              <a:spcBef>
                <a:spcPts val="210"/>
              </a:spcBef>
            </a:pPr>
            <a:r>
              <a:rPr sz="2600" spc="-5" dirty="0">
                <a:latin typeface="Times New Roman"/>
                <a:cs typeface="Times New Roman"/>
              </a:rPr>
              <a:t>Proof:</a:t>
            </a:r>
            <a:r>
              <a:rPr sz="2600" spc="-50" dirty="0">
                <a:latin typeface="Times New Roman"/>
                <a:cs typeface="Times New Roman"/>
              </a:rPr>
              <a:t> </a:t>
            </a:r>
            <a:r>
              <a:rPr sz="2600" spc="-110" dirty="0">
                <a:latin typeface="Times New Roman"/>
                <a:cs typeface="Times New Roman"/>
              </a:rPr>
              <a:t>We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must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show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that</a:t>
            </a:r>
            <a:r>
              <a:rPr sz="2600" spc="15" dirty="0">
                <a:latin typeface="Times New Roman"/>
                <a:cs typeface="Times New Roman"/>
              </a:rPr>
              <a:t> </a:t>
            </a:r>
            <a:r>
              <a:rPr sz="26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when</a:t>
            </a:r>
            <a:r>
              <a:rPr sz="2600" spc="-1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</a:t>
            </a:r>
            <a:r>
              <a:rPr sz="2600" spc="-5" dirty="0">
                <a:latin typeface="Symbol"/>
                <a:cs typeface="Symbol"/>
              </a:rPr>
              <a:t></a:t>
            </a:r>
            <a:r>
              <a:rPr sz="2600" spc="-5" dirty="0">
                <a:latin typeface="Times New Roman"/>
                <a:cs typeface="Times New Roman"/>
              </a:rPr>
              <a:t>B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</a:t>
            </a:r>
            <a:r>
              <a:rPr sz="2600" spc="-15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</a:t>
            </a:r>
            <a:r>
              <a:rPr sz="2600" spc="-5" dirty="0">
                <a:latin typeface="Symbol"/>
                <a:cs typeface="Symbol"/>
              </a:rPr>
              <a:t></a:t>
            </a:r>
            <a:r>
              <a:rPr sz="2600" spc="-5" dirty="0">
                <a:latin typeface="Times New Roman"/>
                <a:cs typeface="Times New Roman"/>
              </a:rPr>
              <a:t>B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is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true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then</a:t>
            </a:r>
            <a:r>
              <a:rPr sz="2600" spc="-1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A=B is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true.</a:t>
            </a:r>
            <a:endParaRPr sz="2600">
              <a:latin typeface="Times New Roman"/>
              <a:cs typeface="Times New Roman"/>
            </a:endParaRPr>
          </a:p>
          <a:p>
            <a:pPr marL="355600" marR="73025" indent="-343535">
              <a:lnSpc>
                <a:spcPct val="100000"/>
              </a:lnSpc>
              <a:spcBef>
                <a:spcPts val="530"/>
              </a:spcBef>
            </a:pPr>
            <a:r>
              <a:rPr sz="1700" spc="-5" dirty="0">
                <a:latin typeface="Times New Roman"/>
                <a:cs typeface="Times New Roman"/>
              </a:rPr>
              <a:t>(</a:t>
            </a:r>
            <a:r>
              <a:rPr sz="2400" spc="-5" dirty="0">
                <a:latin typeface="Times New Roman"/>
                <a:cs typeface="Times New Roman"/>
              </a:rPr>
              <a:t>Proof</a:t>
            </a:r>
            <a:r>
              <a:rPr sz="2400" dirty="0">
                <a:latin typeface="Times New Roman"/>
                <a:cs typeface="Times New Roman"/>
              </a:rPr>
              <a:t> by </a:t>
            </a:r>
            <a:r>
              <a:rPr sz="2400" spc="-5" dirty="0">
                <a:latin typeface="Times New Roman"/>
                <a:cs typeface="Times New Roman"/>
              </a:rPr>
              <a:t>contradiction)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Assume</a:t>
            </a:r>
            <a:r>
              <a:rPr sz="2600" spc="-1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that</a:t>
            </a:r>
            <a:r>
              <a:rPr sz="2600" spc="-13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A</a:t>
            </a:r>
            <a:r>
              <a:rPr sz="2600" spc="-5" dirty="0">
                <a:solidFill>
                  <a:srgbClr val="C0504D"/>
                </a:solidFill>
                <a:latin typeface="Symbol"/>
                <a:cs typeface="Symbol"/>
              </a:rPr>
              <a:t>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B</a:t>
            </a:r>
            <a:r>
              <a:rPr sz="260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Symbol"/>
                <a:cs typeface="Symbol"/>
              </a:rPr>
              <a:t></a:t>
            </a:r>
            <a:r>
              <a:rPr sz="2600" spc="-14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A</a:t>
            </a:r>
            <a:r>
              <a:rPr sz="2600" spc="-5" dirty="0">
                <a:solidFill>
                  <a:srgbClr val="C0504D"/>
                </a:solidFill>
                <a:latin typeface="Symbol"/>
                <a:cs typeface="Symbol"/>
              </a:rPr>
              <a:t>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B</a:t>
            </a:r>
            <a:r>
              <a:rPr sz="2600" spc="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is</a:t>
            </a:r>
            <a:r>
              <a:rPr sz="2600" spc="1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true </a:t>
            </a:r>
            <a:r>
              <a:rPr sz="2600" spc="-635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but</a:t>
            </a:r>
            <a:r>
              <a:rPr sz="2600" spc="-150" dirty="0">
                <a:solidFill>
                  <a:srgbClr val="C0504D"/>
                </a:solidFill>
                <a:latin typeface="Times New Roman"/>
                <a:cs typeface="Times New Roman"/>
              </a:rPr>
              <a:t> 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A</a:t>
            </a:r>
            <a:r>
              <a:rPr sz="2600" spc="-5" dirty="0">
                <a:solidFill>
                  <a:srgbClr val="C0504D"/>
                </a:solidFill>
                <a:latin typeface="Symbol"/>
                <a:cs typeface="Symbol"/>
              </a:rPr>
              <a:t></a:t>
            </a:r>
            <a:r>
              <a:rPr sz="2600" spc="-5" dirty="0">
                <a:solidFill>
                  <a:srgbClr val="C0504D"/>
                </a:solidFill>
                <a:latin typeface="Times New Roman"/>
                <a:cs typeface="Times New Roman"/>
              </a:rPr>
              <a:t>B.</a:t>
            </a: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25"/>
              </a:spcBef>
            </a:pPr>
            <a:r>
              <a:rPr sz="2600" spc="-5" dirty="0">
                <a:latin typeface="Times New Roman"/>
                <a:cs typeface="Times New Roman"/>
              </a:rPr>
              <a:t>If</a:t>
            </a:r>
            <a:r>
              <a:rPr sz="2600" spc="-1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</a:t>
            </a:r>
            <a:r>
              <a:rPr sz="2600" spc="-5" dirty="0">
                <a:latin typeface="Symbol"/>
                <a:cs typeface="Symbol"/>
              </a:rPr>
              <a:t></a:t>
            </a:r>
            <a:r>
              <a:rPr sz="2600" spc="-5" dirty="0">
                <a:latin typeface="Times New Roman"/>
                <a:cs typeface="Times New Roman"/>
              </a:rPr>
              <a:t>B then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this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means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that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either </a:t>
            </a:r>
            <a:r>
              <a:rPr sz="2600" spc="-5" dirty="0">
                <a:latin typeface="Symbol"/>
                <a:cs typeface="Symbol"/>
              </a:rPr>
              <a:t>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x</a:t>
            </a:r>
            <a:r>
              <a:rPr sz="2600" spc="-5" dirty="0">
                <a:latin typeface="Symbol"/>
                <a:cs typeface="Symbol"/>
              </a:rPr>
              <a:t></a:t>
            </a:r>
            <a:r>
              <a:rPr sz="2600" spc="-5" dirty="0">
                <a:latin typeface="Times New Roman"/>
                <a:cs typeface="Times New Roman"/>
              </a:rPr>
              <a:t>A</a:t>
            </a:r>
            <a:r>
              <a:rPr sz="2600" spc="-1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but x</a:t>
            </a:r>
            <a:r>
              <a:rPr sz="2600" spc="-5" dirty="0">
                <a:latin typeface="Symbol"/>
                <a:cs typeface="Symbol"/>
              </a:rPr>
              <a:t></a:t>
            </a:r>
            <a:r>
              <a:rPr sz="2600" spc="-5" dirty="0">
                <a:latin typeface="Times New Roman"/>
                <a:cs typeface="Times New Roman"/>
              </a:rPr>
              <a:t>B,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or </a:t>
            </a:r>
            <a:r>
              <a:rPr sz="2600" spc="-5" dirty="0">
                <a:latin typeface="Symbol"/>
                <a:cs typeface="Symbol"/>
              </a:rPr>
              <a:t></a:t>
            </a:r>
            <a:endParaRPr sz="2600">
              <a:latin typeface="Symbol"/>
              <a:cs typeface="Symbol"/>
            </a:endParaRPr>
          </a:p>
          <a:p>
            <a:pPr marL="355600">
              <a:lnSpc>
                <a:spcPct val="100000"/>
              </a:lnSpc>
            </a:pPr>
            <a:r>
              <a:rPr sz="2600" spc="-5" dirty="0">
                <a:latin typeface="Times New Roman"/>
                <a:cs typeface="Times New Roman"/>
              </a:rPr>
              <a:t>x</a:t>
            </a:r>
            <a:r>
              <a:rPr sz="2600" spc="-5" dirty="0">
                <a:latin typeface="Symbol"/>
                <a:cs typeface="Symbol"/>
              </a:rPr>
              <a:t></a:t>
            </a:r>
            <a:r>
              <a:rPr sz="2600" spc="-5" dirty="0">
                <a:latin typeface="Times New Roman"/>
                <a:cs typeface="Times New Roman"/>
              </a:rPr>
              <a:t>B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but</a:t>
            </a:r>
            <a:r>
              <a:rPr sz="2600" spc="-2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x</a:t>
            </a:r>
            <a:r>
              <a:rPr sz="2600" spc="-5" dirty="0">
                <a:latin typeface="Symbol"/>
                <a:cs typeface="Symbol"/>
              </a:rPr>
              <a:t></a:t>
            </a:r>
            <a:r>
              <a:rPr sz="2600" spc="-5" dirty="0">
                <a:latin typeface="Times New Roman"/>
                <a:cs typeface="Times New Roman"/>
              </a:rPr>
              <a:t>A.</a:t>
            </a:r>
            <a:endParaRPr sz="2600">
              <a:latin typeface="Times New Roman"/>
              <a:cs typeface="Times New Roman"/>
            </a:endParaRPr>
          </a:p>
          <a:p>
            <a:pPr marL="356235" marR="5080" indent="-343535">
              <a:lnSpc>
                <a:spcPct val="100000"/>
              </a:lnSpc>
              <a:spcBef>
                <a:spcPts val="625"/>
              </a:spcBef>
            </a:pPr>
            <a:r>
              <a:rPr sz="2600" spc="-5" dirty="0">
                <a:latin typeface="Times New Roman"/>
                <a:cs typeface="Times New Roman"/>
              </a:rPr>
              <a:t>If </a:t>
            </a:r>
            <a:r>
              <a:rPr sz="2600" spc="-5" dirty="0">
                <a:latin typeface="Symbol"/>
                <a:cs typeface="Symbol"/>
              </a:rPr>
              <a:t>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x</a:t>
            </a:r>
            <a:r>
              <a:rPr sz="2600" spc="-5" dirty="0">
                <a:latin typeface="Symbol"/>
                <a:cs typeface="Symbol"/>
              </a:rPr>
              <a:t></a:t>
            </a:r>
            <a:r>
              <a:rPr sz="2600" spc="-5" dirty="0">
                <a:latin typeface="Times New Roman"/>
                <a:cs typeface="Times New Roman"/>
              </a:rPr>
              <a:t>A</a:t>
            </a:r>
            <a:r>
              <a:rPr sz="2600" spc="-1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but x</a:t>
            </a:r>
            <a:r>
              <a:rPr sz="2600" spc="-5" dirty="0">
                <a:latin typeface="Symbol"/>
                <a:cs typeface="Symbol"/>
              </a:rPr>
              <a:t></a:t>
            </a:r>
            <a:r>
              <a:rPr sz="2600" spc="-5" dirty="0">
                <a:latin typeface="Times New Roman"/>
                <a:cs typeface="Times New Roman"/>
              </a:rPr>
              <a:t>B,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then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x </a:t>
            </a:r>
            <a:r>
              <a:rPr sz="2600" spc="-5" dirty="0">
                <a:latin typeface="Symbol"/>
                <a:cs typeface="Symbol"/>
              </a:rPr>
              <a:t></a:t>
            </a:r>
            <a:r>
              <a:rPr sz="2600" spc="-1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</a:t>
            </a:r>
            <a:r>
              <a:rPr sz="2600" spc="-5" dirty="0">
                <a:latin typeface="Symbol"/>
                <a:cs typeface="Symbol"/>
              </a:rPr>
              <a:t></a:t>
            </a:r>
            <a:r>
              <a:rPr sz="2600" spc="-5" dirty="0">
                <a:latin typeface="Times New Roman"/>
                <a:cs typeface="Times New Roman"/>
              </a:rPr>
              <a:t>B</a:t>
            </a:r>
            <a:r>
              <a:rPr sz="2600" spc="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but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x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</a:t>
            </a:r>
            <a:r>
              <a:rPr sz="2600" spc="-15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</a:t>
            </a:r>
            <a:r>
              <a:rPr sz="2600" spc="-5" dirty="0">
                <a:latin typeface="Symbol"/>
                <a:cs typeface="Symbol"/>
              </a:rPr>
              <a:t></a:t>
            </a:r>
            <a:r>
              <a:rPr sz="2600" spc="-5" dirty="0">
                <a:latin typeface="Times New Roman"/>
                <a:cs typeface="Times New Roman"/>
              </a:rPr>
              <a:t>B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so</a:t>
            </a:r>
            <a:r>
              <a:rPr sz="2600" spc="-14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</a:t>
            </a:r>
            <a:r>
              <a:rPr sz="2600" spc="-5" dirty="0">
                <a:latin typeface="Symbol"/>
                <a:cs typeface="Symbol"/>
              </a:rPr>
              <a:t></a:t>
            </a:r>
            <a:r>
              <a:rPr sz="2600" spc="-5" dirty="0">
                <a:latin typeface="Times New Roman"/>
                <a:cs typeface="Times New Roman"/>
              </a:rPr>
              <a:t>B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is not a subset of A</a:t>
            </a:r>
            <a:r>
              <a:rPr sz="2600" spc="-5" dirty="0">
                <a:latin typeface="Symbol"/>
                <a:cs typeface="Symbol"/>
              </a:rPr>
              <a:t></a:t>
            </a:r>
            <a:r>
              <a:rPr sz="2600" spc="-5" dirty="0">
                <a:latin typeface="Times New Roman"/>
                <a:cs typeface="Times New Roman"/>
              </a:rPr>
              <a:t>B and we have a contradiction to </a:t>
            </a:r>
            <a:r>
              <a:rPr sz="2600" spc="-63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our original assumption. By a similar </a:t>
            </a:r>
            <a:r>
              <a:rPr sz="2600" spc="-10" dirty="0">
                <a:latin typeface="Times New Roman"/>
                <a:cs typeface="Times New Roman"/>
              </a:rPr>
              <a:t>argument </a:t>
            </a:r>
            <a:r>
              <a:rPr sz="2600" spc="-5" dirty="0">
                <a:latin typeface="Times New Roman"/>
                <a:cs typeface="Times New Roman"/>
              </a:rPr>
              <a:t>A</a:t>
            </a:r>
            <a:r>
              <a:rPr sz="2600" spc="-5" dirty="0">
                <a:latin typeface="Symbol"/>
                <a:cs typeface="Symbol"/>
              </a:rPr>
              <a:t></a:t>
            </a:r>
            <a:r>
              <a:rPr sz="2600" spc="-5" dirty="0">
                <a:latin typeface="Times New Roman"/>
                <a:cs typeface="Times New Roman"/>
              </a:rPr>
              <a:t>B 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is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not a subset of</a:t>
            </a:r>
            <a:r>
              <a:rPr sz="2600" spc="-1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</a:t>
            </a:r>
            <a:r>
              <a:rPr sz="2600" spc="-5" dirty="0">
                <a:latin typeface="Symbol"/>
                <a:cs typeface="Symbol"/>
              </a:rPr>
              <a:t></a:t>
            </a:r>
            <a:r>
              <a:rPr sz="2600" spc="-5" dirty="0">
                <a:latin typeface="Times New Roman"/>
                <a:cs typeface="Times New Roman"/>
              </a:rPr>
              <a:t>B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if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</a:t>
            </a:r>
            <a:r>
              <a:rPr sz="2600" spc="-1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x</a:t>
            </a:r>
            <a:r>
              <a:rPr sz="2600" spc="-5" dirty="0">
                <a:latin typeface="Symbol"/>
                <a:cs typeface="Symbol"/>
              </a:rPr>
              <a:t></a:t>
            </a:r>
            <a:r>
              <a:rPr sz="2600" spc="-5" dirty="0">
                <a:latin typeface="Times New Roman"/>
                <a:cs typeface="Times New Roman"/>
              </a:rPr>
              <a:t>B but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x</a:t>
            </a:r>
            <a:r>
              <a:rPr sz="2600" spc="-5" dirty="0">
                <a:latin typeface="Symbol"/>
                <a:cs typeface="Symbol"/>
              </a:rPr>
              <a:t></a:t>
            </a:r>
            <a:r>
              <a:rPr sz="2600" spc="-5" dirty="0">
                <a:latin typeface="Times New Roman"/>
                <a:cs typeface="Times New Roman"/>
              </a:rPr>
              <a:t>A.</a:t>
            </a:r>
            <a:endParaRPr sz="2600">
              <a:latin typeface="Times New Roman"/>
              <a:cs typeface="Times New Roman"/>
            </a:endParaRPr>
          </a:p>
          <a:p>
            <a:pPr marL="13970">
              <a:lnSpc>
                <a:spcPct val="100000"/>
              </a:lnSpc>
              <a:spcBef>
                <a:spcPts val="625"/>
              </a:spcBef>
            </a:pPr>
            <a:r>
              <a:rPr sz="2600" spc="-10" dirty="0">
                <a:latin typeface="Times New Roman"/>
                <a:cs typeface="Times New Roman"/>
              </a:rPr>
              <a:t>T</a:t>
            </a:r>
            <a:r>
              <a:rPr sz="2600" spc="-5" dirty="0">
                <a:latin typeface="Times New Roman"/>
                <a:cs typeface="Times New Roman"/>
              </a:rPr>
              <a:t>h</a:t>
            </a:r>
            <a:r>
              <a:rPr sz="2600" spc="-10" dirty="0">
                <a:latin typeface="Times New Roman"/>
                <a:cs typeface="Times New Roman"/>
              </a:rPr>
              <a:t>ere</a:t>
            </a:r>
            <a:r>
              <a:rPr sz="2600" spc="-5" dirty="0">
                <a:latin typeface="Times New Roman"/>
                <a:cs typeface="Times New Roman"/>
              </a:rPr>
              <a:t>fo</a:t>
            </a:r>
            <a:r>
              <a:rPr sz="2600" spc="-10" dirty="0">
                <a:latin typeface="Times New Roman"/>
                <a:cs typeface="Times New Roman"/>
              </a:rPr>
              <a:t>r</a:t>
            </a:r>
            <a:r>
              <a:rPr sz="2600" spc="-5" dirty="0">
                <a:latin typeface="Times New Roman"/>
                <a:cs typeface="Times New Roman"/>
              </a:rPr>
              <a:t>e</a:t>
            </a:r>
            <a:r>
              <a:rPr sz="2600" spc="-15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</a:t>
            </a:r>
            <a:r>
              <a:rPr sz="2600" spc="-5" dirty="0">
                <a:latin typeface="Symbol"/>
                <a:cs typeface="Symbol"/>
              </a:rPr>
              <a:t></a:t>
            </a:r>
            <a:r>
              <a:rPr sz="2600" spc="-5" dirty="0">
                <a:latin typeface="Times New Roman"/>
                <a:cs typeface="Times New Roman"/>
              </a:rPr>
              <a:t>B </a:t>
            </a:r>
            <a:r>
              <a:rPr sz="2600" spc="-5" dirty="0">
                <a:latin typeface="Symbol"/>
                <a:cs typeface="Symbol"/>
              </a:rPr>
              <a:t></a:t>
            </a:r>
            <a:r>
              <a:rPr sz="2600" spc="-145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</a:t>
            </a:r>
            <a:r>
              <a:rPr sz="2600" spc="-5" dirty="0">
                <a:latin typeface="Symbol"/>
                <a:cs typeface="Symbol"/>
              </a:rPr>
              <a:t></a:t>
            </a:r>
            <a:r>
              <a:rPr sz="2600" spc="-5" dirty="0">
                <a:latin typeface="Times New Roman"/>
                <a:cs typeface="Times New Roman"/>
              </a:rPr>
              <a:t>B</a:t>
            </a:r>
            <a:r>
              <a:rPr sz="260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Symbol"/>
                <a:cs typeface="Symbol"/>
              </a:rPr>
              <a:t></a:t>
            </a:r>
            <a:r>
              <a:rPr sz="2600" spc="-1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A</a:t>
            </a:r>
            <a:r>
              <a:rPr sz="2600" spc="-150" dirty="0">
                <a:latin typeface="Times New Roman"/>
                <a:cs typeface="Times New Roman"/>
              </a:rPr>
              <a:t> </a:t>
            </a:r>
            <a:r>
              <a:rPr sz="2600" spc="-5" dirty="0">
                <a:latin typeface="Times New Roman"/>
                <a:cs typeface="Times New Roman"/>
              </a:rPr>
              <a:t>= B.</a:t>
            </a:r>
            <a:endParaRPr sz="2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96164" y="171100"/>
            <a:ext cx="295148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/>
              <a:t>DeMorgan</a:t>
            </a:r>
            <a:r>
              <a:rPr sz="4000" spc="-95" dirty="0"/>
              <a:t> </a:t>
            </a:r>
            <a:r>
              <a:rPr sz="4000" spc="-5" dirty="0"/>
              <a:t>Law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6333" y="1786165"/>
            <a:ext cx="7813042" cy="300299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688340" y="5203952"/>
            <a:ext cx="59023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Observe the similarities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with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propositional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logic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42</a:t>
            </a:fld>
            <a:endParaRPr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43</a:t>
            </a:fld>
            <a:endParaRPr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10642" y="209200"/>
            <a:ext cx="29216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Prove</a:t>
            </a:r>
            <a:r>
              <a:rPr sz="3600" spc="-50" dirty="0"/>
              <a:t> </a:t>
            </a:r>
            <a:r>
              <a:rPr sz="3600" dirty="0"/>
              <a:t>or</a:t>
            </a:r>
            <a:r>
              <a:rPr sz="3600" spc="-55" dirty="0"/>
              <a:t> </a:t>
            </a:r>
            <a:r>
              <a:rPr sz="3600" spc="-5" dirty="0"/>
              <a:t>Disprove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535228" y="927140"/>
            <a:ext cx="3854450" cy="309816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770"/>
              </a:spcBef>
              <a:tabLst>
                <a:tab pos="1924685" algn="l"/>
                <a:tab pos="2453005" algn="l"/>
              </a:tabLst>
            </a:pP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B=A</a:t>
            </a:r>
            <a:r>
              <a:rPr sz="2800" spc="-5" dirty="0">
                <a:latin typeface="Symbol"/>
                <a:cs typeface="Symbol"/>
              </a:rPr>
              <a:t></a:t>
            </a:r>
            <a:r>
              <a:rPr sz="2800" spc="-5" dirty="0">
                <a:latin typeface="Times New Roman"/>
                <a:cs typeface="Times New Roman"/>
              </a:rPr>
              <a:t>C	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B=C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dirty="0">
                <a:latin typeface="Times New Roman"/>
                <a:cs typeface="Times New Roman"/>
              </a:rPr>
              <a:t>ls</a:t>
            </a:r>
            <a:r>
              <a:rPr sz="2800" spc="-5" dirty="0">
                <a:latin typeface="Times New Roman"/>
                <a:cs typeface="Times New Roman"/>
              </a:rPr>
              <a:t>e</a:t>
            </a:r>
            <a:r>
              <a:rPr sz="2800" dirty="0">
                <a:latin typeface="Times New Roman"/>
                <a:cs typeface="Times New Roman"/>
              </a:rPr>
              <a:t>!</a:t>
            </a:r>
            <a:r>
              <a:rPr sz="2800" spc="-1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dirty="0">
                <a:latin typeface="Times New Roman"/>
                <a:cs typeface="Times New Roman"/>
              </a:rPr>
              <a:t>=</a:t>
            </a:r>
            <a:r>
              <a:rPr sz="2800" spc="-5" dirty="0">
                <a:latin typeface="Symbol"/>
                <a:cs typeface="Symbol"/>
              </a:rPr>
              <a:t></a:t>
            </a:r>
            <a:r>
              <a:rPr sz="2800" dirty="0">
                <a:latin typeface="Times New Roman"/>
                <a:cs typeface="Times New Roman"/>
              </a:rPr>
              <a:t>, </a:t>
            </a:r>
            <a:r>
              <a:rPr sz="2800" spc="-5" dirty="0">
                <a:latin typeface="Times New Roman"/>
                <a:cs typeface="Times New Roman"/>
              </a:rPr>
              <a:t>B={a}</a:t>
            </a:r>
            <a:r>
              <a:rPr sz="2800" dirty="0">
                <a:latin typeface="Times New Roman"/>
                <a:cs typeface="Times New Roman"/>
              </a:rPr>
              <a:t>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C={</a:t>
            </a:r>
            <a:r>
              <a:rPr sz="2800" dirty="0">
                <a:latin typeface="Times New Roman"/>
                <a:cs typeface="Times New Roman"/>
              </a:rPr>
              <a:t>b}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1924050" algn="l"/>
                <a:tab pos="2452370" algn="l"/>
              </a:tabLst>
            </a:pP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spc="-5" dirty="0">
                <a:latin typeface="Symbol"/>
                <a:cs typeface="Symbol"/>
              </a:rPr>
              <a:t></a:t>
            </a:r>
            <a:r>
              <a:rPr sz="2800" spc="-5" dirty="0">
                <a:latin typeface="Times New Roman"/>
                <a:cs typeface="Times New Roman"/>
              </a:rPr>
              <a:t>B=A</a:t>
            </a:r>
            <a:r>
              <a:rPr sz="2800" spc="-5" dirty="0">
                <a:latin typeface="Symbol"/>
                <a:cs typeface="Symbol"/>
              </a:rPr>
              <a:t></a:t>
            </a:r>
            <a:r>
              <a:rPr sz="2800" spc="-5" dirty="0">
                <a:latin typeface="Times New Roman"/>
                <a:cs typeface="Times New Roman"/>
              </a:rPr>
              <a:t>C	</a:t>
            </a:r>
            <a:r>
              <a:rPr sz="2800" dirty="0">
                <a:latin typeface="Symbol"/>
                <a:cs typeface="Symbol"/>
              </a:rPr>
              <a:t></a:t>
            </a:r>
            <a:r>
              <a:rPr sz="2800" dirty="0">
                <a:latin typeface="Times New Roman"/>
                <a:cs typeface="Times New Roman"/>
              </a:rPr>
              <a:t>	</a:t>
            </a:r>
            <a:r>
              <a:rPr sz="2800" spc="-5" dirty="0">
                <a:latin typeface="Times New Roman"/>
                <a:cs typeface="Times New Roman"/>
              </a:rPr>
              <a:t>B=C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800" dirty="0">
                <a:latin typeface="Times New Roman"/>
                <a:cs typeface="Times New Roman"/>
              </a:rPr>
              <a:t>F</a:t>
            </a:r>
            <a:r>
              <a:rPr sz="2800" spc="-5" dirty="0">
                <a:latin typeface="Times New Roman"/>
                <a:cs typeface="Times New Roman"/>
              </a:rPr>
              <a:t>a</a:t>
            </a:r>
            <a:r>
              <a:rPr sz="2800" dirty="0">
                <a:latin typeface="Times New Roman"/>
                <a:cs typeface="Times New Roman"/>
              </a:rPr>
              <a:t>ls</a:t>
            </a:r>
            <a:r>
              <a:rPr sz="2800" spc="-5" dirty="0">
                <a:latin typeface="Times New Roman"/>
                <a:cs typeface="Times New Roman"/>
              </a:rPr>
              <a:t>e</a:t>
            </a:r>
            <a:r>
              <a:rPr sz="2800" dirty="0">
                <a:latin typeface="Times New Roman"/>
                <a:cs typeface="Times New Roman"/>
              </a:rPr>
              <a:t>!</a:t>
            </a:r>
            <a:r>
              <a:rPr sz="2800" spc="-1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A={a}</a:t>
            </a:r>
            <a:r>
              <a:rPr sz="2800" dirty="0">
                <a:latin typeface="Times New Roman"/>
                <a:cs typeface="Times New Roman"/>
              </a:rPr>
              <a:t>,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B=</a:t>
            </a:r>
            <a:r>
              <a:rPr sz="2800" dirty="0">
                <a:latin typeface="Symbol"/>
                <a:cs typeface="Symbol"/>
              </a:rPr>
              <a:t></a:t>
            </a:r>
            <a:r>
              <a:rPr sz="2800" dirty="0">
                <a:latin typeface="Times New Roman"/>
                <a:cs typeface="Times New Roman"/>
              </a:rPr>
              <a:t>,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C={a</a:t>
            </a:r>
            <a:r>
              <a:rPr sz="2800" dirty="0">
                <a:latin typeface="Times New Roman"/>
                <a:cs typeface="Times New Roman"/>
              </a:rPr>
              <a:t>}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Properties</a:t>
            </a:r>
            <a:r>
              <a:rPr dirty="0"/>
              <a:t> </a:t>
            </a:r>
            <a:r>
              <a:rPr spc="-5" dirty="0"/>
              <a:t>of Union</a:t>
            </a:r>
            <a:r>
              <a:rPr dirty="0"/>
              <a:t> </a:t>
            </a:r>
            <a:r>
              <a:rPr spc="-5" dirty="0"/>
              <a:t>and</a:t>
            </a:r>
            <a:r>
              <a:rPr spc="10" dirty="0"/>
              <a:t> </a:t>
            </a:r>
            <a:r>
              <a:rPr spc="-5" dirty="0"/>
              <a:t>Intersection</a:t>
            </a:r>
            <a:r>
              <a:rPr spc="15" dirty="0"/>
              <a:t> </a:t>
            </a:r>
            <a:r>
              <a:rPr spc="-5" dirty="0"/>
              <a:t>of Sets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840" y="719327"/>
            <a:ext cx="152400" cy="16002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55039" y="635000"/>
            <a:ext cx="7657465" cy="5182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5297805" algn="l"/>
                <a:tab pos="5786755" algn="l"/>
              </a:tabLst>
            </a:pPr>
            <a:r>
              <a:rPr sz="1800" b="1" spc="-5" dirty="0">
                <a:latin typeface="Times New Roman"/>
                <a:cs typeface="Times New Roman"/>
              </a:rPr>
              <a:t>Commutative </a:t>
            </a:r>
            <a:r>
              <a:rPr sz="1800" b="1" spc="-10" dirty="0">
                <a:latin typeface="Times New Roman"/>
                <a:cs typeface="Times New Roman"/>
              </a:rPr>
              <a:t>Properties:</a:t>
            </a:r>
            <a:r>
              <a:rPr sz="1800" b="1" spc="2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Commutative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Property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for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Union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and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Commutative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Property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for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Intersection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say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that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order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sets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which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we do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operation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does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not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change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result.</a:t>
            </a:r>
            <a:r>
              <a:rPr sz="1800" spc="-9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8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mbria Math"/>
                <a:cs typeface="Cambria Math"/>
              </a:rPr>
              <a:t>∪</a:t>
            </a:r>
            <a:r>
              <a:rPr sz="1800" spc="55" dirty="0">
                <a:latin typeface="Cambria Math"/>
                <a:cs typeface="Cambria Math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B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 B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mbria Math"/>
                <a:cs typeface="Cambria Math"/>
              </a:rPr>
              <a:t>∪</a:t>
            </a:r>
            <a:r>
              <a:rPr sz="1800" spc="-45" dirty="0">
                <a:latin typeface="Cambria Math"/>
                <a:cs typeface="Cambria Math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	</a:t>
            </a:r>
            <a:r>
              <a:rPr sz="1800" spc="-5" dirty="0">
                <a:latin typeface="Times New Roman"/>
                <a:cs typeface="Times New Roman"/>
              </a:rPr>
              <a:t>and	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10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∩</a:t>
            </a:r>
            <a:r>
              <a:rPr sz="1800" spc="42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B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B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∩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A.</a:t>
            </a:r>
            <a:endParaRPr sz="1800">
              <a:latin typeface="Times New Roman"/>
              <a:cs typeface="Times New Roman"/>
            </a:endParaRPr>
          </a:p>
          <a:p>
            <a:pPr marL="12700" marR="187325">
              <a:lnSpc>
                <a:spcPct val="100000"/>
              </a:lnSpc>
              <a:spcBef>
                <a:spcPts val="430"/>
              </a:spcBef>
            </a:pPr>
            <a:r>
              <a:rPr sz="1800" b="1" spc="-5" dirty="0">
                <a:latin typeface="Times New Roman"/>
                <a:cs typeface="Times New Roman"/>
              </a:rPr>
              <a:t>Associative </a:t>
            </a:r>
            <a:r>
              <a:rPr sz="1800" b="1" spc="-10" dirty="0">
                <a:latin typeface="Times New Roman"/>
                <a:cs typeface="Times New Roman"/>
              </a:rPr>
              <a:t>Properties:</a:t>
            </a:r>
            <a:r>
              <a:rPr sz="1800" b="1" spc="-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 Associative Property </a:t>
            </a:r>
            <a:r>
              <a:rPr sz="1800" dirty="0">
                <a:latin typeface="Times New Roman"/>
                <a:cs typeface="Times New Roman"/>
              </a:rPr>
              <a:t>for </a:t>
            </a:r>
            <a:r>
              <a:rPr sz="1800" spc="-5" dirty="0">
                <a:latin typeface="Times New Roman"/>
                <a:cs typeface="Times New Roman"/>
              </a:rPr>
              <a:t>Union and the Associative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Property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for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Intersection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says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that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how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sets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are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grouped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does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not </a:t>
            </a:r>
            <a:r>
              <a:rPr sz="1800" spc="-5" dirty="0">
                <a:latin typeface="Times New Roman"/>
                <a:cs typeface="Times New Roman"/>
              </a:rPr>
              <a:t>change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result.</a:t>
            </a:r>
            <a:r>
              <a:rPr sz="1800" dirty="0">
                <a:latin typeface="Times New Roman"/>
                <a:cs typeface="Times New Roman"/>
              </a:rPr>
              <a:t> (A</a:t>
            </a:r>
            <a:r>
              <a:rPr sz="1800" spc="-1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mbria Math"/>
                <a:cs typeface="Cambria Math"/>
              </a:rPr>
              <a:t>∪</a:t>
            </a:r>
            <a:r>
              <a:rPr sz="1800" spc="50" dirty="0">
                <a:latin typeface="Cambria Math"/>
                <a:cs typeface="Cambria Math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B)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mbria Math"/>
                <a:cs typeface="Cambria Math"/>
              </a:rPr>
              <a:t>∪</a:t>
            </a:r>
            <a:r>
              <a:rPr sz="1800" spc="50" dirty="0">
                <a:latin typeface="Cambria Math"/>
                <a:cs typeface="Cambria Math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C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1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mbria Math"/>
                <a:cs typeface="Cambria Math"/>
              </a:rPr>
              <a:t>∪</a:t>
            </a:r>
            <a:r>
              <a:rPr sz="1800" spc="55" dirty="0">
                <a:latin typeface="Cambria Math"/>
                <a:cs typeface="Cambria Math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(B </a:t>
            </a:r>
            <a:r>
              <a:rPr sz="1800" dirty="0">
                <a:latin typeface="Cambria Math"/>
                <a:cs typeface="Cambria Math"/>
              </a:rPr>
              <a:t>∪</a:t>
            </a:r>
            <a:r>
              <a:rPr sz="1800" spc="45" dirty="0">
                <a:latin typeface="Cambria Math"/>
                <a:cs typeface="Cambria Math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C) </a:t>
            </a:r>
            <a:r>
              <a:rPr sz="1800" spc="-5" dirty="0">
                <a:latin typeface="Times New Roman"/>
                <a:cs typeface="Times New Roman"/>
              </a:rPr>
              <a:t>and</a:t>
            </a:r>
            <a:r>
              <a:rPr sz="1800" dirty="0">
                <a:latin typeface="Times New Roman"/>
                <a:cs typeface="Times New Roman"/>
              </a:rPr>
              <a:t> (A</a:t>
            </a:r>
            <a:r>
              <a:rPr sz="1800" spc="-10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∩ B) ∩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C =</a:t>
            </a:r>
            <a:r>
              <a:rPr sz="1800" spc="-1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1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∩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(B ∩ C)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1800" b="1" spc="-5" dirty="0">
                <a:latin typeface="Times New Roman"/>
                <a:cs typeface="Times New Roman"/>
              </a:rPr>
              <a:t>Intersection</a:t>
            </a:r>
            <a:r>
              <a:rPr sz="1800" b="1" spc="5" dirty="0">
                <a:latin typeface="Times New Roman"/>
                <a:cs typeface="Times New Roman"/>
              </a:rPr>
              <a:t> </a:t>
            </a:r>
            <a:r>
              <a:rPr sz="1800" b="1" spc="-10" dirty="0">
                <a:latin typeface="Times New Roman"/>
                <a:cs typeface="Times New Roman"/>
              </a:rPr>
              <a:t>Property</a:t>
            </a:r>
            <a:r>
              <a:rPr sz="1800" b="1" spc="10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of</a:t>
            </a:r>
            <a:r>
              <a:rPr sz="1800" b="1" spc="5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the Empty</a:t>
            </a:r>
            <a:r>
              <a:rPr sz="1800" b="1" spc="5" dirty="0">
                <a:latin typeface="Times New Roman"/>
                <a:cs typeface="Times New Roman"/>
              </a:rPr>
              <a:t> </a:t>
            </a:r>
            <a:r>
              <a:rPr sz="1800" b="1" spc="-5" dirty="0">
                <a:latin typeface="Times New Roman"/>
                <a:cs typeface="Times New Roman"/>
              </a:rPr>
              <a:t>Set</a:t>
            </a:r>
            <a:r>
              <a:rPr sz="1800" spc="-5" dirty="0">
                <a:latin typeface="Times New Roman"/>
                <a:cs typeface="Times New Roman"/>
              </a:rPr>
              <a:t>: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Intersection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Property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Empty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Times New Roman"/>
                <a:cs typeface="Times New Roman"/>
              </a:rPr>
              <a:t>Set says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that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any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set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intersected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with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empty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set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gives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empty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set.</a:t>
            </a:r>
            <a:r>
              <a:rPr sz="1800" spc="-9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1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∩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mbria Math"/>
                <a:cs typeface="Cambria Math"/>
              </a:rPr>
              <a:t>∅</a:t>
            </a:r>
            <a:r>
              <a:rPr sz="1800" spc="50" dirty="0">
                <a:latin typeface="Cambria Math"/>
                <a:cs typeface="Cambria Math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mbria Math"/>
                <a:cs typeface="Cambria Math"/>
              </a:rPr>
              <a:t>∅</a:t>
            </a:r>
            <a:endParaRPr sz="1800">
              <a:latin typeface="Cambria Math"/>
              <a:cs typeface="Cambria Math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Times New Roman"/>
                <a:cs typeface="Times New Roman"/>
              </a:rPr>
              <a:t>∩</a:t>
            </a:r>
            <a:r>
              <a:rPr sz="1800" spc="-10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1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 </a:t>
            </a:r>
            <a:r>
              <a:rPr sz="1800" spc="-5" dirty="0">
                <a:latin typeface="Cambria Math"/>
                <a:cs typeface="Cambria Math"/>
              </a:rPr>
              <a:t>∅</a:t>
            </a:r>
            <a:r>
              <a:rPr sz="1800" dirty="0">
                <a:latin typeface="Times New Roman"/>
                <a:cs typeface="Times New Roman"/>
              </a:rPr>
              <a:t>.</a:t>
            </a:r>
            <a:endParaRPr sz="1800">
              <a:latin typeface="Times New Roman"/>
              <a:cs typeface="Times New Roman"/>
            </a:endParaRPr>
          </a:p>
          <a:p>
            <a:pPr marL="12700" marR="9525" indent="57150">
              <a:lnSpc>
                <a:spcPct val="100000"/>
              </a:lnSpc>
              <a:spcBef>
                <a:spcPts val="430"/>
              </a:spcBef>
              <a:tabLst>
                <a:tab pos="2583815" algn="l"/>
              </a:tabLst>
            </a:pPr>
            <a:r>
              <a:rPr sz="1800" b="1" spc="-5" dirty="0">
                <a:latin typeface="Times New Roman"/>
                <a:cs typeface="Times New Roman"/>
              </a:rPr>
              <a:t>Identity</a:t>
            </a:r>
            <a:r>
              <a:rPr sz="1800" b="1" spc="5" dirty="0">
                <a:latin typeface="Times New Roman"/>
                <a:cs typeface="Times New Roman"/>
              </a:rPr>
              <a:t> </a:t>
            </a:r>
            <a:r>
              <a:rPr sz="1800" b="1" spc="-10" dirty="0">
                <a:latin typeface="Times New Roman"/>
                <a:cs typeface="Times New Roman"/>
              </a:rPr>
              <a:t>Property</a:t>
            </a:r>
            <a:r>
              <a:rPr sz="1800" b="1" spc="10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for</a:t>
            </a:r>
            <a:r>
              <a:rPr sz="1800" b="1" spc="-25" dirty="0">
                <a:latin typeface="Times New Roman"/>
                <a:cs typeface="Times New Roman"/>
              </a:rPr>
              <a:t> </a:t>
            </a:r>
            <a:r>
              <a:rPr sz="1800" b="1" spc="-5" dirty="0">
                <a:latin typeface="Times New Roman"/>
                <a:cs typeface="Times New Roman"/>
              </a:rPr>
              <a:t>Union</a:t>
            </a:r>
            <a:r>
              <a:rPr sz="1800" spc="-5" dirty="0">
                <a:latin typeface="Times New Roman"/>
                <a:cs typeface="Times New Roman"/>
              </a:rPr>
              <a:t>: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Identity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Property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for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Union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says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that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union </a:t>
            </a:r>
            <a:r>
              <a:rPr sz="1800" dirty="0">
                <a:latin typeface="Times New Roman"/>
                <a:cs typeface="Times New Roman"/>
              </a:rPr>
              <a:t> of a </a:t>
            </a:r>
            <a:r>
              <a:rPr sz="1800" spc="-5" dirty="0">
                <a:latin typeface="Times New Roman"/>
                <a:cs typeface="Times New Roman"/>
              </a:rPr>
              <a:t>set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and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empty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set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is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set,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i.e.,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union</a:t>
            </a:r>
            <a:r>
              <a:rPr sz="1800" dirty="0">
                <a:latin typeface="Times New Roman"/>
                <a:cs typeface="Times New Roman"/>
              </a:rPr>
              <a:t> of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 </a:t>
            </a:r>
            <a:r>
              <a:rPr sz="1800" spc="-5" dirty="0">
                <a:latin typeface="Times New Roman"/>
                <a:cs typeface="Times New Roman"/>
              </a:rPr>
              <a:t>set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with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empty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set includes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all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members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set.	</a:t>
            </a:r>
            <a:r>
              <a:rPr sz="1800" dirty="0">
                <a:latin typeface="Times New Roman"/>
                <a:cs typeface="Times New Roman"/>
              </a:rPr>
              <a:t>A </a:t>
            </a:r>
            <a:r>
              <a:rPr sz="1800" dirty="0">
                <a:latin typeface="Cambria Math"/>
                <a:cs typeface="Cambria Math"/>
              </a:rPr>
              <a:t>∪ ∅ </a:t>
            </a:r>
            <a:r>
              <a:rPr sz="1800" dirty="0">
                <a:latin typeface="Times New Roman"/>
                <a:cs typeface="Times New Roman"/>
              </a:rPr>
              <a:t>= </a:t>
            </a:r>
            <a:r>
              <a:rPr sz="1800" dirty="0">
                <a:latin typeface="Cambria Math"/>
                <a:cs typeface="Cambria Math"/>
              </a:rPr>
              <a:t>∅ ∪ </a:t>
            </a:r>
            <a:r>
              <a:rPr sz="1800" dirty="0">
                <a:latin typeface="Times New Roman"/>
                <a:cs typeface="Times New Roman"/>
              </a:rPr>
              <a:t>A = A </a:t>
            </a:r>
            <a:r>
              <a:rPr sz="1800" spc="-5" dirty="0">
                <a:latin typeface="Times New Roman"/>
                <a:cs typeface="Times New Roman"/>
              </a:rPr>
              <a:t>[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Q: </a:t>
            </a:r>
            <a:r>
              <a:rPr sz="1800" spc="-5" dirty="0">
                <a:latin typeface="Times New Roman"/>
                <a:cs typeface="Times New Roman"/>
              </a:rPr>
              <a:t>What number has </a:t>
            </a:r>
            <a:r>
              <a:rPr sz="1800" dirty="0">
                <a:latin typeface="Times New Roman"/>
                <a:cs typeface="Times New Roman"/>
              </a:rPr>
              <a:t>a </a:t>
            </a:r>
            <a:r>
              <a:rPr sz="1800" spc="-5" dirty="0">
                <a:latin typeface="Times New Roman"/>
                <a:cs typeface="Times New Roman"/>
              </a:rPr>
              <a:t>similar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property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when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multiplying</a:t>
            </a:r>
            <a:r>
              <a:rPr sz="1800" spc="2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whole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numbers?</a:t>
            </a:r>
            <a:r>
              <a:rPr sz="1800" spc="-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What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is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corresponding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property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for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multiplication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 </a:t>
            </a:r>
            <a:r>
              <a:rPr sz="1800" spc="-5" dirty="0">
                <a:latin typeface="Times New Roman"/>
                <a:cs typeface="Times New Roman"/>
              </a:rPr>
              <a:t>whole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numbers?]</a:t>
            </a:r>
            <a:endParaRPr sz="1800">
              <a:latin typeface="Times New Roman"/>
              <a:cs typeface="Times New Roman"/>
            </a:endParaRPr>
          </a:p>
          <a:p>
            <a:pPr marL="12700" marR="70485">
              <a:lnSpc>
                <a:spcPct val="100000"/>
              </a:lnSpc>
              <a:spcBef>
                <a:spcPts val="430"/>
              </a:spcBef>
            </a:pPr>
            <a:r>
              <a:rPr sz="1800" b="1" spc="-5" dirty="0">
                <a:latin typeface="Times New Roman"/>
                <a:cs typeface="Times New Roman"/>
              </a:rPr>
              <a:t>Distributive</a:t>
            </a:r>
            <a:r>
              <a:rPr sz="1800" b="1" spc="5" dirty="0">
                <a:latin typeface="Times New Roman"/>
                <a:cs typeface="Times New Roman"/>
              </a:rPr>
              <a:t> </a:t>
            </a:r>
            <a:r>
              <a:rPr sz="1800" b="1" spc="-10" dirty="0">
                <a:latin typeface="Times New Roman"/>
                <a:cs typeface="Times New Roman"/>
              </a:rPr>
              <a:t>Properties</a:t>
            </a:r>
            <a:r>
              <a:rPr sz="1800" spc="-10" dirty="0">
                <a:latin typeface="Times New Roman"/>
                <a:cs typeface="Times New Roman"/>
              </a:rPr>
              <a:t>: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Distributive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Property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Union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over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Intersection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and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Distributive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Property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Intersection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over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Union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show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two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ways</a:t>
            </a:r>
            <a:r>
              <a:rPr sz="1800" dirty="0">
                <a:latin typeface="Times New Roman"/>
                <a:cs typeface="Times New Roman"/>
              </a:rPr>
              <a:t> of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finding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results</a:t>
            </a:r>
            <a:r>
              <a:rPr sz="1800" dirty="0">
                <a:latin typeface="Times New Roman"/>
                <a:cs typeface="Times New Roman"/>
              </a:rPr>
              <a:t> for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certain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problems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mixing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the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set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operations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of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union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and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intersection.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10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mbria Math"/>
                <a:cs typeface="Cambria Math"/>
              </a:rPr>
              <a:t>∪</a:t>
            </a:r>
            <a:r>
              <a:rPr sz="1800" spc="45" dirty="0">
                <a:latin typeface="Cambria Math"/>
                <a:cs typeface="Cambria Math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(B ∩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C)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(A</a:t>
            </a:r>
            <a:r>
              <a:rPr sz="1800" spc="-1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mbria Math"/>
                <a:cs typeface="Cambria Math"/>
              </a:rPr>
              <a:t>∪</a:t>
            </a:r>
            <a:r>
              <a:rPr sz="1800" spc="45" dirty="0">
                <a:latin typeface="Cambria Math"/>
                <a:cs typeface="Cambria Math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B) ∩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(A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mbria Math"/>
                <a:cs typeface="Cambria Math"/>
              </a:rPr>
              <a:t>∪</a:t>
            </a:r>
            <a:r>
              <a:rPr sz="1800" spc="50" dirty="0">
                <a:latin typeface="Cambria Math"/>
                <a:cs typeface="Cambria Math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C)</a:t>
            </a:r>
            <a:r>
              <a:rPr sz="1800" spc="-5" dirty="0">
                <a:latin typeface="Times New Roman"/>
                <a:cs typeface="Times New Roman"/>
              </a:rPr>
              <a:t> and</a:t>
            </a:r>
            <a:r>
              <a:rPr sz="1800" spc="-10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A</a:t>
            </a:r>
            <a:r>
              <a:rPr sz="1800" spc="-1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∩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(B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mbria Math"/>
                <a:cs typeface="Cambria Math"/>
              </a:rPr>
              <a:t>∪</a:t>
            </a:r>
            <a:r>
              <a:rPr sz="1800" spc="55" dirty="0">
                <a:latin typeface="Cambria Math"/>
                <a:cs typeface="Cambria Math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C)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=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(A</a:t>
            </a:r>
            <a:r>
              <a:rPr sz="1800" spc="-1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∩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B)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mbria Math"/>
                <a:cs typeface="Cambria Math"/>
              </a:rPr>
              <a:t>∪</a:t>
            </a:r>
            <a:r>
              <a:rPr sz="1800" spc="50" dirty="0">
                <a:latin typeface="Cambria Math"/>
                <a:cs typeface="Cambria Math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(A</a:t>
            </a:r>
            <a:r>
              <a:rPr sz="1800" spc="-10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∩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C)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840" y="1597152"/>
            <a:ext cx="152400" cy="16002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840" y="2474976"/>
            <a:ext cx="152400" cy="16002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840" y="3352800"/>
            <a:ext cx="152400" cy="16002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840" y="4779264"/>
            <a:ext cx="152400" cy="160019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44</a:t>
            </a:fld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64129" y="273970"/>
            <a:ext cx="301561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00" spc="-5" dirty="0"/>
              <a:t>More</a:t>
            </a:r>
            <a:r>
              <a:rPr sz="2900" dirty="0"/>
              <a:t> </a:t>
            </a:r>
            <a:r>
              <a:rPr sz="2900" spc="-5" dirty="0"/>
              <a:t>Examples</a:t>
            </a:r>
            <a:r>
              <a:rPr sz="2900" spc="-20" dirty="0"/>
              <a:t> </a:t>
            </a:r>
            <a:r>
              <a:rPr sz="2900" spc="-5" dirty="0"/>
              <a:t>of</a:t>
            </a:r>
            <a:r>
              <a:rPr sz="2900" spc="-10" dirty="0"/>
              <a:t> </a:t>
            </a:r>
            <a:r>
              <a:rPr sz="2900" spc="-5" dirty="0"/>
              <a:t>Sets</a:t>
            </a:r>
            <a:endParaRPr sz="29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5215890"/>
            <a:ext cx="177546" cy="17754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78839" y="5123941"/>
            <a:ext cx="7706359" cy="939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For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finite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set,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its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cardinality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just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 “size” of</a:t>
            </a:r>
            <a:r>
              <a:rPr sz="2000" spc="-1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A.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Note: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ambria Math"/>
                <a:cs typeface="Cambria Math"/>
              </a:rPr>
              <a:t>∅</a:t>
            </a:r>
            <a:r>
              <a:rPr sz="2000" spc="65" dirty="0">
                <a:solidFill>
                  <a:srgbClr val="FF0000"/>
                </a:solidFill>
                <a:latin typeface="Cambria Math"/>
                <a:cs typeface="Cambria Math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empty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(containing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element);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{</a:t>
            </a:r>
            <a:r>
              <a:rPr sz="2000" spc="-5" dirty="0">
                <a:solidFill>
                  <a:srgbClr val="FF0000"/>
                </a:solidFill>
                <a:latin typeface="Cambria Math"/>
                <a:cs typeface="Cambria Math"/>
              </a:rPr>
              <a:t>∅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}</a:t>
            </a:r>
            <a:r>
              <a:rPr sz="2000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the set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containing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element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(which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empty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set).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42738" y="1585775"/>
            <a:ext cx="7329286" cy="300829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5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55700" y="224282"/>
            <a:ext cx="12325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Subsets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1123200"/>
            <a:ext cx="203453" cy="21334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78839" y="942848"/>
            <a:ext cx="7592059" cy="5071745"/>
          </a:xfrm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sz="2400" dirty="0">
                <a:latin typeface="Times New Roman"/>
                <a:cs typeface="Times New Roman"/>
              </a:rPr>
              <a:t>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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subset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T)</a:t>
            </a:r>
            <a:endParaRPr sz="2400">
              <a:latin typeface="Times New Roman"/>
              <a:cs typeface="Times New Roman"/>
            </a:endParaRPr>
          </a:p>
          <a:p>
            <a:pPr marL="412750" indent="-285750">
              <a:lnSpc>
                <a:spcPct val="100000"/>
              </a:lnSpc>
              <a:spcBef>
                <a:spcPts val="560"/>
              </a:spcBef>
              <a:buSzPct val="79166"/>
              <a:buChar char="•"/>
              <a:tabLst>
                <a:tab pos="412115" algn="l"/>
                <a:tab pos="412750" algn="l"/>
              </a:tabLst>
            </a:pPr>
            <a:r>
              <a:rPr sz="2400" spc="-5" dirty="0">
                <a:latin typeface="Times New Roman"/>
                <a:cs typeface="Times New Roman"/>
              </a:rPr>
              <a:t>Every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element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 in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</a:t>
            </a:r>
            <a:endParaRPr sz="2400">
              <a:latin typeface="Times New Roman"/>
              <a:cs typeface="Times New Roman"/>
            </a:endParaRPr>
          </a:p>
          <a:p>
            <a:pPr marL="12700" marR="4751705" indent="114300">
              <a:lnSpc>
                <a:spcPct val="119600"/>
              </a:lnSpc>
              <a:spcBef>
                <a:spcPts val="25"/>
              </a:spcBef>
              <a:buSzPct val="79166"/>
              <a:buFont typeface="Times New Roman"/>
              <a:buChar char="•"/>
              <a:tabLst>
                <a:tab pos="412115" algn="l"/>
                <a:tab pos="412750" algn="l"/>
              </a:tabLst>
            </a:pPr>
            <a:r>
              <a:rPr sz="2400" spc="-5" dirty="0">
                <a:latin typeface="Symbol"/>
                <a:cs typeface="Symbol"/>
              </a:rPr>
              <a:t></a:t>
            </a:r>
            <a:r>
              <a:rPr sz="2400" spc="-5" dirty="0">
                <a:latin typeface="Times New Roman"/>
                <a:cs typeface="Times New Roman"/>
              </a:rPr>
              <a:t>x(x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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T)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(S equals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T)</a:t>
            </a:r>
            <a:endParaRPr sz="2400">
              <a:latin typeface="Times New Roman"/>
              <a:cs typeface="Times New Roman"/>
            </a:endParaRPr>
          </a:p>
          <a:p>
            <a:pPr marL="412750" marR="5080" indent="-285750">
              <a:lnSpc>
                <a:spcPct val="100000"/>
              </a:lnSpc>
              <a:spcBef>
                <a:spcPts val="575"/>
              </a:spcBef>
              <a:buSzPct val="79166"/>
              <a:buChar char="•"/>
              <a:tabLst>
                <a:tab pos="412115" algn="l"/>
                <a:tab pos="412750" algn="l"/>
              </a:tabLst>
            </a:pPr>
            <a:r>
              <a:rPr sz="2400" spc="-5" dirty="0">
                <a:latin typeface="Times New Roman"/>
                <a:cs typeface="Times New Roman"/>
              </a:rPr>
              <a:t>Exactly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same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elements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in</a:t>
            </a:r>
            <a:r>
              <a:rPr sz="2400" dirty="0">
                <a:latin typeface="Times New Roman"/>
                <a:cs typeface="Times New Roman"/>
              </a:rPr>
              <a:t> S and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[order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" dirty="0">
                <a:latin typeface="Times New Roman"/>
                <a:cs typeface="Times New Roman"/>
              </a:rPr>
              <a:t> elements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dirty="0">
                <a:latin typeface="Times New Roman"/>
                <a:cs typeface="Times New Roman"/>
              </a:rPr>
              <a:t> not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concern since sets </a:t>
            </a:r>
            <a:r>
              <a:rPr sz="2400" dirty="0">
                <a:latin typeface="Times New Roman"/>
                <a:cs typeface="Times New Roman"/>
              </a:rPr>
              <a:t>do not </a:t>
            </a:r>
            <a:r>
              <a:rPr sz="2400" spc="-5" dirty="0">
                <a:latin typeface="Times New Roman"/>
                <a:cs typeface="Times New Roman"/>
              </a:rPr>
              <a:t>specify orders </a:t>
            </a:r>
            <a:r>
              <a:rPr sz="2400" dirty="0">
                <a:latin typeface="Times New Roman"/>
                <a:cs typeface="Times New Roman"/>
              </a:rPr>
              <a:t>of </a:t>
            </a:r>
            <a:r>
              <a:rPr sz="2400" spc="-5" dirty="0">
                <a:latin typeface="Times New Roman"/>
                <a:cs typeface="Times New Roman"/>
              </a:rPr>
              <a:t>elements;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examples:{1,2,3} </a:t>
            </a:r>
            <a:r>
              <a:rPr sz="2400" dirty="0">
                <a:latin typeface="Times New Roman"/>
                <a:cs typeface="Times New Roman"/>
              </a:rPr>
              <a:t>= {2,1,3}; {1, 2, 3, 4} = {x </a:t>
            </a:r>
            <a:r>
              <a:rPr sz="2400" dirty="0">
                <a:latin typeface="Symbol"/>
                <a:cs typeface="Symbol"/>
              </a:rPr>
              <a:t></a:t>
            </a:r>
            <a:r>
              <a:rPr sz="2400" dirty="0">
                <a:latin typeface="Times New Roman"/>
                <a:cs typeface="Times New Roman"/>
              </a:rPr>
              <a:t> Z and 1 </a:t>
            </a:r>
            <a:r>
              <a:rPr sz="2400" dirty="0">
                <a:latin typeface="Cambria Math"/>
                <a:cs typeface="Cambria Math"/>
              </a:rPr>
              <a:t>≤ </a:t>
            </a:r>
            <a:r>
              <a:rPr sz="2400" spc="-515" dirty="0">
                <a:latin typeface="Cambria Math"/>
                <a:cs typeface="Cambria Math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x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&lt;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5}</a:t>
            </a:r>
            <a:endParaRPr sz="2400">
              <a:latin typeface="Times New Roman"/>
              <a:cs typeface="Times New Roman"/>
            </a:endParaRPr>
          </a:p>
          <a:p>
            <a:pPr marL="412750" indent="-285750">
              <a:lnSpc>
                <a:spcPct val="100000"/>
              </a:lnSpc>
              <a:spcBef>
                <a:spcPts val="590"/>
              </a:spcBef>
              <a:buSzPct val="79166"/>
              <a:buChar char="•"/>
              <a:tabLst>
                <a:tab pos="412115" algn="l"/>
                <a:tab pos="412750" algn="l"/>
                <a:tab pos="2823845" algn="l"/>
              </a:tabLst>
            </a:pPr>
            <a:r>
              <a:rPr sz="2400" spc="-5" dirty="0">
                <a:latin typeface="Times New Roman"/>
                <a:cs typeface="Times New Roman"/>
              </a:rPr>
              <a:t>(S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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T)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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(T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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S)	</a:t>
            </a:r>
            <a:r>
              <a:rPr sz="2400" b="1" i="1" spc="-5" dirty="0">
                <a:latin typeface="Times New Roman"/>
                <a:cs typeface="Times New Roman"/>
              </a:rPr>
              <a:t>Important</a:t>
            </a:r>
            <a:r>
              <a:rPr sz="2400" b="1" i="1" spc="-20" dirty="0">
                <a:latin typeface="Times New Roman"/>
                <a:cs typeface="Times New Roman"/>
              </a:rPr>
              <a:t> </a:t>
            </a:r>
            <a:r>
              <a:rPr sz="2400" b="1" i="1" spc="-5" dirty="0">
                <a:latin typeface="Times New Roman"/>
                <a:cs typeface="Times New Roman"/>
              </a:rPr>
              <a:t>for proofs!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dirty="0">
                <a:latin typeface="Times New Roman"/>
                <a:cs typeface="Times New Roman"/>
              </a:rPr>
              <a:t>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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(S is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proper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subset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T)</a:t>
            </a:r>
            <a:endParaRPr sz="2400">
              <a:latin typeface="Times New Roman"/>
              <a:cs typeface="Times New Roman"/>
            </a:endParaRPr>
          </a:p>
          <a:p>
            <a:pPr marL="412750" indent="-285750">
              <a:lnSpc>
                <a:spcPct val="100000"/>
              </a:lnSpc>
              <a:spcBef>
                <a:spcPts val="575"/>
              </a:spcBef>
              <a:buSzPct val="79166"/>
              <a:buChar char="•"/>
              <a:tabLst>
                <a:tab pos="412115" algn="l"/>
                <a:tab pos="412750" algn="l"/>
              </a:tabLst>
            </a:pPr>
            <a:r>
              <a:rPr sz="2400" dirty="0">
                <a:latin typeface="Times New Roman"/>
                <a:cs typeface="Times New Roman"/>
              </a:rPr>
              <a:t>S</a:t>
            </a:r>
            <a:r>
              <a:rPr sz="2400" spc="-5" dirty="0">
                <a:latin typeface="Times New Roman"/>
                <a:cs typeface="Times New Roman"/>
              </a:rPr>
              <a:t> is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(proper)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subset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50" dirty="0">
                <a:latin typeface="Times New Roman"/>
                <a:cs typeface="Times New Roman"/>
              </a:rPr>
              <a:t> </a:t>
            </a:r>
            <a:r>
              <a:rPr sz="2400" spc="-95" dirty="0">
                <a:latin typeface="Times New Roman"/>
                <a:cs typeface="Times New Roman"/>
              </a:rPr>
              <a:t>T,</a:t>
            </a:r>
            <a:r>
              <a:rPr sz="2400" spc="-5" dirty="0">
                <a:latin typeface="Times New Roman"/>
                <a:cs typeface="Times New Roman"/>
              </a:rPr>
              <a:t> i.e.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 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</a:t>
            </a:r>
            <a:endParaRPr sz="2400">
              <a:latin typeface="Times New Roman"/>
              <a:cs typeface="Times New Roman"/>
            </a:endParaRPr>
          </a:p>
          <a:p>
            <a:pPr marL="488950" indent="-361950">
              <a:lnSpc>
                <a:spcPct val="100000"/>
              </a:lnSpc>
              <a:spcBef>
                <a:spcPts val="575"/>
              </a:spcBef>
              <a:buSzPct val="79166"/>
              <a:buChar char="•"/>
              <a:tabLst>
                <a:tab pos="488315" algn="l"/>
                <a:tab pos="488950" algn="l"/>
              </a:tabLst>
            </a:pPr>
            <a:r>
              <a:rPr sz="2400" spc="-5" dirty="0">
                <a:latin typeface="Times New Roman"/>
                <a:cs typeface="Times New Roman"/>
              </a:rPr>
              <a:t>(S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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T)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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(S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Symbol"/>
                <a:cs typeface="Symbol"/>
              </a:rPr>
              <a:t>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T)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2438400"/>
            <a:ext cx="203453" cy="21336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40" y="4853952"/>
            <a:ext cx="203453" cy="213347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6</a:t>
            </a:fld>
            <a:endParaRPr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7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77359" y="300482"/>
            <a:ext cx="15887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Examples</a:t>
            </a:r>
            <a:endParaRPr sz="3600"/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6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>
                <a:latin typeface="Symbol"/>
                <a:cs typeface="Symbol"/>
              </a:rPr>
              <a:t></a:t>
            </a:r>
            <a:r>
              <a:rPr spc="-25" dirty="0"/>
              <a:t> </a:t>
            </a:r>
            <a:r>
              <a:rPr dirty="0">
                <a:latin typeface="Symbol"/>
                <a:cs typeface="Symbol"/>
              </a:rPr>
              <a:t></a:t>
            </a:r>
            <a:r>
              <a:rPr spc="-10" dirty="0"/>
              <a:t> </a:t>
            </a:r>
            <a:r>
              <a:rPr dirty="0"/>
              <a:t>S</a:t>
            </a:r>
            <a:r>
              <a:rPr spc="-15" dirty="0"/>
              <a:t> </a:t>
            </a:r>
            <a:r>
              <a:rPr spc="-5" dirty="0">
                <a:latin typeface="Symbol"/>
                <a:cs typeface="Symbol"/>
              </a:rPr>
              <a:t></a:t>
            </a:r>
            <a:r>
              <a:rPr spc="-5" dirty="0"/>
              <a:t>set</a:t>
            </a:r>
            <a:r>
              <a:rPr spc="-25" dirty="0"/>
              <a:t> </a:t>
            </a:r>
            <a:r>
              <a:rPr dirty="0"/>
              <a:t>S</a:t>
            </a:r>
          </a:p>
          <a:p>
            <a:pPr marL="355600" indent="-342900">
              <a:lnSpc>
                <a:spcPct val="100000"/>
              </a:lnSpc>
              <a:spcBef>
                <a:spcPts val="5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pc="-5" dirty="0"/>
              <a:t>All</a:t>
            </a:r>
            <a:r>
              <a:rPr spc="-20" dirty="0"/>
              <a:t> </a:t>
            </a:r>
            <a:r>
              <a:rPr spc="-5" dirty="0"/>
              <a:t>subsets </a:t>
            </a:r>
            <a:r>
              <a:rPr dirty="0"/>
              <a:t>of</a:t>
            </a:r>
            <a:r>
              <a:rPr spc="-10" dirty="0"/>
              <a:t> </a:t>
            </a:r>
            <a:r>
              <a:rPr spc="-5" dirty="0"/>
              <a:t>S={a,b,c}</a:t>
            </a:r>
          </a:p>
          <a:p>
            <a:pPr marL="469900">
              <a:lnSpc>
                <a:spcPct val="100000"/>
              </a:lnSpc>
              <a:spcBef>
                <a:spcPts val="590"/>
              </a:spcBef>
            </a:pPr>
            <a:r>
              <a:rPr dirty="0">
                <a:latin typeface="Arial"/>
                <a:cs typeface="Arial"/>
              </a:rPr>
              <a:t>–</a:t>
            </a:r>
            <a:r>
              <a:rPr spc="190" dirty="0">
                <a:latin typeface="Arial"/>
                <a:cs typeface="Arial"/>
              </a:rPr>
              <a:t> </a:t>
            </a:r>
            <a:r>
              <a:rPr dirty="0">
                <a:latin typeface="Symbol"/>
                <a:cs typeface="Symbol"/>
              </a:rPr>
              <a:t></a:t>
            </a:r>
          </a:p>
          <a:p>
            <a:pPr marL="469900">
              <a:lnSpc>
                <a:spcPct val="100000"/>
              </a:lnSpc>
              <a:spcBef>
                <a:spcPts val="565"/>
              </a:spcBef>
            </a:pPr>
            <a:r>
              <a:rPr dirty="0">
                <a:latin typeface="Arial"/>
                <a:cs typeface="Arial"/>
              </a:rPr>
              <a:t>–</a:t>
            </a:r>
            <a:r>
              <a:rPr spc="190" dirty="0">
                <a:latin typeface="Arial"/>
                <a:cs typeface="Arial"/>
              </a:rPr>
              <a:t> </a:t>
            </a:r>
            <a:r>
              <a:rPr dirty="0"/>
              <a:t>{a},{b},{c}</a:t>
            </a:r>
          </a:p>
          <a:p>
            <a:pPr marL="469900">
              <a:lnSpc>
                <a:spcPct val="100000"/>
              </a:lnSpc>
              <a:spcBef>
                <a:spcPts val="575"/>
              </a:spcBef>
            </a:pPr>
            <a:r>
              <a:rPr dirty="0">
                <a:latin typeface="Arial"/>
                <a:cs typeface="Arial"/>
              </a:rPr>
              <a:t>–</a:t>
            </a:r>
            <a:r>
              <a:rPr spc="210" dirty="0">
                <a:latin typeface="Arial"/>
                <a:cs typeface="Arial"/>
              </a:rPr>
              <a:t> </a:t>
            </a:r>
            <a:r>
              <a:rPr dirty="0"/>
              <a:t>{a,b},</a:t>
            </a:r>
            <a:r>
              <a:rPr spc="-35" dirty="0"/>
              <a:t> </a:t>
            </a:r>
            <a:r>
              <a:rPr dirty="0"/>
              <a:t>{b,c},</a:t>
            </a:r>
            <a:r>
              <a:rPr spc="-30" dirty="0"/>
              <a:t> </a:t>
            </a:r>
            <a:r>
              <a:rPr dirty="0"/>
              <a:t>{a,c}</a:t>
            </a:r>
          </a:p>
          <a:p>
            <a:pPr marL="469900">
              <a:lnSpc>
                <a:spcPct val="100000"/>
              </a:lnSpc>
              <a:spcBef>
                <a:spcPts val="575"/>
              </a:spcBef>
            </a:pPr>
            <a:r>
              <a:rPr dirty="0">
                <a:latin typeface="Arial"/>
                <a:cs typeface="Arial"/>
              </a:rPr>
              <a:t>–</a:t>
            </a:r>
            <a:r>
              <a:rPr spc="190" dirty="0">
                <a:latin typeface="Arial"/>
                <a:cs typeface="Arial"/>
              </a:rPr>
              <a:t> </a:t>
            </a:r>
            <a:r>
              <a:rPr dirty="0"/>
              <a:t>{a,b,c}</a:t>
            </a:r>
          </a:p>
          <a:p>
            <a:pPr marL="355600" marR="5080" indent="-3429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dirty="0"/>
              <a:t>What set has </a:t>
            </a:r>
            <a:r>
              <a:rPr spc="-5" dirty="0"/>
              <a:t>the same </a:t>
            </a:r>
            <a:r>
              <a:rPr dirty="0"/>
              <a:t> </a:t>
            </a:r>
            <a:r>
              <a:rPr spc="-5" dirty="0"/>
              <a:t>quantity</a:t>
            </a:r>
            <a:r>
              <a:rPr spc="-30" dirty="0"/>
              <a:t> </a:t>
            </a:r>
            <a:r>
              <a:rPr dirty="0"/>
              <a:t>as</a:t>
            </a:r>
            <a:r>
              <a:rPr spc="-10" dirty="0"/>
              <a:t> </a:t>
            </a:r>
            <a:r>
              <a:rPr spc="-5" dirty="0"/>
              <a:t>both</a:t>
            </a:r>
            <a:r>
              <a:rPr spc="-20" dirty="0"/>
              <a:t> </a:t>
            </a:r>
            <a:r>
              <a:rPr dirty="0"/>
              <a:t>an</a:t>
            </a:r>
            <a:r>
              <a:rPr spc="-20" dirty="0"/>
              <a:t> </a:t>
            </a:r>
            <a:r>
              <a:rPr spc="-5" dirty="0"/>
              <a:t>element </a:t>
            </a:r>
            <a:r>
              <a:rPr spc="-585" dirty="0"/>
              <a:t> </a:t>
            </a:r>
            <a:r>
              <a:rPr dirty="0"/>
              <a:t>and</a:t>
            </a:r>
            <a:r>
              <a:rPr spc="-15" dirty="0"/>
              <a:t> </a:t>
            </a:r>
            <a:r>
              <a:rPr dirty="0"/>
              <a:t>a</a:t>
            </a:r>
            <a:r>
              <a:rPr spc="-10" dirty="0"/>
              <a:t> </a:t>
            </a:r>
            <a:r>
              <a:rPr spc="-5" dirty="0"/>
              <a:t>subset?</a:t>
            </a:r>
          </a:p>
          <a:p>
            <a:pPr marL="469900">
              <a:lnSpc>
                <a:spcPct val="100000"/>
              </a:lnSpc>
              <a:spcBef>
                <a:spcPts val="575"/>
              </a:spcBef>
            </a:pPr>
            <a:r>
              <a:rPr dirty="0">
                <a:latin typeface="Arial"/>
                <a:cs typeface="Arial"/>
              </a:rPr>
              <a:t>–</a:t>
            </a:r>
            <a:r>
              <a:rPr spc="204" dirty="0">
                <a:latin typeface="Arial"/>
                <a:cs typeface="Arial"/>
              </a:rPr>
              <a:t> </a:t>
            </a:r>
            <a:r>
              <a:rPr dirty="0"/>
              <a:t>{a,</a:t>
            </a:r>
            <a:r>
              <a:rPr spc="-40" dirty="0"/>
              <a:t> </a:t>
            </a:r>
            <a:r>
              <a:rPr dirty="0"/>
              <a:t>{a}}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701540" y="1397000"/>
            <a:ext cx="3872229" cy="258572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3810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80365" algn="l"/>
                <a:tab pos="381000" algn="l"/>
              </a:tabLst>
            </a:pPr>
            <a:r>
              <a:rPr sz="2400" spc="-5" dirty="0">
                <a:latin typeface="Times New Roman"/>
                <a:cs typeface="Times New Roman"/>
              </a:rPr>
              <a:t>Power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Set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b="1" i="1" spc="-5" dirty="0">
                <a:latin typeface="Times New Roman"/>
                <a:cs typeface="Times New Roman"/>
              </a:rPr>
              <a:t>P</a:t>
            </a:r>
            <a:r>
              <a:rPr sz="2400" spc="-5" dirty="0">
                <a:latin typeface="Times New Roman"/>
                <a:cs typeface="Times New Roman"/>
              </a:rPr>
              <a:t>(S)</a:t>
            </a:r>
            <a:endParaRPr sz="2400">
              <a:latin typeface="Times New Roman"/>
              <a:cs typeface="Times New Roman"/>
            </a:endParaRPr>
          </a:p>
          <a:p>
            <a:pPr marL="781050" lvl="1" indent="-285750">
              <a:lnSpc>
                <a:spcPct val="100000"/>
              </a:lnSpc>
              <a:spcBef>
                <a:spcPts val="575"/>
              </a:spcBef>
              <a:buFont typeface="Arial"/>
              <a:buChar char="–"/>
              <a:tabLst>
                <a:tab pos="781050" algn="l"/>
              </a:tabLst>
            </a:pPr>
            <a:r>
              <a:rPr sz="2400" spc="-5" dirty="0">
                <a:latin typeface="Times New Roman"/>
                <a:cs typeface="Times New Roman"/>
              </a:rPr>
              <a:t>Set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all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subsets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</a:t>
            </a:r>
            <a:endParaRPr sz="2400">
              <a:latin typeface="Times New Roman"/>
              <a:cs typeface="Times New Roman"/>
            </a:endParaRPr>
          </a:p>
          <a:p>
            <a:pPr marL="781050" marR="98425" lvl="1" indent="-285750">
              <a:lnSpc>
                <a:spcPct val="100000"/>
              </a:lnSpc>
              <a:spcBef>
                <a:spcPts val="575"/>
              </a:spcBef>
              <a:buFont typeface="Arial"/>
              <a:buChar char="–"/>
              <a:tabLst>
                <a:tab pos="781050" algn="l"/>
              </a:tabLst>
            </a:pPr>
            <a:r>
              <a:rPr sz="2400" spc="-5" dirty="0">
                <a:latin typeface="Times New Roman"/>
                <a:cs typeface="Times New Roman"/>
              </a:rPr>
              <a:t>Cardinality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of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power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set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</a:t>
            </a:r>
            <a:r>
              <a:rPr sz="2400" baseline="24305" dirty="0">
                <a:latin typeface="Times New Roman"/>
                <a:cs typeface="Times New Roman"/>
              </a:rPr>
              <a:t>n</a:t>
            </a:r>
            <a:r>
              <a:rPr sz="2400" spc="292" baseline="2430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where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</a:t>
            </a:r>
            <a:r>
              <a:rPr sz="2400" spc="-5" dirty="0">
                <a:latin typeface="Times New Roman"/>
                <a:cs typeface="Times New Roman"/>
              </a:rPr>
              <a:t> is |S|</a:t>
            </a:r>
            <a:endParaRPr sz="2400">
              <a:latin typeface="Times New Roman"/>
              <a:cs typeface="Times New Roman"/>
            </a:endParaRPr>
          </a:p>
          <a:p>
            <a:pPr marL="495300">
              <a:lnSpc>
                <a:spcPct val="100000"/>
              </a:lnSpc>
              <a:spcBef>
                <a:spcPts val="575"/>
              </a:spcBef>
            </a:pPr>
            <a:r>
              <a:rPr sz="2400" dirty="0">
                <a:latin typeface="Arial"/>
                <a:cs typeface="Arial"/>
              </a:rPr>
              <a:t>–</a:t>
            </a:r>
            <a:r>
              <a:rPr sz="2400" spc="229" dirty="0">
                <a:latin typeface="Arial"/>
                <a:cs typeface="Arial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If |S|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3,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|</a:t>
            </a:r>
            <a:r>
              <a:rPr sz="2400" b="1" i="1" spc="-5" dirty="0">
                <a:latin typeface="Times New Roman"/>
                <a:cs typeface="Times New Roman"/>
              </a:rPr>
              <a:t>P</a:t>
            </a:r>
            <a:r>
              <a:rPr sz="2400" spc="-5" dirty="0">
                <a:latin typeface="Times New Roman"/>
                <a:cs typeface="Times New Roman"/>
              </a:rPr>
              <a:t>(S)|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8</a:t>
            </a:r>
            <a:endParaRPr sz="2400">
              <a:latin typeface="Times New Roman"/>
              <a:cs typeface="Times New Roman"/>
            </a:endParaRPr>
          </a:p>
          <a:p>
            <a:pPr marL="781050" lvl="1" indent="-285750">
              <a:lnSpc>
                <a:spcPct val="100000"/>
              </a:lnSpc>
              <a:spcBef>
                <a:spcPts val="580"/>
              </a:spcBef>
              <a:buFont typeface="Arial"/>
              <a:buChar char="–"/>
              <a:tabLst>
                <a:tab pos="781050" algn="l"/>
              </a:tabLst>
            </a:pPr>
            <a:r>
              <a:rPr sz="2400" spc="-5" dirty="0">
                <a:latin typeface="Times New Roman"/>
                <a:cs typeface="Times New Roman"/>
              </a:rPr>
              <a:t>If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|S|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n,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then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|P(S)| </a:t>
            </a:r>
            <a:r>
              <a:rPr sz="2400" dirty="0">
                <a:latin typeface="Times New Roman"/>
                <a:cs typeface="Times New Roman"/>
              </a:rPr>
              <a:t>=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2</a:t>
            </a:r>
            <a:r>
              <a:rPr sz="2400" baseline="24305" dirty="0">
                <a:latin typeface="Times New Roman"/>
                <a:cs typeface="Times New Roman"/>
              </a:rPr>
              <a:t>n</a:t>
            </a:r>
            <a:endParaRPr sz="2400" baseline="24305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9370" y="246538"/>
            <a:ext cx="752475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Interval</a:t>
            </a:r>
            <a:r>
              <a:rPr spc="20" dirty="0"/>
              <a:t> </a:t>
            </a:r>
            <a:r>
              <a:rPr spc="-5" dirty="0"/>
              <a:t>Notation</a:t>
            </a:r>
            <a:r>
              <a:rPr dirty="0"/>
              <a:t> </a:t>
            </a:r>
            <a:r>
              <a:rPr spc="-5" dirty="0"/>
              <a:t>- Special</a:t>
            </a:r>
            <a:r>
              <a:rPr spc="15" dirty="0"/>
              <a:t> </a:t>
            </a:r>
            <a:r>
              <a:rPr spc="-5" dirty="0"/>
              <a:t>Notation for</a:t>
            </a:r>
            <a:r>
              <a:rPr spc="5" dirty="0"/>
              <a:t> </a:t>
            </a:r>
            <a:r>
              <a:rPr spc="-5" dirty="0"/>
              <a:t>subset</a:t>
            </a:r>
            <a:r>
              <a:rPr spc="20" dirty="0"/>
              <a:t> </a:t>
            </a:r>
            <a:r>
              <a:rPr spc="-5" dirty="0"/>
              <a:t>of R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1005839"/>
            <a:ext cx="139446" cy="14249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1310652"/>
            <a:ext cx="139446" cy="14248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1615439"/>
            <a:ext cx="139446" cy="14249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" y="1920239"/>
            <a:ext cx="139446" cy="14249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713801" y="878839"/>
            <a:ext cx="3886835" cy="49930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378460" algn="ctr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[a,b]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{x </a:t>
            </a:r>
            <a:r>
              <a:rPr sz="2000" spc="-5" dirty="0">
                <a:latin typeface="Symbol"/>
                <a:cs typeface="Symbol"/>
              </a:rPr>
              <a:t>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 :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 </a:t>
            </a:r>
            <a:r>
              <a:rPr sz="2000" spc="-5" dirty="0">
                <a:latin typeface="Symbol"/>
                <a:cs typeface="Symbol"/>
              </a:rPr>
              <a:t></a:t>
            </a:r>
            <a:r>
              <a:rPr sz="2000" spc="-5" dirty="0">
                <a:latin typeface="Times New Roman"/>
                <a:cs typeface="Times New Roman"/>
              </a:rPr>
              <a:t> x </a:t>
            </a:r>
            <a:r>
              <a:rPr sz="2000" spc="-5" dirty="0">
                <a:latin typeface="Symbol"/>
                <a:cs typeface="Symbol"/>
              </a:rPr>
              <a:t>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b}</a:t>
            </a:r>
            <a:endParaRPr sz="2000">
              <a:latin typeface="Times New Roman"/>
              <a:cs typeface="Times New Roman"/>
            </a:endParaRPr>
          </a:p>
          <a:p>
            <a:pPr marR="373380" algn="ctr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(a,b)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{x </a:t>
            </a:r>
            <a:r>
              <a:rPr sz="2000" spc="-5" dirty="0">
                <a:latin typeface="Symbol"/>
                <a:cs typeface="Symbol"/>
              </a:rPr>
              <a:t>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 :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&lt; x &lt;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b}</a:t>
            </a:r>
            <a:endParaRPr sz="2000">
              <a:latin typeface="Times New Roman"/>
              <a:cs typeface="Times New Roman"/>
            </a:endParaRPr>
          </a:p>
          <a:p>
            <a:pPr marR="375920" algn="ctr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[a,b)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{x </a:t>
            </a:r>
            <a:r>
              <a:rPr sz="2000" spc="-5" dirty="0">
                <a:latin typeface="Symbol"/>
                <a:cs typeface="Symbol"/>
              </a:rPr>
              <a:t>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 :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 </a:t>
            </a:r>
            <a:r>
              <a:rPr sz="2000" spc="-5" dirty="0">
                <a:latin typeface="Symbol"/>
                <a:cs typeface="Symbol"/>
              </a:rPr>
              <a:t></a:t>
            </a:r>
            <a:r>
              <a:rPr sz="2000" spc="-5" dirty="0">
                <a:latin typeface="Times New Roman"/>
                <a:cs typeface="Times New Roman"/>
              </a:rPr>
              <a:t> x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&lt;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b}</a:t>
            </a:r>
            <a:endParaRPr sz="2000">
              <a:latin typeface="Times New Roman"/>
              <a:cs typeface="Times New Roman"/>
            </a:endParaRPr>
          </a:p>
          <a:p>
            <a:pPr marR="375285" algn="ctr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(a,b]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{x </a:t>
            </a:r>
            <a:r>
              <a:rPr sz="2000" spc="-5" dirty="0">
                <a:latin typeface="Symbol"/>
                <a:cs typeface="Symbol"/>
              </a:rPr>
              <a:t>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 :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 &lt;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x </a:t>
            </a:r>
            <a:r>
              <a:rPr sz="2000" spc="-5" dirty="0">
                <a:latin typeface="Symbol"/>
                <a:cs typeface="Symbol"/>
              </a:rPr>
              <a:t>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b}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05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How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many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elements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[0,1]?</a:t>
            </a:r>
            <a:endParaRPr sz="2000">
              <a:latin typeface="Times New Roman"/>
              <a:cs typeface="Times New Roman"/>
            </a:endParaRPr>
          </a:p>
          <a:p>
            <a:pPr marL="520700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(0,1)?</a:t>
            </a:r>
            <a:endParaRPr sz="2000">
              <a:latin typeface="Times New Roman"/>
              <a:cs typeface="Times New Roman"/>
            </a:endParaRPr>
          </a:p>
          <a:p>
            <a:pPr marL="520700">
              <a:lnSpc>
                <a:spcPct val="100000"/>
              </a:lnSpc>
            </a:pPr>
            <a:r>
              <a:rPr sz="2000" spc="-5" dirty="0">
                <a:latin typeface="Times New Roman"/>
                <a:cs typeface="Times New Roman"/>
              </a:rPr>
              <a:t>In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{0,1}</a:t>
            </a:r>
            <a:endParaRPr sz="2000">
              <a:latin typeface="Times New Roman"/>
              <a:cs typeface="Times New Roman"/>
            </a:endParaRPr>
          </a:p>
          <a:p>
            <a:pPr marL="63500" marR="257175">
              <a:lnSpc>
                <a:spcPts val="1920"/>
              </a:lnSpc>
              <a:spcBef>
                <a:spcPts val="1185"/>
              </a:spcBef>
            </a:pPr>
            <a:r>
              <a:rPr sz="2000" spc="-5" dirty="0">
                <a:latin typeface="Times New Roman"/>
                <a:cs typeface="Times New Roman"/>
              </a:rPr>
              <a:t>An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ordered n-tuple </a:t>
            </a:r>
            <a:r>
              <a:rPr sz="2000" dirty="0">
                <a:latin typeface="Times New Roman"/>
                <a:cs typeface="Times New Roman"/>
              </a:rPr>
              <a:t>(a</a:t>
            </a:r>
            <a:r>
              <a:rPr sz="1950" baseline="-21367" dirty="0">
                <a:latin typeface="Times New Roman"/>
                <a:cs typeface="Times New Roman"/>
              </a:rPr>
              <a:t>1</a:t>
            </a:r>
            <a:r>
              <a:rPr sz="2000" dirty="0">
                <a:latin typeface="Times New Roman"/>
                <a:cs typeface="Times New Roman"/>
              </a:rPr>
              <a:t>, a</a:t>
            </a:r>
            <a:r>
              <a:rPr sz="1950" baseline="-21367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, </a:t>
            </a:r>
            <a:r>
              <a:rPr sz="2000" spc="-5" dirty="0">
                <a:latin typeface="Times New Roman"/>
                <a:cs typeface="Times New Roman"/>
              </a:rPr>
              <a:t>. . . , an)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has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1</a:t>
            </a:r>
            <a:r>
              <a:rPr sz="1950" spc="15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 its first element, </a:t>
            </a:r>
            <a:r>
              <a:rPr sz="2000" spc="5" dirty="0">
                <a:latin typeface="Times New Roman"/>
                <a:cs typeface="Times New Roman"/>
              </a:rPr>
              <a:t>a</a:t>
            </a:r>
            <a:r>
              <a:rPr sz="1950" spc="7" baseline="-21367" dirty="0">
                <a:latin typeface="Times New Roman"/>
                <a:cs typeface="Times New Roman"/>
              </a:rPr>
              <a:t>2</a:t>
            </a:r>
            <a:r>
              <a:rPr sz="1950" spc="15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 its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second element, . . ., </a:t>
            </a:r>
            <a:r>
              <a:rPr sz="2000" spc="10" dirty="0">
                <a:latin typeface="Times New Roman"/>
                <a:cs typeface="Times New Roman"/>
              </a:rPr>
              <a:t>a</a:t>
            </a:r>
            <a:r>
              <a:rPr sz="1950" spc="15" baseline="-21367" dirty="0">
                <a:latin typeface="Times New Roman"/>
                <a:cs typeface="Times New Roman"/>
              </a:rPr>
              <a:t>n</a:t>
            </a:r>
            <a:r>
              <a:rPr sz="1950" spc="22" baseline="-21367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as its nth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element.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>
              <a:latin typeface="Times New Roman"/>
              <a:cs typeface="Times New Roman"/>
            </a:endParaRPr>
          </a:p>
          <a:p>
            <a:pPr marL="63500" marR="43180">
              <a:lnSpc>
                <a:spcPts val="1920"/>
              </a:lnSpc>
            </a:pPr>
            <a:r>
              <a:rPr sz="2000" spc="-5" dirty="0">
                <a:latin typeface="Times New Roman"/>
                <a:cs typeface="Times New Roman"/>
              </a:rPr>
              <a:t>The order of elements is important in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such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 </a:t>
            </a:r>
            <a:r>
              <a:rPr sz="2000" dirty="0">
                <a:latin typeface="Times New Roman"/>
                <a:cs typeface="Times New Roman"/>
              </a:rPr>
              <a:t>tuple.</a:t>
            </a:r>
            <a:endParaRPr sz="2000">
              <a:latin typeface="Times New Roman"/>
              <a:cs typeface="Times New Roman"/>
            </a:endParaRPr>
          </a:p>
          <a:p>
            <a:pPr marL="62865" marR="286385">
              <a:lnSpc>
                <a:spcPts val="1920"/>
              </a:lnSpc>
              <a:spcBef>
                <a:spcPts val="480"/>
              </a:spcBef>
            </a:pPr>
            <a:r>
              <a:rPr sz="2000" spc="-5" dirty="0">
                <a:latin typeface="Times New Roman"/>
                <a:cs typeface="Times New Roman"/>
              </a:rPr>
              <a:t>Note that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(a</a:t>
            </a:r>
            <a:r>
              <a:rPr sz="1950" baseline="-21367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,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1950" baseline="-21367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)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ambria Math"/>
                <a:cs typeface="Cambria Math"/>
              </a:rPr>
              <a:t>≠</a:t>
            </a:r>
            <a:r>
              <a:rPr sz="2000" spc="60" dirty="0">
                <a:solidFill>
                  <a:srgbClr val="FF0000"/>
                </a:solidFill>
                <a:latin typeface="Cambria Math"/>
                <a:cs typeface="Cambria Math"/>
              </a:rPr>
              <a:t> 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(a</a:t>
            </a:r>
            <a:r>
              <a:rPr sz="1950" baseline="-21367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, a</a:t>
            </a:r>
            <a:r>
              <a:rPr sz="1950" baseline="-21367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sz="2000" dirty="0">
                <a:solidFill>
                  <a:srgbClr val="FF0000"/>
                </a:solidFill>
                <a:latin typeface="Times New Roman"/>
                <a:cs typeface="Times New Roman"/>
              </a:rPr>
              <a:t>)</a:t>
            </a:r>
            <a:r>
              <a:rPr sz="2000" spc="-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but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{a</a:t>
            </a:r>
            <a:r>
              <a:rPr sz="1950" baseline="-21367" dirty="0">
                <a:latin typeface="Times New Roman"/>
                <a:cs typeface="Times New Roman"/>
              </a:rPr>
              <a:t>1</a:t>
            </a:r>
            <a:r>
              <a:rPr sz="2000" dirty="0">
                <a:latin typeface="Times New Roman"/>
                <a:cs typeface="Times New Roman"/>
              </a:rPr>
              <a:t>,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</a:t>
            </a:r>
            <a:r>
              <a:rPr sz="1950" baseline="-21367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}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= </a:t>
            </a:r>
            <a:r>
              <a:rPr sz="2000" dirty="0">
                <a:latin typeface="Times New Roman"/>
                <a:cs typeface="Times New Roman"/>
              </a:rPr>
              <a:t>{a</a:t>
            </a:r>
            <a:r>
              <a:rPr sz="1950" baseline="-21367" dirty="0">
                <a:latin typeface="Times New Roman"/>
                <a:cs typeface="Times New Roman"/>
              </a:rPr>
              <a:t>2</a:t>
            </a:r>
            <a:r>
              <a:rPr sz="2000" dirty="0">
                <a:latin typeface="Times New Roman"/>
                <a:cs typeface="Times New Roman"/>
              </a:rPr>
              <a:t>,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a</a:t>
            </a:r>
            <a:r>
              <a:rPr sz="1950" baseline="-21367" dirty="0">
                <a:latin typeface="Times New Roman"/>
                <a:cs typeface="Times New Roman"/>
              </a:rPr>
              <a:t>1</a:t>
            </a:r>
            <a:r>
              <a:rPr sz="2000" dirty="0">
                <a:latin typeface="Times New Roman"/>
                <a:cs typeface="Times New Roman"/>
              </a:rPr>
              <a:t>}.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4935">
              <a:lnSpc>
                <a:spcPts val="1240"/>
              </a:lnSpc>
            </a:pPr>
            <a:fld id="{81D60167-4931-47E6-BA6A-407CBD079E47}" type="slidenum">
              <a:rPr dirty="0">
                <a:solidFill>
                  <a:srgbClr val="898989"/>
                </a:solidFill>
              </a:rPr>
              <a:t>8</a:t>
            </a:fld>
            <a:endParaRPr dirty="0">
              <a:solidFill>
                <a:srgbClr val="898989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79340" y="1015238"/>
            <a:ext cx="3871595" cy="45967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49225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latin typeface="Times New Roman"/>
                <a:cs typeface="Times New Roman"/>
              </a:rPr>
              <a:t>If</a:t>
            </a:r>
            <a:r>
              <a:rPr sz="2000" spc="-1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</a:t>
            </a:r>
            <a:r>
              <a:rPr sz="2000" spc="-1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not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finite,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then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it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C00000"/>
                </a:solidFill>
                <a:latin typeface="Times New Roman"/>
                <a:cs typeface="Times New Roman"/>
              </a:rPr>
              <a:t>infinite </a:t>
            </a:r>
            <a:r>
              <a:rPr sz="2000" spc="-484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set.</a:t>
            </a:r>
            <a:endParaRPr sz="2000">
              <a:latin typeface="Times New Roman"/>
              <a:cs typeface="Times New Roman"/>
            </a:endParaRPr>
          </a:p>
          <a:p>
            <a:pPr marL="246379" indent="-234315">
              <a:lnSpc>
                <a:spcPct val="100000"/>
              </a:lnSpc>
              <a:buAutoNum type="arabicPeriod"/>
              <a:tabLst>
                <a:tab pos="247015" algn="l"/>
              </a:tabLst>
            </a:pPr>
            <a:r>
              <a:rPr sz="2000" spc="-5" dirty="0">
                <a:latin typeface="Times New Roman"/>
                <a:cs typeface="Times New Roman"/>
              </a:rPr>
              <a:t>Z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infinite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set;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so is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</a:t>
            </a:r>
            <a:endParaRPr sz="2000">
              <a:latin typeface="Times New Roman"/>
              <a:cs typeface="Times New Roman"/>
            </a:endParaRPr>
          </a:p>
          <a:p>
            <a:pPr marL="246379" marR="484505" indent="-234315">
              <a:lnSpc>
                <a:spcPct val="100000"/>
              </a:lnSpc>
              <a:buAutoNum type="arabicPeriod"/>
              <a:tabLst>
                <a:tab pos="247015" algn="l"/>
              </a:tabLst>
            </a:pPr>
            <a:r>
              <a:rPr sz="2000" spc="-5" dirty="0">
                <a:latin typeface="Times New Roman"/>
                <a:cs typeface="Times New Roman"/>
              </a:rPr>
              <a:t>What is the </a:t>
            </a:r>
            <a:r>
              <a:rPr sz="2000" spc="-5" dirty="0">
                <a:solidFill>
                  <a:srgbClr val="C00000"/>
                </a:solidFill>
                <a:latin typeface="Times New Roman"/>
                <a:cs typeface="Times New Roman"/>
              </a:rPr>
              <a:t>cardinality (i.e. the </a:t>
            </a:r>
            <a:r>
              <a:rPr sz="2000" spc="-484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C00000"/>
                </a:solidFill>
                <a:latin typeface="Times New Roman"/>
                <a:cs typeface="Times New Roman"/>
              </a:rPr>
              <a:t>size)</a:t>
            </a:r>
            <a:r>
              <a:rPr sz="2000" spc="-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C00000"/>
                </a:solidFill>
                <a:latin typeface="Times New Roman"/>
                <a:cs typeface="Times New Roman"/>
              </a:rPr>
              <a:t>of an</a:t>
            </a:r>
            <a:r>
              <a:rPr sz="2000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C00000"/>
                </a:solidFill>
                <a:latin typeface="Times New Roman"/>
                <a:cs typeface="Times New Roman"/>
              </a:rPr>
              <a:t>infinite</a:t>
            </a:r>
            <a:r>
              <a:rPr sz="2000" spc="-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C00000"/>
                </a:solidFill>
                <a:latin typeface="Times New Roman"/>
                <a:cs typeface="Times New Roman"/>
              </a:rPr>
              <a:t>set?</a:t>
            </a:r>
            <a:endParaRPr sz="2000">
              <a:latin typeface="Times New Roman"/>
              <a:cs typeface="Times New Roman"/>
            </a:endParaRPr>
          </a:p>
          <a:p>
            <a:pPr marL="246379" marR="254000" indent="-234315">
              <a:lnSpc>
                <a:spcPct val="100000"/>
              </a:lnSpc>
              <a:buAutoNum type="arabicPeriod"/>
              <a:tabLst>
                <a:tab pos="247015" algn="l"/>
              </a:tabLst>
            </a:pPr>
            <a:r>
              <a:rPr sz="2000" spc="-5" dirty="0">
                <a:latin typeface="Times New Roman"/>
                <a:cs typeface="Times New Roman"/>
              </a:rPr>
              <a:t>Do all infinite sets have the same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size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(i.e,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Cambria Math"/>
                <a:cs typeface="Cambria Math"/>
              </a:rPr>
              <a:t>∞</a:t>
            </a:r>
            <a:r>
              <a:rPr sz="2000" spc="-5" dirty="0">
                <a:latin typeface="Times New Roman"/>
                <a:cs typeface="Times New Roman"/>
              </a:rPr>
              <a:t>)?</a:t>
            </a:r>
            <a:endParaRPr sz="2000">
              <a:latin typeface="Times New Roman"/>
              <a:cs typeface="Times New Roman"/>
            </a:endParaRPr>
          </a:p>
          <a:p>
            <a:pPr marL="246379" marR="5080" indent="-234315">
              <a:lnSpc>
                <a:spcPct val="100000"/>
              </a:lnSpc>
              <a:buAutoNum type="arabicPeriod"/>
              <a:tabLst>
                <a:tab pos="247015" algn="l"/>
              </a:tabLst>
            </a:pPr>
            <a:r>
              <a:rPr sz="2000" spc="-15" dirty="0">
                <a:latin typeface="Times New Roman"/>
                <a:cs typeface="Times New Roman"/>
              </a:rPr>
              <a:t>Apparently, </a:t>
            </a:r>
            <a:r>
              <a:rPr sz="2000" spc="-5" dirty="0">
                <a:latin typeface="Times New Roman"/>
                <a:cs typeface="Times New Roman"/>
              </a:rPr>
              <a:t>they do not: It </a:t>
            </a:r>
            <a:r>
              <a:rPr sz="2000" spc="-5" dirty="0">
                <a:solidFill>
                  <a:srgbClr val="C00000"/>
                </a:solidFill>
                <a:latin typeface="Times New Roman"/>
                <a:cs typeface="Times New Roman"/>
              </a:rPr>
              <a:t>appears </a:t>
            </a:r>
            <a:r>
              <a:rPr sz="200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that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there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are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more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rational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numbers than integers and there are 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more real numbers than rational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numbers. </a:t>
            </a:r>
            <a:r>
              <a:rPr sz="2000" spc="-5" dirty="0">
                <a:solidFill>
                  <a:srgbClr val="C00000"/>
                </a:solidFill>
                <a:latin typeface="Times New Roman"/>
                <a:cs typeface="Times New Roman"/>
              </a:rPr>
              <a:t>(WHY?</a:t>
            </a:r>
            <a:r>
              <a:rPr sz="2000" spc="-5" dirty="0">
                <a:latin typeface="Times New Roman"/>
                <a:cs typeface="Times New Roman"/>
              </a:rPr>
              <a:t>) (I say appears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because, with proper definition,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only one of these two statements is 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true.)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B050"/>
                </a:solidFill>
                <a:latin typeface="Times New Roman"/>
                <a:cs typeface="Times New Roman"/>
              </a:rPr>
              <a:t>Discuss</a:t>
            </a:r>
            <a:r>
              <a:rPr sz="2000" spc="-1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B050"/>
                </a:solidFill>
                <a:latin typeface="Times New Roman"/>
                <a:cs typeface="Times New Roman"/>
              </a:rPr>
              <a:t>very</a:t>
            </a:r>
            <a:r>
              <a:rPr sz="2000" spc="-10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2000" spc="-20" dirty="0">
                <a:solidFill>
                  <a:srgbClr val="00B050"/>
                </a:solidFill>
                <a:latin typeface="Times New Roman"/>
                <a:cs typeface="Times New Roman"/>
              </a:rPr>
              <a:t>briefly.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87070" y="2435606"/>
            <a:ext cx="217043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 dirty="0"/>
              <a:t>Operations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2323973" y="3905503"/>
            <a:ext cx="44958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Rosen</a:t>
            </a:r>
            <a:r>
              <a:rPr sz="3200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5" dirty="0">
                <a:solidFill>
                  <a:srgbClr val="888888"/>
                </a:solidFill>
                <a:latin typeface="Times New Roman"/>
                <a:cs typeface="Times New Roman"/>
              </a:rPr>
              <a:t>(6</a:t>
            </a:r>
            <a:r>
              <a:rPr sz="3150" spc="7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th</a:t>
            </a:r>
            <a:r>
              <a:rPr sz="3150" spc="382" baseline="25132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Edition)</a:t>
            </a:r>
            <a:r>
              <a:rPr sz="3200" spc="-2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2.1,</a:t>
            </a:r>
            <a:r>
              <a:rPr sz="3200" spc="-15" dirty="0">
                <a:solidFill>
                  <a:srgbClr val="888888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888888"/>
                </a:solidFill>
                <a:latin typeface="Times New Roman"/>
                <a:cs typeface="Times New Roman"/>
              </a:rPr>
              <a:t>2.2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85844" y="1283916"/>
            <a:ext cx="3952176" cy="156914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</TotalTime>
  <Words>4265</Words>
  <Application>Microsoft Macintosh PowerPoint</Application>
  <PresentationFormat>On-screen Show (4:3)</PresentationFormat>
  <Paragraphs>440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Arial</vt:lpstr>
      <vt:lpstr>Calibri</vt:lpstr>
      <vt:lpstr>Cambria Math</vt:lpstr>
      <vt:lpstr>Monotype Corsiva</vt:lpstr>
      <vt:lpstr>Symbol</vt:lpstr>
      <vt:lpstr>Times New Roman</vt:lpstr>
      <vt:lpstr>Office Theme</vt:lpstr>
      <vt:lpstr>Definitions</vt:lpstr>
      <vt:lpstr>PowerPoint Presentation</vt:lpstr>
      <vt:lpstr>Special Sets</vt:lpstr>
      <vt:lpstr>Set Builder Notation</vt:lpstr>
      <vt:lpstr>More Examples of Sets</vt:lpstr>
      <vt:lpstr>Subsets</vt:lpstr>
      <vt:lpstr>Examples</vt:lpstr>
      <vt:lpstr>Interval Notation - Special Notation for subset of R</vt:lpstr>
      <vt:lpstr>Operations</vt:lpstr>
      <vt:lpstr>Set Operations</vt:lpstr>
      <vt:lpstr>More Set Operations</vt:lpstr>
      <vt:lpstr>More Set Operations</vt:lpstr>
      <vt:lpstr>Simple Examples</vt:lpstr>
      <vt:lpstr>Determine whether each of these statements is  true or false.</vt:lpstr>
      <vt:lpstr>Cartesian Product</vt:lpstr>
      <vt:lpstr>Part 1</vt:lpstr>
      <vt:lpstr>Approaches to Proofs</vt:lpstr>
      <vt:lpstr>Membership Table Proof</vt:lpstr>
      <vt:lpstr>Logical Argument Proof</vt:lpstr>
      <vt:lpstr>Prove (A B)   (A B) = B</vt:lpstr>
      <vt:lpstr>Prove (A B)  (  A   B)  = B</vt:lpstr>
      <vt:lpstr>Prove (A B)  (  A   B) = B</vt:lpstr>
      <vt:lpstr>Prove (AB)  (AB) = B </vt:lpstr>
      <vt:lpstr>Part 2</vt:lpstr>
      <vt:lpstr>How to prove set identities</vt:lpstr>
      <vt:lpstr>Set Identities (Rosen, page 124)</vt:lpstr>
      <vt:lpstr>Set Identities (cont.)</vt:lpstr>
      <vt:lpstr>Set Identities (cont.)</vt:lpstr>
      <vt:lpstr>Example for proving set identities</vt:lpstr>
      <vt:lpstr>Same Proof by using membership table / truth table</vt:lpstr>
      <vt:lpstr>Prove (AB)  (ÃB) = B </vt:lpstr>
      <vt:lpstr>Prove (AB)  (ÃB) = B </vt:lpstr>
      <vt:lpstr>Prove (AB)  (ÃB) = B </vt:lpstr>
      <vt:lpstr>Prove AB  A</vt:lpstr>
      <vt:lpstr>Prove AA = </vt:lpstr>
      <vt:lpstr>PowerPoint Presentation</vt:lpstr>
      <vt:lpstr>PowerPoint Presentation</vt:lpstr>
      <vt:lpstr>Prove A (B C)=(A B)  (A C)</vt:lpstr>
      <vt:lpstr>Distributive Proof (cont.)</vt:lpstr>
      <vt:lpstr>Distributive Proof (cont.)</vt:lpstr>
      <vt:lpstr>Prove: A B  A B  A = B (Implication)</vt:lpstr>
      <vt:lpstr>DeMorgan Law</vt:lpstr>
      <vt:lpstr>Prove or Disprove</vt:lpstr>
      <vt:lpstr>Properties of Union and Intersection of Sets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Definitions</dc:title>
  <cp:lastModifiedBy>Microsoft Office User</cp:lastModifiedBy>
  <cp:revision>13</cp:revision>
  <dcterms:created xsi:type="dcterms:W3CDTF">2022-02-21T04:01:33Z</dcterms:created>
  <dcterms:modified xsi:type="dcterms:W3CDTF">2022-03-02T19:12:02Z</dcterms:modified>
</cp:coreProperties>
</file>