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19"/>
    <p:restoredTop sz="94664"/>
  </p:normalViewPr>
  <p:slideViewPr>
    <p:cSldViewPr>
      <p:cViewPr varScale="1">
        <p:scale>
          <a:sx n="68" d="100"/>
          <a:sy n="68" d="100"/>
        </p:scale>
        <p:origin x="174" y="51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93976" y="196595"/>
            <a:ext cx="4990337" cy="122529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24684" y="286131"/>
            <a:ext cx="4294631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37848" y="3821988"/>
            <a:ext cx="5468302" cy="10496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56629" y="273970"/>
            <a:ext cx="2630741" cy="4673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53398" y="3209391"/>
            <a:ext cx="7359650" cy="1488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1811" y="6462966"/>
            <a:ext cx="243204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Recursive</a:t>
            </a:r>
            <a:r>
              <a:rPr spc="-40" dirty="0"/>
              <a:t> </a:t>
            </a:r>
            <a:r>
              <a:rPr spc="-5" dirty="0"/>
              <a:t>Definitions</a:t>
            </a:r>
          </a:p>
        </p:txBody>
      </p:sp>
      <p:pic>
        <p:nvPicPr>
          <p:cNvPr id="4" name="Picture 5" descr="http://www2.norwalk-city.k12.oh.us/wordpress/precalc0910/files/2010/03/S-Triangle.jpg">
            <a:extLst>
              <a:ext uri="{FF2B5EF4-FFF2-40B4-BE49-F238E27FC236}">
                <a16:creationId xmlns:a16="http://schemas.microsoft.com/office/drawing/2014/main" id="{D68892A5-4E7E-7841-BA89-33293A12D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63" y="1120775"/>
            <a:ext cx="6858000" cy="569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ject 3"/>
          <p:cNvSpPr txBox="1"/>
          <p:nvPr/>
        </p:nvSpPr>
        <p:spPr>
          <a:xfrm>
            <a:off x="3252087" y="3907028"/>
            <a:ext cx="2639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Rosen,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</a:t>
            </a:r>
            <a:r>
              <a:rPr sz="2775" baseline="25525" dirty="0">
                <a:latin typeface="Times New Roman"/>
                <a:cs typeface="Times New Roman"/>
              </a:rPr>
              <a:t>th</a:t>
            </a:r>
            <a:r>
              <a:rPr sz="2775" spc="330" baseline="255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ed.,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4.3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52990"/>
            <a:ext cx="673227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i="1" spc="-5" dirty="0">
                <a:latin typeface="Monotype Corsiva"/>
                <a:cs typeface="Monotype Corsiva"/>
              </a:rPr>
              <a:t>Prove</a:t>
            </a:r>
            <a:r>
              <a:rPr sz="2900" i="1" spc="5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that</a:t>
            </a:r>
            <a:r>
              <a:rPr sz="2900" i="1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the</a:t>
            </a:r>
            <a:r>
              <a:rPr sz="2900" i="1" spc="5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nth</a:t>
            </a:r>
            <a:r>
              <a:rPr sz="2900" i="1" spc="5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term</a:t>
            </a:r>
            <a:r>
              <a:rPr sz="2900" i="1" spc="15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in</a:t>
            </a:r>
            <a:r>
              <a:rPr sz="2900" i="1" spc="10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the</a:t>
            </a:r>
            <a:r>
              <a:rPr sz="2900" i="1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Fibonacci</a:t>
            </a:r>
            <a:r>
              <a:rPr sz="2900" i="1" spc="10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sequence</a:t>
            </a:r>
            <a:r>
              <a:rPr sz="2900" i="1" spc="25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is</a:t>
            </a:r>
            <a:endParaRPr sz="2900">
              <a:latin typeface="Monotype Corsiva"/>
              <a:cs typeface="Monotype Corsiv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88970" y="506423"/>
            <a:ext cx="155943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i="1" spc="-5" dirty="0">
                <a:latin typeface="Monotype Corsiva"/>
                <a:cs typeface="Monotype Corsiva"/>
              </a:rPr>
              <a:t>when</a:t>
            </a:r>
            <a:r>
              <a:rPr sz="2900" i="1" spc="-60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n</a:t>
            </a:r>
            <a:r>
              <a:rPr lang="en-US" sz="2900" i="1" spc="-5" dirty="0">
                <a:latin typeface="Monotype Corsiva"/>
                <a:cs typeface="Monotype Corsiva"/>
              </a:rPr>
              <a:t> </a:t>
            </a:r>
            <a:r>
              <a:rPr sz="2900" spc="-5" dirty="0">
                <a:latin typeface="Symbol"/>
                <a:cs typeface="Symbol"/>
              </a:rPr>
              <a:t></a:t>
            </a:r>
            <a:r>
              <a:rPr sz="2900" i="1" spc="-5" dirty="0">
                <a:latin typeface="Monotype Corsiva"/>
                <a:cs typeface="Monotype Corsiva"/>
              </a:rPr>
              <a:t>2</a:t>
            </a:r>
            <a:endParaRPr sz="2900" dirty="0">
              <a:latin typeface="Monotype Corsiva"/>
              <a:cs typeface="Monotype Corsiv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31639" y="416085"/>
            <a:ext cx="371475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i="1" spc="110" dirty="0">
                <a:latin typeface="Times New Roman"/>
                <a:cs typeface="Times New Roman"/>
              </a:rPr>
              <a:t>n</a:t>
            </a:r>
            <a:r>
              <a:rPr sz="1600" spc="110" dirty="0">
                <a:latin typeface="Symbol"/>
                <a:cs typeface="Symbol"/>
              </a:rPr>
              <a:t></a:t>
            </a:r>
            <a:r>
              <a:rPr sz="1600" spc="15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51134" y="1019501"/>
            <a:ext cx="326390" cy="2749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i="1" spc="130" dirty="0">
                <a:latin typeface="Times New Roman"/>
                <a:cs typeface="Times New Roman"/>
              </a:rPr>
              <a:t>i</a:t>
            </a:r>
            <a:r>
              <a:rPr sz="1600" spc="85" dirty="0">
                <a:latin typeface="Symbol"/>
                <a:cs typeface="Symbol"/>
              </a:rPr>
              <a:t></a:t>
            </a:r>
            <a:r>
              <a:rPr sz="1600" spc="15" dirty="0">
                <a:latin typeface="Times New Roman"/>
                <a:cs typeface="Times New Roman"/>
              </a:rPr>
              <a:t>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40081" y="536130"/>
            <a:ext cx="1276350" cy="523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3250" spc="5" dirty="0">
                <a:latin typeface="Times New Roman"/>
                <a:cs typeface="Times New Roman"/>
              </a:rPr>
              <a:t>1</a:t>
            </a:r>
            <a:r>
              <a:rPr sz="3250" spc="-484" dirty="0">
                <a:latin typeface="Times New Roman"/>
                <a:cs typeface="Times New Roman"/>
              </a:rPr>
              <a:t> </a:t>
            </a:r>
            <a:r>
              <a:rPr sz="3250" spc="5" dirty="0">
                <a:latin typeface="Symbol"/>
                <a:cs typeface="Symbol"/>
              </a:rPr>
              <a:t></a:t>
            </a:r>
            <a:r>
              <a:rPr sz="3250" spc="75" dirty="0">
                <a:latin typeface="Times New Roman"/>
                <a:cs typeface="Times New Roman"/>
              </a:rPr>
              <a:t> </a:t>
            </a:r>
            <a:r>
              <a:rPr sz="4875" spc="15" baseline="-4273" dirty="0">
                <a:latin typeface="Symbol"/>
                <a:cs typeface="Symbol"/>
              </a:rPr>
              <a:t></a:t>
            </a:r>
            <a:r>
              <a:rPr sz="4875" spc="284" baseline="-4273" dirty="0">
                <a:latin typeface="Times New Roman"/>
                <a:cs typeface="Times New Roman"/>
              </a:rPr>
              <a:t> </a:t>
            </a:r>
            <a:r>
              <a:rPr sz="3250" i="1" spc="105" dirty="0">
                <a:latin typeface="Times New Roman"/>
                <a:cs typeface="Times New Roman"/>
              </a:rPr>
              <a:t>f</a:t>
            </a:r>
            <a:r>
              <a:rPr sz="2400" i="1" spc="7" baseline="-27777" dirty="0">
                <a:latin typeface="Times New Roman"/>
                <a:cs typeface="Times New Roman"/>
              </a:rPr>
              <a:t>i</a:t>
            </a:r>
            <a:endParaRPr sz="2400" baseline="-27777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4340" y="1287272"/>
            <a:ext cx="4302760" cy="112268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540"/>
              </a:spcBef>
            </a:pPr>
            <a:r>
              <a:rPr sz="2400" b="1" spc="-5" dirty="0">
                <a:latin typeface="Times New Roman"/>
                <a:cs typeface="Times New Roman"/>
              </a:rPr>
              <a:t>Induction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Proof:</a:t>
            </a:r>
            <a:endParaRPr sz="2400" dirty="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440"/>
              </a:spcBef>
            </a:pP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</a:t>
            </a:r>
            <a:r>
              <a:rPr lang="en-US"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</a:t>
            </a:r>
            <a:r>
              <a:rPr sz="2400" u="heavy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2,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f</a:t>
            </a:r>
            <a:r>
              <a:rPr sz="2400" spc="-7" baseline="-20833" dirty="0">
                <a:latin typeface="Times New Roman"/>
                <a:cs typeface="Times New Roman"/>
              </a:rPr>
              <a:t>2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19800" y="2018791"/>
            <a:ext cx="6750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=1+0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59587" y="2568955"/>
            <a:ext cx="7728584" cy="75565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 marR="5080">
              <a:lnSpc>
                <a:spcPts val="2870"/>
              </a:lnSpc>
              <a:spcBef>
                <a:spcPts val="204"/>
              </a:spcBef>
              <a:tabLst>
                <a:tab pos="1368425" algn="l"/>
              </a:tabLst>
            </a:pP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400" u="heavy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Consider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</a:t>
            </a:r>
            <a:r>
              <a:rPr sz="2400" spc="-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 and </a:t>
            </a:r>
            <a:r>
              <a:rPr sz="2400" spc="-5" dirty="0">
                <a:latin typeface="Times New Roman"/>
                <a:cs typeface="Times New Roman"/>
              </a:rPr>
              <a:t>assume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expression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true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n.	</a:t>
            </a: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must </a:t>
            </a:r>
            <a:r>
              <a:rPr sz="2400" dirty="0">
                <a:latin typeface="Times New Roman"/>
                <a:cs typeface="Times New Roman"/>
              </a:rPr>
              <a:t>show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expression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true for </a:t>
            </a:r>
            <a:r>
              <a:rPr sz="2400" dirty="0">
                <a:latin typeface="Times New Roman"/>
                <a:cs typeface="Times New Roman"/>
              </a:rPr>
              <a:t>n+1,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4187" y="3298952"/>
            <a:ext cx="1535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i.e.,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f</a:t>
            </a:r>
            <a:r>
              <a:rPr sz="2400" spc="-7" baseline="-20833" dirty="0">
                <a:latin typeface="Times New Roman"/>
                <a:cs typeface="Times New Roman"/>
              </a:rPr>
              <a:t>n+1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91541" y="3923029"/>
            <a:ext cx="48005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i="1" spc="-7" baseline="13888" dirty="0">
                <a:latin typeface="Times New Roman"/>
                <a:cs typeface="Times New Roman"/>
              </a:rPr>
              <a:t>f</a:t>
            </a:r>
            <a:r>
              <a:rPr sz="1600" spc="-5" dirty="0">
                <a:latin typeface="Times New Roman"/>
                <a:cs typeface="Times New Roman"/>
              </a:rPr>
              <a:t>n+1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48739" y="3847592"/>
            <a:ext cx="54857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f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spc="292" baseline="-20833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+</a:t>
            </a:r>
            <a:r>
              <a:rPr sz="2400" i="1" spc="-5" dirty="0">
                <a:latin typeface="Times New Roman"/>
                <a:cs typeface="Times New Roman"/>
              </a:rPr>
              <a:t>f</a:t>
            </a:r>
            <a:r>
              <a:rPr sz="2400" spc="-7" baseline="-20833" dirty="0">
                <a:latin typeface="Times New Roman"/>
                <a:cs typeface="Times New Roman"/>
              </a:rPr>
              <a:t>n-1</a:t>
            </a:r>
            <a:r>
              <a:rPr sz="2400" spc="277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 </a:t>
            </a:r>
            <a:r>
              <a:rPr sz="2400" spc="-5" dirty="0">
                <a:latin typeface="Times New Roman"/>
                <a:cs typeface="Times New Roman"/>
              </a:rPr>
              <a:t>definition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Fibonacci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55340" y="4396232"/>
            <a:ext cx="33667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inductive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hypothesis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4394" y="1801367"/>
            <a:ext cx="336550" cy="2520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spc="80" dirty="0">
                <a:latin typeface="Times New Roman"/>
                <a:cs typeface="Times New Roman"/>
              </a:rPr>
              <a:t>2</a:t>
            </a:r>
            <a:r>
              <a:rPr sz="1450" spc="100" dirty="0">
                <a:latin typeface="Symbol"/>
                <a:cs typeface="Symbol"/>
              </a:rPr>
              <a:t></a:t>
            </a:r>
            <a:r>
              <a:rPr sz="1450" spc="15" dirty="0">
                <a:latin typeface="Times New Roman"/>
                <a:cs typeface="Times New Roman"/>
              </a:rPr>
              <a:t>2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50667" y="2349473"/>
            <a:ext cx="298450" cy="2520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i="1" spc="120" dirty="0">
                <a:latin typeface="Times New Roman"/>
                <a:cs typeface="Times New Roman"/>
              </a:rPr>
              <a:t>i</a:t>
            </a:r>
            <a:r>
              <a:rPr sz="1450" spc="75" dirty="0">
                <a:latin typeface="Symbol"/>
                <a:cs typeface="Symbol"/>
              </a:rPr>
              <a:t></a:t>
            </a:r>
            <a:r>
              <a:rPr sz="1450" spc="15" dirty="0">
                <a:latin typeface="Times New Roman"/>
                <a:cs typeface="Times New Roman"/>
              </a:rPr>
              <a:t>0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94718" y="1910400"/>
            <a:ext cx="1164590" cy="4781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2950" spc="5" dirty="0">
                <a:latin typeface="Times New Roman"/>
                <a:cs typeface="Times New Roman"/>
              </a:rPr>
              <a:t>1</a:t>
            </a:r>
            <a:r>
              <a:rPr sz="2950" spc="-440" dirty="0">
                <a:latin typeface="Times New Roman"/>
                <a:cs typeface="Times New Roman"/>
              </a:rPr>
              <a:t> </a:t>
            </a:r>
            <a:r>
              <a:rPr sz="2950" spc="5" dirty="0">
                <a:latin typeface="Symbol"/>
                <a:cs typeface="Symbol"/>
              </a:rPr>
              <a:t></a:t>
            </a:r>
            <a:r>
              <a:rPr sz="2950" spc="60" dirty="0">
                <a:latin typeface="Times New Roman"/>
                <a:cs typeface="Times New Roman"/>
              </a:rPr>
              <a:t> </a:t>
            </a:r>
            <a:r>
              <a:rPr sz="4425" spc="15" baseline="-3766" dirty="0">
                <a:latin typeface="Symbol"/>
                <a:cs typeface="Symbol"/>
              </a:rPr>
              <a:t></a:t>
            </a:r>
            <a:r>
              <a:rPr sz="4425" spc="254" baseline="-3766" dirty="0">
                <a:latin typeface="Times New Roman"/>
                <a:cs typeface="Times New Roman"/>
              </a:rPr>
              <a:t> </a:t>
            </a:r>
            <a:r>
              <a:rPr sz="2950" i="1" spc="95" dirty="0">
                <a:latin typeface="Times New Roman"/>
                <a:cs typeface="Times New Roman"/>
              </a:rPr>
              <a:t>f</a:t>
            </a:r>
            <a:r>
              <a:rPr sz="2175" i="1" spc="7" baseline="-28735" dirty="0">
                <a:latin typeface="Times New Roman"/>
                <a:cs typeface="Times New Roman"/>
              </a:rPr>
              <a:t>i</a:t>
            </a:r>
            <a:endParaRPr sz="2175" baseline="-28735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08843" y="4748277"/>
            <a:ext cx="258445" cy="2051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50" i="1" spc="80" dirty="0">
                <a:latin typeface="Times New Roman"/>
                <a:cs typeface="Times New Roman"/>
              </a:rPr>
              <a:t>n</a:t>
            </a:r>
            <a:r>
              <a:rPr sz="1150" spc="-55" dirty="0">
                <a:latin typeface="Symbol"/>
                <a:cs typeface="Symbol"/>
              </a:rPr>
              <a:t></a:t>
            </a:r>
            <a:r>
              <a:rPr sz="1150" spc="10" dirty="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171146" y="4928843"/>
            <a:ext cx="241300" cy="2051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50" i="1" spc="95" dirty="0">
                <a:latin typeface="Times New Roman"/>
                <a:cs typeface="Times New Roman"/>
              </a:rPr>
              <a:t>i</a:t>
            </a:r>
            <a:r>
              <a:rPr sz="1150" spc="55" dirty="0">
                <a:latin typeface="Symbol"/>
                <a:cs typeface="Symbol"/>
              </a:rPr>
              <a:t></a:t>
            </a:r>
            <a:r>
              <a:rPr sz="1150" spc="10" dirty="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582293" y="4748127"/>
            <a:ext cx="67310" cy="20510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50" i="1" spc="5" dirty="0">
                <a:latin typeface="Times New Roman"/>
                <a:cs typeface="Times New Roman"/>
              </a:rPr>
              <a:t>i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524589" y="4424183"/>
            <a:ext cx="1619250" cy="51180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R="72390" algn="ctr">
              <a:lnSpc>
                <a:spcPts val="790"/>
              </a:lnSpc>
              <a:spcBef>
                <a:spcPts val="125"/>
              </a:spcBef>
            </a:pPr>
            <a:r>
              <a:rPr sz="1150" i="1" spc="55" dirty="0">
                <a:latin typeface="Times New Roman"/>
                <a:cs typeface="Times New Roman"/>
              </a:rPr>
              <a:t>n</a:t>
            </a:r>
            <a:r>
              <a:rPr sz="1150" spc="55" dirty="0">
                <a:latin typeface="Symbol"/>
                <a:cs typeface="Symbol"/>
              </a:rPr>
              <a:t></a:t>
            </a:r>
            <a:r>
              <a:rPr sz="1150" spc="55" dirty="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  <a:p>
            <a:pPr marL="38100">
              <a:lnSpc>
                <a:spcPts val="3010"/>
              </a:lnSpc>
            </a:pPr>
            <a:r>
              <a:rPr sz="2000" spc="5" dirty="0">
                <a:latin typeface="Symbol"/>
                <a:cs typeface="Symbol"/>
              </a:rPr>
              <a:t>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165" dirty="0">
                <a:latin typeface="Times New Roman"/>
                <a:cs typeface="Times New Roman"/>
              </a:rPr>
              <a:t>(</a:t>
            </a:r>
            <a:r>
              <a:rPr sz="2000" spc="160" dirty="0">
                <a:latin typeface="Times New Roman"/>
                <a:cs typeface="Times New Roman"/>
              </a:rPr>
              <a:t>1</a:t>
            </a:r>
            <a:r>
              <a:rPr sz="2000" spc="5" dirty="0">
                <a:latin typeface="Symbol"/>
                <a:cs typeface="Symbol"/>
              </a:rPr>
              <a:t></a:t>
            </a:r>
            <a:r>
              <a:rPr sz="2000" spc="-145" dirty="0">
                <a:latin typeface="Times New Roman"/>
                <a:cs typeface="Times New Roman"/>
              </a:rPr>
              <a:t> </a:t>
            </a:r>
            <a:r>
              <a:rPr sz="4500" spc="22" baseline="-8333" dirty="0">
                <a:latin typeface="Symbol"/>
                <a:cs typeface="Symbol"/>
              </a:rPr>
              <a:t></a:t>
            </a:r>
            <a:r>
              <a:rPr sz="4500" spc="-157" baseline="-8333" dirty="0">
                <a:latin typeface="Times New Roman"/>
                <a:cs typeface="Times New Roman"/>
              </a:rPr>
              <a:t> </a:t>
            </a:r>
            <a:r>
              <a:rPr sz="2000" i="1" dirty="0">
                <a:latin typeface="Times New Roman"/>
                <a:cs typeface="Times New Roman"/>
              </a:rPr>
              <a:t>f</a:t>
            </a:r>
            <a:r>
              <a:rPr sz="2000" i="1" spc="18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)</a:t>
            </a:r>
            <a:r>
              <a:rPr sz="2000" spc="-16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Symbol"/>
                <a:cs typeface="Symbol"/>
              </a:rPr>
              <a:t>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250" dirty="0">
                <a:latin typeface="Times New Roman"/>
                <a:cs typeface="Times New Roman"/>
              </a:rPr>
              <a:t> </a:t>
            </a:r>
            <a:r>
              <a:rPr sz="2000" i="1" dirty="0">
                <a:latin typeface="Times New Roman"/>
                <a:cs typeface="Times New Roman"/>
              </a:rPr>
              <a:t>f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595552" y="3206276"/>
            <a:ext cx="274955" cy="2178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50" i="1" spc="80" dirty="0">
                <a:latin typeface="Times New Roman"/>
                <a:cs typeface="Times New Roman"/>
              </a:rPr>
              <a:t>n</a:t>
            </a:r>
            <a:r>
              <a:rPr sz="1250" spc="-65" dirty="0">
                <a:latin typeface="Symbol"/>
                <a:cs typeface="Symbol"/>
              </a:rPr>
              <a:t></a:t>
            </a:r>
            <a:r>
              <a:rPr sz="1250" spc="5" dirty="0">
                <a:latin typeface="Times New Roman"/>
                <a:cs typeface="Times New Roman"/>
              </a:rPr>
              <a:t>1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596192" y="3746984"/>
            <a:ext cx="257175" cy="21780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50" i="1" spc="100" dirty="0">
                <a:latin typeface="Times New Roman"/>
                <a:cs typeface="Times New Roman"/>
              </a:rPr>
              <a:t>i</a:t>
            </a:r>
            <a:r>
              <a:rPr sz="1250" spc="55" dirty="0">
                <a:latin typeface="Symbol"/>
                <a:cs typeface="Symbol"/>
              </a:rPr>
              <a:t></a:t>
            </a:r>
            <a:r>
              <a:rPr sz="1250" spc="5" dirty="0">
                <a:latin typeface="Times New Roman"/>
                <a:cs typeface="Times New Roman"/>
              </a:rPr>
              <a:t>0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905000" y="3233422"/>
            <a:ext cx="1355090" cy="5194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2150" spc="5" dirty="0">
                <a:latin typeface="Symbol"/>
                <a:cs typeface="Symbol"/>
              </a:rPr>
              <a:t></a:t>
            </a:r>
            <a:r>
              <a:rPr sz="2150" spc="-70" dirty="0">
                <a:latin typeface="Times New Roman"/>
                <a:cs typeface="Times New Roman"/>
              </a:rPr>
              <a:t> </a:t>
            </a:r>
            <a:r>
              <a:rPr sz="2150" spc="-180" dirty="0">
                <a:latin typeface="Times New Roman"/>
                <a:cs typeface="Times New Roman"/>
              </a:rPr>
              <a:t>(</a:t>
            </a:r>
            <a:r>
              <a:rPr sz="2150" spc="170" dirty="0">
                <a:latin typeface="Times New Roman"/>
                <a:cs typeface="Times New Roman"/>
              </a:rPr>
              <a:t>1</a:t>
            </a:r>
            <a:r>
              <a:rPr sz="2150" spc="5" dirty="0">
                <a:latin typeface="Symbol"/>
                <a:cs typeface="Symbol"/>
              </a:rPr>
              <a:t></a:t>
            </a:r>
            <a:r>
              <a:rPr sz="2150" spc="-155" dirty="0">
                <a:latin typeface="Times New Roman"/>
                <a:cs typeface="Times New Roman"/>
              </a:rPr>
              <a:t> </a:t>
            </a:r>
            <a:r>
              <a:rPr sz="4875" spc="-15" baseline="-8547" dirty="0">
                <a:latin typeface="Symbol"/>
                <a:cs typeface="Symbol"/>
              </a:rPr>
              <a:t></a:t>
            </a:r>
            <a:r>
              <a:rPr sz="4875" spc="-179" baseline="-8547" dirty="0">
                <a:latin typeface="Times New Roman"/>
                <a:cs typeface="Times New Roman"/>
              </a:rPr>
              <a:t> </a:t>
            </a:r>
            <a:r>
              <a:rPr sz="2150" i="1" spc="95" dirty="0">
                <a:latin typeface="Times New Roman"/>
                <a:cs typeface="Times New Roman"/>
              </a:rPr>
              <a:t>f</a:t>
            </a:r>
            <a:r>
              <a:rPr sz="1875" i="1" baseline="-24444" dirty="0">
                <a:latin typeface="Times New Roman"/>
                <a:cs typeface="Times New Roman"/>
              </a:rPr>
              <a:t>i</a:t>
            </a:r>
            <a:r>
              <a:rPr sz="1875" i="1" spc="-44" baseline="-24444" dirty="0">
                <a:latin typeface="Times New Roman"/>
                <a:cs typeface="Times New Roman"/>
              </a:rPr>
              <a:t> </a:t>
            </a:r>
            <a:r>
              <a:rPr sz="2150" dirty="0"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2243961" y="5340925"/>
            <a:ext cx="308610" cy="2292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300" i="1" spc="95" dirty="0">
                <a:latin typeface="Times New Roman"/>
                <a:cs typeface="Times New Roman"/>
              </a:rPr>
              <a:t>n</a:t>
            </a:r>
            <a:r>
              <a:rPr sz="1300" spc="90" dirty="0">
                <a:latin typeface="Symbol"/>
                <a:cs typeface="Symbol"/>
              </a:rPr>
              <a:t></a:t>
            </a:r>
            <a:r>
              <a:rPr sz="1300" spc="15" dirty="0">
                <a:latin typeface="Times New Roman"/>
                <a:cs typeface="Times New Roman"/>
              </a:rPr>
              <a:t>2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529723" y="5344795"/>
            <a:ext cx="2110740" cy="827405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60"/>
              </a:spcBef>
            </a:pPr>
            <a:r>
              <a:rPr sz="2250" spc="20" dirty="0">
                <a:latin typeface="Symbol"/>
                <a:cs typeface="Symbol"/>
              </a:rPr>
              <a:t></a:t>
            </a:r>
            <a:r>
              <a:rPr sz="2250" spc="-70" dirty="0">
                <a:latin typeface="Times New Roman"/>
                <a:cs typeface="Times New Roman"/>
              </a:rPr>
              <a:t> </a:t>
            </a:r>
            <a:r>
              <a:rPr sz="2250" spc="-180" dirty="0">
                <a:latin typeface="Times New Roman"/>
                <a:cs typeface="Times New Roman"/>
              </a:rPr>
              <a:t>(</a:t>
            </a:r>
            <a:r>
              <a:rPr sz="2250" spc="190" dirty="0">
                <a:latin typeface="Times New Roman"/>
                <a:cs typeface="Times New Roman"/>
              </a:rPr>
              <a:t>1</a:t>
            </a:r>
            <a:r>
              <a:rPr sz="2250" spc="20" dirty="0">
                <a:latin typeface="Symbol"/>
                <a:cs typeface="Symbol"/>
              </a:rPr>
              <a:t></a:t>
            </a:r>
            <a:r>
              <a:rPr sz="2250" spc="-160" dirty="0">
                <a:latin typeface="Times New Roman"/>
                <a:cs typeface="Times New Roman"/>
              </a:rPr>
              <a:t> </a:t>
            </a:r>
            <a:r>
              <a:rPr sz="5100" spc="30" baseline="-8986" dirty="0">
                <a:latin typeface="Symbol"/>
                <a:cs typeface="Symbol"/>
              </a:rPr>
              <a:t></a:t>
            </a:r>
            <a:r>
              <a:rPr sz="5100" spc="-172" baseline="-8986" dirty="0">
                <a:latin typeface="Times New Roman"/>
                <a:cs typeface="Times New Roman"/>
              </a:rPr>
              <a:t> </a:t>
            </a:r>
            <a:r>
              <a:rPr sz="2250" i="1" spc="110" dirty="0">
                <a:latin typeface="Times New Roman"/>
                <a:cs typeface="Times New Roman"/>
              </a:rPr>
              <a:t>f</a:t>
            </a:r>
            <a:r>
              <a:rPr sz="1950" i="1" spc="7" baseline="-23504" dirty="0">
                <a:latin typeface="Times New Roman"/>
                <a:cs typeface="Times New Roman"/>
              </a:rPr>
              <a:t>i</a:t>
            </a:r>
            <a:r>
              <a:rPr sz="1950" i="1" spc="-37" baseline="-23504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)</a:t>
            </a:r>
            <a:r>
              <a:rPr sz="2250" spc="-185" dirty="0">
                <a:latin typeface="Times New Roman"/>
                <a:cs typeface="Times New Roman"/>
              </a:rPr>
              <a:t> </a:t>
            </a:r>
            <a:r>
              <a:rPr sz="2250" spc="20" dirty="0">
                <a:latin typeface="Symbol"/>
                <a:cs typeface="Symbol"/>
              </a:rPr>
              <a:t></a:t>
            </a:r>
            <a:r>
              <a:rPr sz="2250" dirty="0">
                <a:latin typeface="Times New Roman"/>
                <a:cs typeface="Times New Roman"/>
              </a:rPr>
              <a:t> </a:t>
            </a:r>
            <a:r>
              <a:rPr sz="2250" spc="-275" dirty="0">
                <a:latin typeface="Times New Roman"/>
                <a:cs typeface="Times New Roman"/>
              </a:rPr>
              <a:t> </a:t>
            </a:r>
            <a:r>
              <a:rPr sz="2250" i="1" spc="150" dirty="0">
                <a:latin typeface="Times New Roman"/>
                <a:cs typeface="Times New Roman"/>
              </a:rPr>
              <a:t>f</a:t>
            </a:r>
            <a:r>
              <a:rPr sz="1950" i="1" spc="142" baseline="-23504" dirty="0">
                <a:latin typeface="Times New Roman"/>
                <a:cs typeface="Times New Roman"/>
              </a:rPr>
              <a:t>n</a:t>
            </a:r>
            <a:r>
              <a:rPr sz="1950" spc="-89" baseline="-23504" dirty="0">
                <a:latin typeface="Symbol"/>
                <a:cs typeface="Symbol"/>
              </a:rPr>
              <a:t></a:t>
            </a:r>
            <a:r>
              <a:rPr sz="1950" spc="22" baseline="-23504" dirty="0">
                <a:latin typeface="Times New Roman"/>
                <a:cs typeface="Times New Roman"/>
              </a:rPr>
              <a:t>1</a:t>
            </a:r>
            <a:endParaRPr sz="1950" baseline="-23504" dirty="0">
              <a:latin typeface="Times New Roman"/>
              <a:cs typeface="Times New Roman"/>
            </a:endParaRPr>
          </a:p>
          <a:p>
            <a:pPr marR="370205" algn="ctr">
              <a:lnSpc>
                <a:spcPct val="100000"/>
              </a:lnSpc>
              <a:spcBef>
                <a:spcPts val="204"/>
              </a:spcBef>
            </a:pPr>
            <a:r>
              <a:rPr sz="1300" i="1" spc="65" dirty="0">
                <a:latin typeface="Times New Roman"/>
                <a:cs typeface="Times New Roman"/>
              </a:rPr>
              <a:t>i</a:t>
            </a:r>
            <a:r>
              <a:rPr sz="1300" spc="65" dirty="0">
                <a:latin typeface="Symbol"/>
                <a:cs typeface="Symbol"/>
              </a:rPr>
              <a:t></a:t>
            </a:r>
            <a:r>
              <a:rPr sz="1300" spc="65" dirty="0">
                <a:latin typeface="Times New Roman"/>
                <a:cs typeface="Times New Roman"/>
              </a:rPr>
              <a:t>0</a:t>
            </a:r>
            <a:endParaRPr sz="1300" dirty="0">
              <a:latin typeface="Times New Roman"/>
              <a:cs typeface="Times New Roman"/>
            </a:endParaRPr>
          </a:p>
        </p:txBody>
      </p:sp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86200" y="5334012"/>
            <a:ext cx="1543050" cy="876287"/>
          </a:xfrm>
          <a:prstGeom prst="rect">
            <a:avLst/>
          </a:prstGeom>
        </p:spPr>
      </p:pic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76932" y="209200"/>
            <a:ext cx="53860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Recursively</a:t>
            </a:r>
            <a:r>
              <a:rPr sz="3600" spc="-45" dirty="0"/>
              <a:t> </a:t>
            </a:r>
            <a:r>
              <a:rPr sz="3600" spc="-5" dirty="0"/>
              <a:t>Defined</a:t>
            </a:r>
            <a:r>
              <a:rPr sz="3600" spc="-40" dirty="0"/>
              <a:t> </a:t>
            </a:r>
            <a:r>
              <a:rPr sz="3600" dirty="0"/>
              <a:t>Set</a:t>
            </a:r>
            <a:r>
              <a:rPr sz="3600" spc="-40" dirty="0"/>
              <a:t> </a:t>
            </a:r>
            <a:r>
              <a:rPr sz="3600" spc="-5" dirty="0"/>
              <a:t>Example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611784" y="1502917"/>
            <a:ext cx="7905750" cy="3482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19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 be</a:t>
            </a:r>
            <a:r>
              <a:rPr sz="2800" spc="-5" dirty="0">
                <a:latin typeface="Times New Roman"/>
                <a:cs typeface="Times New Roman"/>
              </a:rPr>
              <a:t> defined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recursively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as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lang="en-US"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lang="en-US"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lang="en-US" sz="2800" spc="-10" dirty="0">
                <a:latin typeface="Times New Roman"/>
                <a:cs typeface="Times New Roman"/>
              </a:rPr>
              <a:t> </a:t>
            </a:r>
            <a:r>
              <a:rPr sz="2800" spc="-5" dirty="0" err="1">
                <a:latin typeface="Times New Roman"/>
                <a:cs typeface="Times New Roman"/>
              </a:rPr>
              <a:t>x+y</a:t>
            </a:r>
            <a:r>
              <a:rPr lang="en-US"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endParaRPr lang="en-US" sz="2800" dirty="0">
              <a:latin typeface="Symbol"/>
              <a:cs typeface="Symbol"/>
            </a:endParaRPr>
          </a:p>
          <a:p>
            <a:pPr marL="355600">
              <a:lnSpc>
                <a:spcPts val="3190"/>
              </a:lnSpc>
            </a:pPr>
            <a:r>
              <a:rPr lang="en-US" sz="2800" dirty="0">
                <a:latin typeface="Times New Roman"/>
                <a:cs typeface="Times New Roman"/>
              </a:rPr>
              <a:t>S</a:t>
            </a:r>
            <a:r>
              <a:rPr lang="en-US" sz="2800" spc="-10" dirty="0">
                <a:latin typeface="Times New Roman"/>
                <a:cs typeface="Times New Roman"/>
              </a:rPr>
              <a:t> </a:t>
            </a:r>
            <a:r>
              <a:rPr lang="en-US" sz="2800" dirty="0">
                <a:latin typeface="Times New Roman"/>
                <a:cs typeface="Times New Roman"/>
              </a:rPr>
              <a:t>if</a:t>
            </a:r>
            <a:r>
              <a:rPr lang="en-US" sz="2800" spc="-20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x</a:t>
            </a:r>
            <a:r>
              <a:rPr lang="en-US" sz="2800" dirty="0" err="1">
                <a:latin typeface="Symbol"/>
                <a:cs typeface="Symbol"/>
              </a:rPr>
              <a:t></a:t>
            </a:r>
            <a:r>
              <a:rPr lang="en-US" sz="2800" dirty="0" err="1">
                <a:latin typeface="Times New Roman"/>
                <a:cs typeface="Times New Roman"/>
              </a:rPr>
              <a:t>S</a:t>
            </a:r>
            <a:r>
              <a:rPr lang="en-US" sz="2800" spc="-15" dirty="0">
                <a:latin typeface="Times New Roman"/>
                <a:cs typeface="Times New Roman"/>
              </a:rPr>
              <a:t> </a:t>
            </a:r>
            <a:r>
              <a:rPr lang="en-US" sz="2800" spc="-5" dirty="0">
                <a:latin typeface="Times New Roman"/>
                <a:cs typeface="Times New Roman"/>
              </a:rPr>
              <a:t>and</a:t>
            </a:r>
            <a:r>
              <a:rPr lang="en-US" sz="2800" spc="-25" dirty="0">
                <a:latin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cs typeface="Times New Roman"/>
              </a:rPr>
              <a:t>y</a:t>
            </a:r>
            <a:r>
              <a:rPr lang="en-US" sz="2800" dirty="0" err="1">
                <a:latin typeface="Symbol"/>
                <a:cs typeface="Symbol"/>
              </a:rPr>
              <a:t></a:t>
            </a:r>
            <a:r>
              <a:rPr lang="en-US" sz="2800" dirty="0" err="1">
                <a:latin typeface="Times New Roman"/>
                <a:cs typeface="Times New Roman"/>
              </a:rPr>
              <a:t>S</a:t>
            </a:r>
            <a:r>
              <a:rPr lang="en-US" sz="2800" dirty="0">
                <a:latin typeface="Times New Roman"/>
                <a:cs typeface="Times New Roman"/>
              </a:rPr>
              <a:t>.</a:t>
            </a:r>
          </a:p>
          <a:p>
            <a:pPr marL="12700">
              <a:lnSpc>
                <a:spcPts val="3190"/>
              </a:lnSpc>
              <a:spcBef>
                <a:spcPts val="330"/>
              </a:spcBef>
            </a:pPr>
            <a:r>
              <a:rPr sz="2800" spc="-5" dirty="0">
                <a:latin typeface="Times New Roman"/>
                <a:cs typeface="Times New Roman"/>
              </a:rPr>
              <a:t>Let set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positive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divisible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3.</a:t>
            </a:r>
          </a:p>
          <a:p>
            <a:pPr marL="355600">
              <a:lnSpc>
                <a:spcPts val="3190"/>
              </a:lnSpc>
            </a:pPr>
            <a:r>
              <a:rPr sz="2800" dirty="0">
                <a:latin typeface="Times New Roman"/>
                <a:cs typeface="Times New Roman"/>
              </a:rPr>
              <a:t>Prove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 =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b="1" spc="-10" dirty="0">
                <a:latin typeface="Times New Roman"/>
                <a:cs typeface="Times New Roman"/>
              </a:rPr>
              <a:t>Proof:</a:t>
            </a:r>
            <a:endParaRPr sz="2800" dirty="0">
              <a:latin typeface="Times New Roman"/>
              <a:cs typeface="Times New Roman"/>
            </a:endParaRPr>
          </a:p>
          <a:p>
            <a:pPr marL="355600" marR="315595" indent="-343535">
              <a:lnSpc>
                <a:spcPts val="3020"/>
              </a:lnSpc>
              <a:spcBef>
                <a:spcPts val="725"/>
              </a:spcBef>
            </a:pPr>
            <a:r>
              <a:rPr sz="2800" spc="-100" dirty="0">
                <a:latin typeface="Times New Roman"/>
                <a:cs typeface="Times New Roman"/>
              </a:rPr>
              <a:t>To</a:t>
            </a:r>
            <a:r>
              <a:rPr sz="2800" dirty="0">
                <a:latin typeface="Times New Roman"/>
                <a:cs typeface="Times New Roman"/>
              </a:rPr>
              <a:t> show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 =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A,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Symbol"/>
                <a:cs typeface="Symbol"/>
              </a:rPr>
              <a:t></a:t>
            </a:r>
            <a:r>
              <a:rPr sz="2800" spc="-5" dirty="0">
                <a:latin typeface="Times New Roman"/>
                <a:cs typeface="Times New Roman"/>
              </a:rPr>
              <a:t>S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that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Symbol"/>
                <a:cs typeface="Symbol"/>
              </a:rPr>
              <a:t></a:t>
            </a:r>
            <a:r>
              <a:rPr sz="2800" spc="-5" dirty="0">
                <a:latin typeface="Times New Roman"/>
                <a:cs typeface="Times New Roman"/>
              </a:rPr>
              <a:t>A.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30838" y="134524"/>
            <a:ext cx="588200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Recursive</a:t>
            </a:r>
            <a:r>
              <a:rPr sz="4400" spc="15" dirty="0"/>
              <a:t> </a:t>
            </a:r>
            <a:r>
              <a:rPr sz="4400" spc="-5" dirty="0"/>
              <a:t>Set</a:t>
            </a:r>
            <a:r>
              <a:rPr sz="4400" spc="-10" dirty="0"/>
              <a:t> </a:t>
            </a:r>
            <a:r>
              <a:rPr sz="4400" spc="-5" dirty="0"/>
              <a:t>Example</a:t>
            </a:r>
            <a:r>
              <a:rPr sz="4400" spc="-15" dirty="0"/>
              <a:t> </a:t>
            </a:r>
            <a:r>
              <a:rPr sz="4400" spc="-5" dirty="0"/>
              <a:t>(cont.)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688340" y="1700276"/>
            <a:ext cx="7412355" cy="404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99900"/>
              </a:lnSpc>
              <a:spcBef>
                <a:spcPts val="100"/>
              </a:spcBef>
              <a:tabLst>
                <a:tab pos="3830954" algn="l"/>
                <a:tab pos="5391785" algn="l"/>
                <a:tab pos="5786755" algn="l"/>
              </a:tabLst>
            </a:pPr>
            <a:r>
              <a:rPr sz="2400" spc="-5" dirty="0">
                <a:latin typeface="Times New Roman"/>
                <a:cs typeface="Times New Roman"/>
              </a:rPr>
              <a:t>First we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 </a:t>
            </a:r>
            <a:r>
              <a:rPr sz="2400" dirty="0">
                <a:latin typeface="Times New Roman"/>
                <a:cs typeface="Times New Roman"/>
              </a:rPr>
              <a:t>show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S.	</a:t>
            </a:r>
            <a:r>
              <a:rPr sz="2400" spc="-85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this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must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</a:t>
            </a:r>
            <a:r>
              <a:rPr sz="2400" spc="-5" dirty="0">
                <a:latin typeface="Times New Roman"/>
                <a:cs typeface="Times New Roman"/>
              </a:rPr>
              <a:t> that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positive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divisible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S.	This is the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same 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saying that </a:t>
            </a:r>
            <a:r>
              <a:rPr sz="2400" dirty="0">
                <a:latin typeface="Times New Roman"/>
                <a:cs typeface="Times New Roman"/>
              </a:rPr>
              <a:t>3n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dirty="0">
                <a:latin typeface="Times New Roman"/>
                <a:cs typeface="Times New Roman"/>
              </a:rPr>
              <a:t> 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</a:t>
            </a:r>
            <a:r>
              <a:rPr sz="2400" spc="-5" baseline="300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.	</a:t>
            </a: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inductive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proof.</a:t>
            </a:r>
            <a:endParaRPr sz="2400" dirty="0">
              <a:latin typeface="Times New Roman"/>
              <a:cs typeface="Times New Roman"/>
            </a:endParaRPr>
          </a:p>
          <a:p>
            <a:pPr marL="12700" marR="156210">
              <a:lnSpc>
                <a:spcPct val="120000"/>
              </a:lnSpc>
              <a:spcBef>
                <a:spcPts val="15"/>
              </a:spcBef>
              <a:tabLst>
                <a:tab pos="2010410" algn="l"/>
              </a:tabLst>
            </a:pPr>
            <a:r>
              <a:rPr sz="2400" spc="-5" dirty="0">
                <a:latin typeface="Times New Roman"/>
                <a:cs typeface="Times New Roman"/>
              </a:rPr>
              <a:t>Let p(n)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the statement that </a:t>
            </a:r>
            <a:r>
              <a:rPr sz="2400" dirty="0">
                <a:latin typeface="Times New Roman"/>
                <a:cs typeface="Times New Roman"/>
              </a:rPr>
              <a:t>3n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dirty="0">
                <a:latin typeface="Times New Roman"/>
                <a:cs typeface="Times New Roman"/>
              </a:rPr>
              <a:t>S </a:t>
            </a:r>
            <a:r>
              <a:rPr sz="2400" spc="-5" dirty="0">
                <a:latin typeface="Times New Roman"/>
                <a:cs typeface="Times New Roman"/>
              </a:rPr>
              <a:t>for </a:t>
            </a:r>
            <a:r>
              <a:rPr sz="2400" dirty="0">
                <a:latin typeface="Times New Roman"/>
                <a:cs typeface="Times New Roman"/>
              </a:rPr>
              <a:t>n a </a:t>
            </a:r>
            <a:r>
              <a:rPr sz="2400" spc="-5" dirty="0">
                <a:latin typeface="Times New Roman"/>
                <a:cs typeface="Times New Roman"/>
              </a:rPr>
              <a:t>positive </a:t>
            </a:r>
            <a:r>
              <a:rPr sz="2400" spc="-20" dirty="0">
                <a:latin typeface="Times New Roman"/>
                <a:cs typeface="Times New Roman"/>
              </a:rPr>
              <a:t>integer.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4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</a:t>
            </a:r>
            <a:r>
              <a:rPr sz="2400" spc="-5" dirty="0">
                <a:latin typeface="Times New Roman"/>
                <a:cs typeface="Times New Roman"/>
              </a:rPr>
              <a:t>: p(1)</a:t>
            </a:r>
            <a:r>
              <a:rPr sz="2400" dirty="0">
                <a:latin typeface="Times New Roman"/>
                <a:cs typeface="Times New Roman"/>
              </a:rPr>
              <a:t> = </a:t>
            </a:r>
            <a:r>
              <a:rPr sz="2400" spc="-5" dirty="0">
                <a:latin typeface="Times New Roman"/>
                <a:cs typeface="Times New Roman"/>
              </a:rPr>
              <a:t>3(1)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3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know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dirty="0">
                <a:latin typeface="Times New Roman"/>
                <a:cs typeface="Times New Roman"/>
              </a:rPr>
              <a:t>S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400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r>
              <a:rPr sz="2400" spc="-5" dirty="0">
                <a:latin typeface="Times New Roman"/>
                <a:cs typeface="Times New Roman"/>
              </a:rPr>
              <a:t>	</a:t>
            </a: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p(n)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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p(n+1)</a:t>
            </a:r>
            <a:endParaRPr sz="2400" dirty="0">
              <a:latin typeface="Times New Roman"/>
              <a:cs typeface="Times New Roman"/>
            </a:endParaRPr>
          </a:p>
          <a:p>
            <a:pPr marL="355600" marR="139065" indent="-342900">
              <a:lnSpc>
                <a:spcPct val="100000"/>
              </a:lnSpc>
              <a:spcBef>
                <a:spcPts val="575"/>
              </a:spcBef>
              <a:tabLst>
                <a:tab pos="1797685" algn="l"/>
                <a:tab pos="5820410" algn="l"/>
              </a:tabLst>
            </a:pP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p(n)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A.	Then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p(n+1)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3(n+1)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3n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+ 3.	</a:t>
            </a:r>
            <a:r>
              <a:rPr sz="2400" spc="-5" dirty="0">
                <a:latin typeface="Times New Roman"/>
                <a:cs typeface="Times New Roman"/>
              </a:rPr>
              <a:t>Since</a:t>
            </a:r>
            <a:r>
              <a:rPr sz="2400" spc="-9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3n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dirty="0">
                <a:latin typeface="Times New Roman"/>
                <a:cs typeface="Times New Roman"/>
              </a:rPr>
              <a:t>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S,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3n+3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S.</a:t>
            </a: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sz="2400" spc="-5" dirty="0">
                <a:latin typeface="Times New Roman"/>
                <a:cs typeface="Times New Roman"/>
              </a:rPr>
              <a:t>Therefore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must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5" dirty="0">
                <a:latin typeface="Times New Roman"/>
                <a:cs typeface="Times New Roman"/>
              </a:rPr>
              <a:t> in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S.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30838" y="134524"/>
            <a:ext cx="588200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Recursive</a:t>
            </a:r>
            <a:r>
              <a:rPr sz="4400" spc="15" dirty="0"/>
              <a:t> </a:t>
            </a:r>
            <a:r>
              <a:rPr sz="4400" spc="-5" dirty="0"/>
              <a:t>Set</a:t>
            </a:r>
            <a:r>
              <a:rPr sz="4400" spc="-10" dirty="0"/>
              <a:t> </a:t>
            </a:r>
            <a:r>
              <a:rPr sz="4400" spc="-5" dirty="0"/>
              <a:t>Example</a:t>
            </a:r>
            <a:r>
              <a:rPr sz="4400" spc="-15" dirty="0"/>
              <a:t> </a:t>
            </a:r>
            <a:r>
              <a:rPr sz="4400" spc="-5" dirty="0"/>
              <a:t>(cont.)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088390"/>
            <a:ext cx="8072755" cy="4633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  <a:tabLst>
                <a:tab pos="4368800" algn="l"/>
              </a:tabLst>
            </a:pPr>
            <a:r>
              <a:rPr sz="2800" spc="-5" dirty="0">
                <a:latin typeface="Times New Roman"/>
                <a:cs typeface="Times New Roman"/>
              </a:rPr>
              <a:t>Now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will</a:t>
            </a:r>
            <a:r>
              <a:rPr sz="2800" dirty="0">
                <a:latin typeface="Times New Roman"/>
                <a:cs typeface="Times New Roman"/>
              </a:rPr>
              <a:t> show</a:t>
            </a:r>
            <a:r>
              <a:rPr sz="2800" spc="-5" dirty="0">
                <a:latin typeface="Times New Roman"/>
                <a:cs typeface="Times New Roman"/>
              </a:rPr>
              <a:t> that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dirty="0">
                <a:latin typeface="Times New Roman"/>
                <a:cs typeface="Times New Roman"/>
              </a:rPr>
              <a:t>A.	</a:t>
            </a:r>
            <a:r>
              <a:rPr sz="2800" spc="-100" dirty="0">
                <a:latin typeface="Times New Roman"/>
                <a:cs typeface="Times New Roman"/>
              </a:rPr>
              <a:t>To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do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this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every element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 S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divisible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3, </a:t>
            </a:r>
            <a:r>
              <a:rPr sz="2800" spc="-5" dirty="0">
                <a:latin typeface="Times New Roman"/>
                <a:cs typeface="Times New Roman"/>
              </a:rPr>
              <a:t>i.e.,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represented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as</a:t>
            </a:r>
            <a:r>
              <a:rPr sz="2800" dirty="0">
                <a:latin typeface="Times New Roman"/>
                <a:cs typeface="Times New Roman"/>
              </a:rPr>
              <a:t> 3(j)</a:t>
            </a:r>
            <a:r>
              <a:rPr sz="2800" spc="-5" dirty="0">
                <a:latin typeface="Times New Roman"/>
                <a:cs typeface="Times New Roman"/>
              </a:rPr>
              <a:t> where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j 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positive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integer.</a:t>
            </a:r>
            <a:endParaRPr sz="2800" dirty="0">
              <a:latin typeface="Times New Roman"/>
              <a:cs typeface="Times New Roman"/>
            </a:endParaRPr>
          </a:p>
          <a:p>
            <a:pPr marL="12700" marR="3651250">
              <a:lnSpc>
                <a:spcPct val="119800"/>
              </a:lnSpc>
              <a:spcBef>
                <a:spcPts val="5"/>
              </a:spcBef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800" u="heavy" spc="-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</a:t>
            </a:r>
            <a:r>
              <a:rPr sz="2800" spc="-5" dirty="0">
                <a:latin typeface="Times New Roman"/>
                <a:cs typeface="Times New Roman"/>
              </a:rPr>
              <a:t>: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3(1)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800" u="heavy" spc="-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800" dirty="0">
              <a:latin typeface="Times New Roman"/>
              <a:cs typeface="Times New Roman"/>
            </a:endParaRPr>
          </a:p>
          <a:p>
            <a:pPr marL="355600" marR="107314" indent="-343535">
              <a:lnSpc>
                <a:spcPct val="100000"/>
              </a:lnSpc>
              <a:spcBef>
                <a:spcPts val="680"/>
              </a:spcBef>
              <a:tabLst>
                <a:tab pos="809625" algn="l"/>
                <a:tab pos="4391660" algn="l"/>
                <a:tab pos="5582920" algn="l"/>
                <a:tab pos="5999480" algn="l"/>
              </a:tabLst>
            </a:pPr>
            <a:r>
              <a:rPr sz="2800" spc="-5" dirty="0">
                <a:latin typeface="Times New Roman"/>
                <a:cs typeface="Times New Roman"/>
              </a:rPr>
              <a:t>Assume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z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x+y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x,y</a:t>
            </a:r>
            <a:r>
              <a:rPr sz="2800" spc="-5" dirty="0">
                <a:latin typeface="Times New Roman"/>
                <a:cs typeface="Times New Roman"/>
              </a:rPr>
              <a:t> are</a:t>
            </a:r>
            <a:r>
              <a:rPr sz="2800" dirty="0">
                <a:latin typeface="Times New Roman"/>
                <a:cs typeface="Times New Roman"/>
              </a:rPr>
              <a:t> in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A.	x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y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divisible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they are </a:t>
            </a:r>
            <a:r>
              <a:rPr sz="2800" dirty="0">
                <a:latin typeface="Times New Roman"/>
                <a:cs typeface="Times New Roman"/>
              </a:rPr>
              <a:t>both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A.	Therefore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3j	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 =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3k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j,k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Z</a:t>
            </a:r>
            <a:r>
              <a:rPr sz="2800" spc="-5" baseline="30000" dirty="0">
                <a:latin typeface="Times New Roman"/>
                <a:cs typeface="Times New Roman"/>
              </a:rPr>
              <a:t>+</a:t>
            </a:r>
            <a:r>
              <a:rPr sz="2800" spc="-5" dirty="0">
                <a:latin typeface="Times New Roman"/>
                <a:cs typeface="Times New Roman"/>
              </a:rPr>
              <a:t>.	Then </a:t>
            </a:r>
            <a:r>
              <a:rPr sz="2800" dirty="0">
                <a:latin typeface="Times New Roman"/>
                <a:cs typeface="Times New Roman"/>
              </a:rPr>
              <a:t>z = </a:t>
            </a:r>
            <a:r>
              <a:rPr sz="2800" spc="-5" dirty="0">
                <a:latin typeface="Times New Roman"/>
                <a:cs typeface="Times New Roman"/>
              </a:rPr>
              <a:t>x+y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5" dirty="0">
                <a:latin typeface="Times New Roman"/>
                <a:cs typeface="Times New Roman"/>
              </a:rPr>
              <a:t>3j+3k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3(j+k)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which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divisible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z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A</a:t>
            </a:r>
          </a:p>
          <a:p>
            <a:pPr marL="13335">
              <a:lnSpc>
                <a:spcPct val="100000"/>
              </a:lnSpc>
              <a:spcBef>
                <a:spcPts val="665"/>
              </a:spcBef>
            </a:pPr>
            <a:r>
              <a:rPr sz="2800" spc="-5" dirty="0">
                <a:latin typeface="Times New Roman"/>
                <a:cs typeface="Times New Roman"/>
              </a:rPr>
              <a:t>Therefore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every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element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804" y="81153"/>
            <a:ext cx="642112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spc="-5" dirty="0"/>
              <a:t>Recursive</a:t>
            </a:r>
            <a:r>
              <a:rPr sz="6600" spc="-120" dirty="0"/>
              <a:t> </a:t>
            </a:r>
            <a:r>
              <a:rPr sz="6600" spc="-5" dirty="0"/>
              <a:t>Definitions</a:t>
            </a:r>
            <a:endParaRPr sz="6600"/>
          </a:p>
        </p:txBody>
      </p:sp>
      <p:grpSp>
        <p:nvGrpSpPr>
          <p:cNvPr id="3" name="object 3"/>
          <p:cNvGrpSpPr/>
          <p:nvPr/>
        </p:nvGrpSpPr>
        <p:grpSpPr>
          <a:xfrm>
            <a:off x="3070098" y="3818382"/>
            <a:ext cx="3031490" cy="1300480"/>
            <a:chOff x="3070098" y="3818382"/>
            <a:chExt cx="3031490" cy="13004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98520" y="3818382"/>
              <a:ext cx="2373629" cy="78790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70098" y="4330446"/>
              <a:ext cx="1711452" cy="78790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84548" y="4374642"/>
              <a:ext cx="509777" cy="53797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86478" y="4330446"/>
              <a:ext cx="1514855" cy="787907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252087" y="3821988"/>
            <a:ext cx="2639695" cy="1049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328295">
              <a:lnSpc>
                <a:spcPct val="12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Golden Ratio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Rosen,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</a:t>
            </a:r>
            <a:r>
              <a:rPr sz="2775" baseline="25525" dirty="0">
                <a:latin typeface="Times New Roman"/>
                <a:cs typeface="Times New Roman"/>
              </a:rPr>
              <a:t>th</a:t>
            </a:r>
            <a:r>
              <a:rPr sz="2775" spc="330" baseline="255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ed.,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4.3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53541" y="247300"/>
            <a:ext cx="2488681" cy="4584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i="1" spc="-5" dirty="0">
                <a:latin typeface="Monotype Corsiva"/>
                <a:cs typeface="Monotype Corsiva"/>
              </a:rPr>
              <a:t>Golden</a:t>
            </a:r>
            <a:r>
              <a:rPr sz="2900" i="1" spc="-20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Ratio</a:t>
            </a:r>
            <a:r>
              <a:rPr sz="2900" i="1" spc="-40" dirty="0">
                <a:latin typeface="Monotype Corsiva"/>
                <a:cs typeface="Monotype Corsiva"/>
              </a:rPr>
              <a:t> </a:t>
            </a:r>
            <a:r>
              <a:rPr sz="2900" i="1" spc="300" dirty="0">
                <a:latin typeface="Monotype Corsiva"/>
                <a:cs typeface="Monotype Corsiva"/>
              </a:rPr>
              <a:t>(</a:t>
            </a:r>
            <a:r>
              <a:rPr sz="2900" spc="-150" dirty="0">
                <a:latin typeface="Symbol"/>
                <a:cs typeface="Symbol"/>
              </a:rPr>
              <a:t></a:t>
            </a:r>
            <a:r>
              <a:rPr sz="2900" i="1" spc="-150" dirty="0">
                <a:latin typeface="Monotype Corsiva"/>
                <a:cs typeface="Monotype Corsiva"/>
              </a:rPr>
              <a:t>)</a:t>
            </a:r>
            <a:endParaRPr sz="2900" spc="-150" dirty="0">
              <a:latin typeface="Monotype Corsiva"/>
              <a:cs typeface="Monotype Corsiv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4600" y="685800"/>
            <a:ext cx="3446513" cy="2247900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676538" y="5591735"/>
            <a:ext cx="811530" cy="0"/>
          </a:xfrm>
          <a:custGeom>
            <a:avLst/>
            <a:gdLst/>
            <a:ahLst/>
            <a:cxnLst/>
            <a:rect l="l" t="t" r="r" b="b"/>
            <a:pathLst>
              <a:path w="811530">
                <a:moveTo>
                  <a:pt x="0" y="0"/>
                </a:moveTo>
                <a:lnTo>
                  <a:pt x="810960" y="0"/>
                </a:lnTo>
              </a:path>
            </a:pathLst>
          </a:custGeom>
          <a:ln w="168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16088" y="5591735"/>
            <a:ext cx="256540" cy="0"/>
          </a:xfrm>
          <a:custGeom>
            <a:avLst/>
            <a:gdLst/>
            <a:ahLst/>
            <a:cxnLst/>
            <a:rect l="l" t="t" r="r" b="b"/>
            <a:pathLst>
              <a:path w="256539">
                <a:moveTo>
                  <a:pt x="0" y="0"/>
                </a:moveTo>
                <a:lnTo>
                  <a:pt x="256313" y="0"/>
                </a:lnTo>
              </a:path>
            </a:pathLst>
          </a:custGeom>
          <a:ln w="168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4119922" y="5045448"/>
            <a:ext cx="464820" cy="433070"/>
            <a:chOff x="4119922" y="5045448"/>
            <a:chExt cx="464820" cy="433070"/>
          </a:xfrm>
        </p:grpSpPr>
        <p:sp>
          <p:nvSpPr>
            <p:cNvPr id="7" name="object 7"/>
            <p:cNvSpPr/>
            <p:nvPr/>
          </p:nvSpPr>
          <p:spPr>
            <a:xfrm>
              <a:off x="4128326" y="5316490"/>
              <a:ext cx="52069" cy="29845"/>
            </a:xfrm>
            <a:custGeom>
              <a:avLst/>
              <a:gdLst/>
              <a:ahLst/>
              <a:cxnLst/>
              <a:rect l="l" t="t" r="r" b="b"/>
              <a:pathLst>
                <a:path w="52070" h="29845">
                  <a:moveTo>
                    <a:pt x="0" y="29415"/>
                  </a:moveTo>
                  <a:lnTo>
                    <a:pt x="51472" y="0"/>
                  </a:lnTo>
                </a:path>
              </a:pathLst>
            </a:custGeom>
            <a:ln w="168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179799" y="5324895"/>
              <a:ext cx="74930" cy="137160"/>
            </a:xfrm>
            <a:custGeom>
              <a:avLst/>
              <a:gdLst/>
              <a:ahLst/>
              <a:cxnLst/>
              <a:rect l="l" t="t" r="r" b="b"/>
              <a:pathLst>
                <a:path w="74929" h="137160">
                  <a:moveTo>
                    <a:pt x="0" y="0"/>
                  </a:moveTo>
                  <a:lnTo>
                    <a:pt x="74583" y="136571"/>
                  </a:lnTo>
                </a:path>
              </a:pathLst>
            </a:custGeom>
            <a:ln w="336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62786" y="5053852"/>
              <a:ext cx="99060" cy="407670"/>
            </a:xfrm>
            <a:custGeom>
              <a:avLst/>
              <a:gdLst/>
              <a:ahLst/>
              <a:cxnLst/>
              <a:rect l="l" t="t" r="r" b="b"/>
              <a:pathLst>
                <a:path w="99060" h="407670">
                  <a:moveTo>
                    <a:pt x="0" y="407614"/>
                  </a:moveTo>
                  <a:lnTo>
                    <a:pt x="98743" y="0"/>
                  </a:lnTo>
                </a:path>
              </a:pathLst>
            </a:custGeom>
            <a:ln w="168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61530" y="5053853"/>
              <a:ext cx="222885" cy="0"/>
            </a:xfrm>
            <a:custGeom>
              <a:avLst/>
              <a:gdLst/>
              <a:ahLst/>
              <a:cxnLst/>
              <a:rect l="l" t="t" r="r" b="b"/>
              <a:pathLst>
                <a:path w="222885">
                  <a:moveTo>
                    <a:pt x="0" y="0"/>
                  </a:moveTo>
                  <a:lnTo>
                    <a:pt x="222698" y="0"/>
                  </a:lnTo>
                </a:path>
              </a:pathLst>
            </a:custGeom>
            <a:ln w="168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3600992" y="5591735"/>
            <a:ext cx="1017269" cy="0"/>
          </a:xfrm>
          <a:custGeom>
            <a:avLst/>
            <a:gdLst/>
            <a:ahLst/>
            <a:cxnLst/>
            <a:rect l="l" t="t" r="r" b="b"/>
            <a:pathLst>
              <a:path w="1017270">
                <a:moveTo>
                  <a:pt x="0" y="0"/>
                </a:moveTo>
                <a:lnTo>
                  <a:pt x="1016851" y="0"/>
                </a:lnTo>
              </a:path>
            </a:pathLst>
          </a:custGeom>
          <a:ln w="1680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336308" y="5276476"/>
            <a:ext cx="1605915" cy="5099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4725" spc="15" baseline="35273" dirty="0">
                <a:latin typeface="Times New Roman"/>
                <a:cs typeface="Times New Roman"/>
              </a:rPr>
              <a:t>5</a:t>
            </a:r>
            <a:r>
              <a:rPr sz="4725" spc="577" baseline="35273" dirty="0">
                <a:latin typeface="Times New Roman"/>
                <a:cs typeface="Times New Roman"/>
              </a:rPr>
              <a:t> </a:t>
            </a:r>
            <a:r>
              <a:rPr sz="3150" spc="10" dirty="0">
                <a:latin typeface="Symbol"/>
                <a:cs typeface="Symbol"/>
              </a:rPr>
              <a:t></a:t>
            </a:r>
            <a:r>
              <a:rPr sz="3150" spc="-400" dirty="0">
                <a:latin typeface="Times New Roman"/>
                <a:cs typeface="Times New Roman"/>
              </a:rPr>
              <a:t> </a:t>
            </a:r>
            <a:r>
              <a:rPr sz="3150" spc="10" dirty="0">
                <a:latin typeface="Times New Roman"/>
                <a:cs typeface="Times New Roman"/>
              </a:rPr>
              <a:t>1.618</a:t>
            </a:r>
            <a:endParaRPr sz="31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38731" y="4915384"/>
            <a:ext cx="3316604" cy="1186180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65"/>
              </a:spcBef>
            </a:pPr>
            <a:r>
              <a:rPr sz="5025" i="1" spc="-157" baseline="-33167" dirty="0">
                <a:latin typeface="Symbol"/>
                <a:cs typeface="Symbol"/>
              </a:rPr>
              <a:t></a:t>
            </a:r>
            <a:r>
              <a:rPr sz="5025" spc="187" baseline="-33167" dirty="0">
                <a:latin typeface="Times New Roman"/>
                <a:cs typeface="Times New Roman"/>
              </a:rPr>
              <a:t> </a:t>
            </a:r>
            <a:r>
              <a:rPr sz="4725" spc="15" baseline="-35273" dirty="0">
                <a:latin typeface="Symbol"/>
                <a:cs typeface="Symbol"/>
              </a:rPr>
              <a:t></a:t>
            </a:r>
            <a:r>
              <a:rPr sz="4725" spc="322" baseline="-35273" dirty="0">
                <a:latin typeface="Times New Roman"/>
                <a:cs typeface="Times New Roman"/>
              </a:rPr>
              <a:t> </a:t>
            </a:r>
            <a:r>
              <a:rPr sz="3150" i="1" spc="10" dirty="0">
                <a:latin typeface="Times New Roman"/>
                <a:cs typeface="Times New Roman"/>
              </a:rPr>
              <a:t>a</a:t>
            </a:r>
            <a:r>
              <a:rPr sz="3150" i="1" spc="-195" dirty="0">
                <a:latin typeface="Times New Roman"/>
                <a:cs typeface="Times New Roman"/>
              </a:rPr>
              <a:t> </a:t>
            </a:r>
            <a:r>
              <a:rPr sz="3150" spc="10" dirty="0">
                <a:latin typeface="Symbol"/>
                <a:cs typeface="Symbol"/>
              </a:rPr>
              <a:t></a:t>
            </a:r>
            <a:r>
              <a:rPr sz="3150" spc="-295" dirty="0">
                <a:latin typeface="Times New Roman"/>
                <a:cs typeface="Times New Roman"/>
              </a:rPr>
              <a:t> </a:t>
            </a:r>
            <a:r>
              <a:rPr sz="3150" i="1" spc="10" dirty="0">
                <a:latin typeface="Times New Roman"/>
                <a:cs typeface="Times New Roman"/>
              </a:rPr>
              <a:t>b</a:t>
            </a:r>
            <a:r>
              <a:rPr sz="3150" i="1" spc="215" dirty="0">
                <a:latin typeface="Times New Roman"/>
                <a:cs typeface="Times New Roman"/>
              </a:rPr>
              <a:t> </a:t>
            </a:r>
            <a:r>
              <a:rPr sz="4725" spc="15" baseline="-35273" dirty="0">
                <a:latin typeface="Symbol"/>
                <a:cs typeface="Symbol"/>
              </a:rPr>
              <a:t></a:t>
            </a:r>
            <a:r>
              <a:rPr sz="4725" spc="322" baseline="-35273" dirty="0">
                <a:latin typeface="Times New Roman"/>
                <a:cs typeface="Times New Roman"/>
              </a:rPr>
              <a:t> </a:t>
            </a:r>
            <a:r>
              <a:rPr sz="3150" i="1" spc="10" dirty="0">
                <a:latin typeface="Times New Roman"/>
                <a:cs typeface="Times New Roman"/>
              </a:rPr>
              <a:t>a</a:t>
            </a:r>
            <a:r>
              <a:rPr sz="3150" i="1" spc="270" dirty="0">
                <a:latin typeface="Times New Roman"/>
                <a:cs typeface="Times New Roman"/>
              </a:rPr>
              <a:t> </a:t>
            </a:r>
            <a:r>
              <a:rPr sz="4725" spc="15" baseline="-35273" dirty="0">
                <a:latin typeface="Symbol"/>
                <a:cs typeface="Symbol"/>
              </a:rPr>
              <a:t></a:t>
            </a:r>
            <a:r>
              <a:rPr sz="4725" spc="-202" baseline="-35273" dirty="0">
                <a:latin typeface="Times New Roman"/>
                <a:cs typeface="Times New Roman"/>
              </a:rPr>
              <a:t> </a:t>
            </a:r>
            <a:r>
              <a:rPr sz="3150" spc="254" dirty="0">
                <a:latin typeface="Times New Roman"/>
                <a:cs typeface="Times New Roman"/>
              </a:rPr>
              <a:t>1</a:t>
            </a:r>
            <a:r>
              <a:rPr sz="3150" spc="10" dirty="0">
                <a:latin typeface="Symbol"/>
                <a:cs typeface="Symbol"/>
              </a:rPr>
              <a:t></a:t>
            </a:r>
            <a:endParaRPr sz="3150">
              <a:latin typeface="Symbol"/>
              <a:cs typeface="Symbol"/>
            </a:endParaRPr>
          </a:p>
          <a:p>
            <a:pPr marL="1042669">
              <a:lnSpc>
                <a:spcPct val="100000"/>
              </a:lnSpc>
              <a:spcBef>
                <a:spcPts val="665"/>
              </a:spcBef>
              <a:tabLst>
                <a:tab pos="2001520" algn="l"/>
                <a:tab pos="3075940" algn="l"/>
              </a:tabLst>
            </a:pPr>
            <a:r>
              <a:rPr sz="3150" i="1" spc="10" dirty="0">
                <a:latin typeface="Times New Roman"/>
                <a:cs typeface="Times New Roman"/>
              </a:rPr>
              <a:t>a	b	</a:t>
            </a:r>
            <a:r>
              <a:rPr sz="3150" spc="10" dirty="0">
                <a:latin typeface="Times New Roman"/>
                <a:cs typeface="Times New Roman"/>
              </a:rPr>
              <a:t>2</a:t>
            </a:r>
            <a:endParaRPr sz="31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777501" y="3410653"/>
            <a:ext cx="454659" cy="0"/>
          </a:xfrm>
          <a:custGeom>
            <a:avLst/>
            <a:gdLst/>
            <a:ahLst/>
            <a:cxnLst/>
            <a:rect l="l" t="t" r="r" b="b"/>
            <a:pathLst>
              <a:path w="454660">
                <a:moveTo>
                  <a:pt x="0" y="0"/>
                </a:moveTo>
                <a:lnTo>
                  <a:pt x="454377" y="0"/>
                </a:lnTo>
              </a:path>
            </a:pathLst>
          </a:custGeom>
          <a:ln w="134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98238" y="3410653"/>
            <a:ext cx="153035" cy="0"/>
          </a:xfrm>
          <a:custGeom>
            <a:avLst/>
            <a:gdLst/>
            <a:ahLst/>
            <a:cxnLst/>
            <a:rect l="l" t="t" r="r" b="b"/>
            <a:pathLst>
              <a:path w="153035">
                <a:moveTo>
                  <a:pt x="0" y="0"/>
                </a:moveTo>
                <a:lnTo>
                  <a:pt x="152764" y="0"/>
                </a:lnTo>
              </a:path>
            </a:pathLst>
          </a:custGeom>
          <a:ln w="134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5102115" y="3829756"/>
            <a:ext cx="287655" cy="292100"/>
            <a:chOff x="5102115" y="3829756"/>
            <a:chExt cx="287655" cy="292100"/>
          </a:xfrm>
        </p:grpSpPr>
        <p:sp>
          <p:nvSpPr>
            <p:cNvPr id="17" name="object 17"/>
            <p:cNvSpPr/>
            <p:nvPr/>
          </p:nvSpPr>
          <p:spPr>
            <a:xfrm>
              <a:off x="5104074" y="4013904"/>
              <a:ext cx="26034" cy="15875"/>
            </a:xfrm>
            <a:custGeom>
              <a:avLst/>
              <a:gdLst/>
              <a:ahLst/>
              <a:cxnLst/>
              <a:rect l="l" t="t" r="r" b="b"/>
              <a:pathLst>
                <a:path w="26035" h="15875">
                  <a:moveTo>
                    <a:pt x="0" y="15522"/>
                  </a:moveTo>
                  <a:lnTo>
                    <a:pt x="254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29535" y="4013904"/>
              <a:ext cx="60960" cy="107950"/>
            </a:xfrm>
            <a:custGeom>
              <a:avLst/>
              <a:gdLst/>
              <a:ahLst/>
              <a:cxnLst/>
              <a:rect l="l" t="t" r="r" b="b"/>
              <a:pathLst>
                <a:path w="60960" h="107950">
                  <a:moveTo>
                    <a:pt x="0" y="0"/>
                  </a:moveTo>
                  <a:lnTo>
                    <a:pt x="60714" y="10795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190249" y="3836104"/>
              <a:ext cx="66675" cy="285750"/>
            </a:xfrm>
            <a:custGeom>
              <a:avLst/>
              <a:gdLst/>
              <a:ahLst/>
              <a:cxnLst/>
              <a:rect l="l" t="t" r="r" b="b"/>
              <a:pathLst>
                <a:path w="66675" h="285750">
                  <a:moveTo>
                    <a:pt x="0" y="285750"/>
                  </a:moveTo>
                  <a:lnTo>
                    <a:pt x="6658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256839" y="3836104"/>
              <a:ext cx="132715" cy="0"/>
            </a:xfrm>
            <a:custGeom>
              <a:avLst/>
              <a:gdLst/>
              <a:ahLst/>
              <a:cxnLst/>
              <a:rect l="l" t="t" r="r" b="b"/>
              <a:pathLst>
                <a:path w="132714">
                  <a:moveTo>
                    <a:pt x="0" y="0"/>
                  </a:moveTo>
                  <a:lnTo>
                    <a:pt x="13252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102115" y="3829756"/>
              <a:ext cx="287655" cy="292100"/>
            </a:xfrm>
            <a:custGeom>
              <a:avLst/>
              <a:gdLst/>
              <a:ahLst/>
              <a:cxnLst/>
              <a:rect l="l" t="t" r="r" b="b"/>
              <a:pathLst>
                <a:path w="287654" h="292100">
                  <a:moveTo>
                    <a:pt x="287249" y="0"/>
                  </a:moveTo>
                  <a:lnTo>
                    <a:pt x="150153" y="0"/>
                  </a:lnTo>
                  <a:lnTo>
                    <a:pt x="88786" y="263876"/>
                  </a:lnTo>
                  <a:lnTo>
                    <a:pt x="34599" y="175682"/>
                  </a:lnTo>
                  <a:lnTo>
                    <a:pt x="0" y="196143"/>
                  </a:lnTo>
                  <a:lnTo>
                    <a:pt x="3917" y="203904"/>
                  </a:lnTo>
                  <a:lnTo>
                    <a:pt x="20890" y="192617"/>
                  </a:lnTo>
                  <a:lnTo>
                    <a:pt x="82259" y="292099"/>
                  </a:lnTo>
                  <a:lnTo>
                    <a:pt x="94661" y="292099"/>
                  </a:lnTo>
                  <a:lnTo>
                    <a:pt x="159293" y="13404"/>
                  </a:lnTo>
                  <a:lnTo>
                    <a:pt x="287249" y="13404"/>
                  </a:lnTo>
                  <a:lnTo>
                    <a:pt x="28724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5082531" y="4199466"/>
            <a:ext cx="628650" cy="0"/>
          </a:xfrm>
          <a:custGeom>
            <a:avLst/>
            <a:gdLst/>
            <a:ahLst/>
            <a:cxnLst/>
            <a:rect l="l" t="t" r="r" b="b"/>
            <a:pathLst>
              <a:path w="628650">
                <a:moveTo>
                  <a:pt x="0" y="0"/>
                </a:moveTo>
                <a:lnTo>
                  <a:pt x="628033" y="0"/>
                </a:lnTo>
              </a:path>
            </a:pathLst>
          </a:custGeom>
          <a:ln w="134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299023" y="3983387"/>
            <a:ext cx="3759835" cy="3505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2100" spc="-105" dirty="0">
                <a:latin typeface="Times New Roman"/>
                <a:cs typeface="Times New Roman"/>
              </a:rPr>
              <a:t>w</a:t>
            </a:r>
            <a:r>
              <a:rPr sz="2100" spc="-60" dirty="0">
                <a:latin typeface="Times New Roman"/>
                <a:cs typeface="Times New Roman"/>
              </a:rPr>
              <a:t>e</a:t>
            </a:r>
            <a:r>
              <a:rPr sz="2100" spc="-45" dirty="0">
                <a:latin typeface="Times New Roman"/>
                <a:cs typeface="Times New Roman"/>
              </a:rPr>
              <a:t> </a:t>
            </a:r>
            <a:r>
              <a:rPr sz="2100" spc="-65" dirty="0">
                <a:latin typeface="Times New Roman"/>
                <a:cs typeface="Times New Roman"/>
              </a:rPr>
              <a:t>g</a:t>
            </a:r>
            <a:r>
              <a:rPr sz="2100" spc="-75" dirty="0">
                <a:latin typeface="Times New Roman"/>
                <a:cs typeface="Times New Roman"/>
              </a:rPr>
              <a:t>e</a:t>
            </a:r>
            <a:r>
              <a:rPr sz="2100" spc="-35" dirty="0">
                <a:latin typeface="Times New Roman"/>
                <a:cs typeface="Times New Roman"/>
              </a:rPr>
              <a:t>t</a:t>
            </a:r>
            <a:r>
              <a:rPr sz="2100" spc="-25" dirty="0">
                <a:latin typeface="Times New Roman"/>
                <a:cs typeface="Times New Roman"/>
              </a:rPr>
              <a:t> </a:t>
            </a:r>
            <a:r>
              <a:rPr sz="2100" i="1" spc="35" dirty="0">
                <a:latin typeface="Times New Roman"/>
                <a:cs typeface="Times New Roman"/>
              </a:rPr>
              <a:t>x</a:t>
            </a:r>
            <a:r>
              <a:rPr sz="1800" spc="-44" baseline="43981" dirty="0">
                <a:latin typeface="Times New Roman"/>
                <a:cs typeface="Times New Roman"/>
              </a:rPr>
              <a:t>2</a:t>
            </a:r>
            <a:r>
              <a:rPr sz="1800" baseline="43981" dirty="0">
                <a:latin typeface="Times New Roman"/>
                <a:cs typeface="Times New Roman"/>
              </a:rPr>
              <a:t> </a:t>
            </a:r>
            <a:r>
              <a:rPr sz="1800" spc="-104" baseline="43981" dirty="0">
                <a:latin typeface="Times New Roman"/>
                <a:cs typeface="Times New Roman"/>
              </a:rPr>
              <a:t> </a:t>
            </a:r>
            <a:r>
              <a:rPr sz="2100" spc="-70" dirty="0">
                <a:latin typeface="Symbol"/>
                <a:cs typeface="Symbol"/>
              </a:rPr>
              <a:t></a:t>
            </a:r>
            <a:r>
              <a:rPr sz="2100" spc="-100" dirty="0">
                <a:latin typeface="Times New Roman"/>
                <a:cs typeface="Times New Roman"/>
              </a:rPr>
              <a:t> </a:t>
            </a:r>
            <a:r>
              <a:rPr sz="2100" i="1" spc="-60" dirty="0">
                <a:latin typeface="Times New Roman"/>
                <a:cs typeface="Times New Roman"/>
              </a:rPr>
              <a:t>x</a:t>
            </a:r>
            <a:r>
              <a:rPr sz="2100" i="1" spc="-170" dirty="0">
                <a:latin typeface="Times New Roman"/>
                <a:cs typeface="Times New Roman"/>
              </a:rPr>
              <a:t> </a:t>
            </a:r>
            <a:r>
              <a:rPr sz="2100" spc="45" dirty="0">
                <a:latin typeface="Symbol"/>
                <a:cs typeface="Symbol"/>
              </a:rPr>
              <a:t></a:t>
            </a:r>
            <a:r>
              <a:rPr sz="2100" spc="-65" dirty="0">
                <a:latin typeface="Times New Roman"/>
                <a:cs typeface="Times New Roman"/>
              </a:rPr>
              <a:t>1</a:t>
            </a:r>
            <a:r>
              <a:rPr sz="2100" spc="-250" dirty="0">
                <a:latin typeface="Times New Roman"/>
                <a:cs typeface="Times New Roman"/>
              </a:rPr>
              <a:t> </a:t>
            </a:r>
            <a:r>
              <a:rPr sz="2100" spc="-70" dirty="0">
                <a:latin typeface="Symbol"/>
                <a:cs typeface="Symbol"/>
              </a:rPr>
              <a:t></a:t>
            </a:r>
            <a:r>
              <a:rPr sz="2100" spc="-100" dirty="0">
                <a:latin typeface="Times New Roman"/>
                <a:cs typeface="Times New Roman"/>
              </a:rPr>
              <a:t> </a:t>
            </a:r>
            <a:r>
              <a:rPr sz="2100" spc="-130" dirty="0">
                <a:latin typeface="Times New Roman"/>
                <a:cs typeface="Times New Roman"/>
              </a:rPr>
              <a:t>0</a:t>
            </a:r>
            <a:r>
              <a:rPr sz="2100" spc="-35" dirty="0">
                <a:latin typeface="Times New Roman"/>
                <a:cs typeface="Times New Roman"/>
              </a:rPr>
              <a:t>;</a:t>
            </a:r>
            <a:r>
              <a:rPr sz="2100" spc="220" dirty="0">
                <a:latin typeface="Times New Roman"/>
                <a:cs typeface="Times New Roman"/>
              </a:rPr>
              <a:t> </a:t>
            </a:r>
            <a:r>
              <a:rPr sz="2100" spc="-65" dirty="0">
                <a:latin typeface="Times New Roman"/>
                <a:cs typeface="Times New Roman"/>
              </a:rPr>
              <a:t>So</a:t>
            </a:r>
            <a:r>
              <a:rPr sz="2100" spc="-60" dirty="0">
                <a:latin typeface="Times New Roman"/>
                <a:cs typeface="Times New Roman"/>
              </a:rPr>
              <a:t>l</a:t>
            </a:r>
            <a:r>
              <a:rPr sz="2100" spc="-100" dirty="0">
                <a:latin typeface="Times New Roman"/>
                <a:cs typeface="Times New Roman"/>
              </a:rPr>
              <a:t>v</a:t>
            </a:r>
            <a:r>
              <a:rPr sz="2100" spc="-60" dirty="0">
                <a:latin typeface="Times New Roman"/>
                <a:cs typeface="Times New Roman"/>
              </a:rPr>
              <a:t>e</a:t>
            </a:r>
            <a:r>
              <a:rPr sz="2100" spc="-45" dirty="0">
                <a:latin typeface="Times New Roman"/>
                <a:cs typeface="Times New Roman"/>
              </a:rPr>
              <a:t> </a:t>
            </a:r>
            <a:r>
              <a:rPr sz="2100" spc="-30" dirty="0">
                <a:latin typeface="Times New Roman"/>
                <a:cs typeface="Times New Roman"/>
              </a:rPr>
              <a:t>t</a:t>
            </a:r>
            <a:r>
              <a:rPr sz="2100" spc="-65" dirty="0">
                <a:latin typeface="Times New Roman"/>
                <a:cs typeface="Times New Roman"/>
              </a:rPr>
              <a:t>o</a:t>
            </a:r>
            <a:r>
              <a:rPr sz="2100" spc="-35" dirty="0">
                <a:latin typeface="Times New Roman"/>
                <a:cs typeface="Times New Roman"/>
              </a:rPr>
              <a:t> </a:t>
            </a:r>
            <a:r>
              <a:rPr sz="2100" spc="-65" dirty="0">
                <a:latin typeface="Times New Roman"/>
                <a:cs typeface="Times New Roman"/>
              </a:rPr>
              <a:t>g</a:t>
            </a:r>
            <a:r>
              <a:rPr sz="2100" spc="-75" dirty="0">
                <a:latin typeface="Times New Roman"/>
                <a:cs typeface="Times New Roman"/>
              </a:rPr>
              <a:t>e</a:t>
            </a:r>
            <a:r>
              <a:rPr sz="2100" spc="-35" dirty="0">
                <a:latin typeface="Times New Roman"/>
                <a:cs typeface="Times New Roman"/>
              </a:rPr>
              <a:t>t</a:t>
            </a:r>
            <a:r>
              <a:rPr sz="2100" spc="-25" dirty="0">
                <a:latin typeface="Times New Roman"/>
                <a:cs typeface="Times New Roman"/>
              </a:rPr>
              <a:t> </a:t>
            </a:r>
            <a:r>
              <a:rPr sz="2100" i="1" spc="-60" dirty="0">
                <a:latin typeface="Times New Roman"/>
                <a:cs typeface="Times New Roman"/>
              </a:rPr>
              <a:t>x</a:t>
            </a:r>
            <a:r>
              <a:rPr sz="2100" i="1" spc="-45" dirty="0">
                <a:latin typeface="Times New Roman"/>
                <a:cs typeface="Times New Roman"/>
              </a:rPr>
              <a:t> </a:t>
            </a:r>
            <a:r>
              <a:rPr sz="2100" spc="-70" dirty="0">
                <a:latin typeface="Symbol"/>
                <a:cs typeface="Symbol"/>
              </a:rPr>
              <a:t>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24" name="object 24"/>
          <p:cNvSpPr txBox="1"/>
          <p:nvPr/>
        </p:nvSpPr>
        <p:spPr>
          <a:xfrm>
            <a:off x="3753868" y="2966847"/>
            <a:ext cx="934085" cy="7905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1295" marR="42545" indent="-151130">
              <a:lnSpc>
                <a:spcPct val="119400"/>
              </a:lnSpc>
              <a:spcBef>
                <a:spcPts val="95"/>
              </a:spcBef>
              <a:tabLst>
                <a:tab pos="757555" algn="l"/>
              </a:tabLst>
            </a:pPr>
            <a:r>
              <a:rPr sz="2100" i="1" spc="-60" dirty="0">
                <a:latin typeface="Times New Roman"/>
                <a:cs typeface="Times New Roman"/>
              </a:rPr>
              <a:t>x</a:t>
            </a:r>
            <a:r>
              <a:rPr sz="2100" i="1" spc="-170" dirty="0">
                <a:latin typeface="Times New Roman"/>
                <a:cs typeface="Times New Roman"/>
              </a:rPr>
              <a:t> </a:t>
            </a:r>
            <a:r>
              <a:rPr sz="2100" spc="80" dirty="0">
                <a:latin typeface="Symbol"/>
                <a:cs typeface="Symbol"/>
              </a:rPr>
              <a:t></a:t>
            </a:r>
            <a:r>
              <a:rPr sz="2100" spc="-65" dirty="0">
                <a:latin typeface="Times New Roman"/>
                <a:cs typeface="Times New Roman"/>
              </a:rPr>
              <a:t>1</a:t>
            </a:r>
            <a:r>
              <a:rPr sz="2100" spc="-95" dirty="0">
                <a:latin typeface="Times New Roman"/>
                <a:cs typeface="Times New Roman"/>
              </a:rPr>
              <a:t> </a:t>
            </a:r>
            <a:r>
              <a:rPr sz="3150" spc="-104" baseline="-35714" dirty="0">
                <a:latin typeface="Symbol"/>
                <a:cs typeface="Symbol"/>
              </a:rPr>
              <a:t></a:t>
            </a:r>
            <a:r>
              <a:rPr sz="3150" spc="262" baseline="-35714" dirty="0">
                <a:latin typeface="Times New Roman"/>
                <a:cs typeface="Times New Roman"/>
              </a:rPr>
              <a:t> </a:t>
            </a:r>
            <a:r>
              <a:rPr sz="2100" i="1" spc="-45" dirty="0">
                <a:latin typeface="Times New Roman"/>
                <a:cs typeface="Times New Roman"/>
              </a:rPr>
              <a:t>x  x</a:t>
            </a:r>
            <a:r>
              <a:rPr sz="2100" i="1" dirty="0">
                <a:latin typeface="Times New Roman"/>
                <a:cs typeface="Times New Roman"/>
              </a:rPr>
              <a:t>	</a:t>
            </a:r>
            <a:r>
              <a:rPr sz="2100" spc="-65" dirty="0">
                <a:latin typeface="Times New Roman"/>
                <a:cs typeface="Times New Roman"/>
              </a:rPr>
              <a:t>1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16652" y="3194702"/>
            <a:ext cx="2223135" cy="3505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100" spc="-60" dirty="0">
                <a:latin typeface="Times New Roman"/>
                <a:cs typeface="Times New Roman"/>
              </a:rPr>
              <a:t>Consider</a:t>
            </a:r>
            <a:r>
              <a:rPr sz="2100" spc="-70" dirty="0">
                <a:latin typeface="Times New Roman"/>
                <a:cs typeface="Times New Roman"/>
              </a:rPr>
              <a:t> </a:t>
            </a:r>
            <a:r>
              <a:rPr sz="2100" spc="-50" dirty="0">
                <a:latin typeface="Times New Roman"/>
                <a:cs typeface="Times New Roman"/>
              </a:rPr>
              <a:t>the</a:t>
            </a:r>
            <a:r>
              <a:rPr sz="2100" spc="-70" dirty="0">
                <a:latin typeface="Times New Roman"/>
                <a:cs typeface="Times New Roman"/>
              </a:rPr>
              <a:t> </a:t>
            </a:r>
            <a:r>
              <a:rPr sz="2100" spc="-60" dirty="0">
                <a:latin typeface="Times New Roman"/>
                <a:cs typeface="Times New Roman"/>
              </a:rPr>
              <a:t>equation</a:t>
            </a:r>
            <a:endParaRPr sz="2100" dirty="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247225" y="3812699"/>
            <a:ext cx="487680" cy="3505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100" spc="-65" dirty="0">
                <a:latin typeface="Times New Roman"/>
                <a:cs typeface="Times New Roman"/>
              </a:rPr>
              <a:t>5</a:t>
            </a:r>
            <a:r>
              <a:rPr sz="2100" spc="-95" dirty="0">
                <a:latin typeface="Times New Roman"/>
                <a:cs typeface="Times New Roman"/>
              </a:rPr>
              <a:t> </a:t>
            </a:r>
            <a:r>
              <a:rPr sz="2100" spc="75" dirty="0">
                <a:latin typeface="Symbol"/>
                <a:cs typeface="Symbol"/>
              </a:rPr>
              <a:t></a:t>
            </a:r>
            <a:r>
              <a:rPr sz="2100" spc="-65" dirty="0">
                <a:latin typeface="Times New Roman"/>
                <a:cs typeface="Times New Roman"/>
              </a:rPr>
              <a:t>1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324939" y="4194986"/>
            <a:ext cx="151130" cy="3505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100" spc="-65" dirty="0">
                <a:latin typeface="Times New Roman"/>
                <a:cs typeface="Times New Roman"/>
              </a:rPr>
              <a:t>2</a:t>
            </a:r>
            <a:endParaRPr sz="2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695950" y="76200"/>
            <a:ext cx="3238500" cy="5715000"/>
            <a:chOff x="5695950" y="76200"/>
            <a:chExt cx="3238500" cy="5715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96000" y="76200"/>
              <a:ext cx="2619755" cy="5714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715000" y="2514600"/>
              <a:ext cx="3200400" cy="0"/>
            </a:xfrm>
            <a:custGeom>
              <a:avLst/>
              <a:gdLst/>
              <a:ahLst/>
              <a:cxnLst/>
              <a:rect l="l" t="t" r="r" b="b"/>
              <a:pathLst>
                <a:path w="3200400">
                  <a:moveTo>
                    <a:pt x="0" y="0"/>
                  </a:moveTo>
                  <a:lnTo>
                    <a:pt x="3200400" y="0"/>
                  </a:lnTo>
                </a:path>
              </a:pathLst>
            </a:custGeom>
            <a:ln w="38100">
              <a:solidFill>
                <a:srgbClr val="4F81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715000" y="152400"/>
              <a:ext cx="3200400" cy="0"/>
            </a:xfrm>
            <a:custGeom>
              <a:avLst/>
              <a:gdLst/>
              <a:ahLst/>
              <a:cxnLst/>
              <a:rect l="l" t="t" r="r" b="b"/>
              <a:pathLst>
                <a:path w="3200400">
                  <a:moveTo>
                    <a:pt x="0" y="0"/>
                  </a:moveTo>
                  <a:lnTo>
                    <a:pt x="3200400" y="0"/>
                  </a:lnTo>
                </a:path>
              </a:pathLst>
            </a:custGeom>
            <a:ln w="38100">
              <a:solidFill>
                <a:srgbClr val="4F81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715000" y="5715000"/>
              <a:ext cx="3200400" cy="0"/>
            </a:xfrm>
            <a:custGeom>
              <a:avLst/>
              <a:gdLst/>
              <a:ahLst/>
              <a:cxnLst/>
              <a:rect l="l" t="t" r="r" b="b"/>
              <a:pathLst>
                <a:path w="3200400">
                  <a:moveTo>
                    <a:pt x="0" y="0"/>
                  </a:moveTo>
                  <a:lnTo>
                    <a:pt x="3200400" y="0"/>
                  </a:lnTo>
                </a:path>
              </a:pathLst>
            </a:custGeom>
            <a:ln w="38100">
              <a:solidFill>
                <a:srgbClr val="4F81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43600" y="180682"/>
              <a:ext cx="0" cy="962660"/>
            </a:xfrm>
            <a:custGeom>
              <a:avLst/>
              <a:gdLst/>
              <a:ahLst/>
              <a:cxnLst/>
              <a:rect l="l" t="t" r="r" b="b"/>
              <a:pathLst>
                <a:path h="962660">
                  <a:moveTo>
                    <a:pt x="0" y="962317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893600" y="180686"/>
              <a:ext cx="100330" cy="85725"/>
            </a:xfrm>
            <a:custGeom>
              <a:avLst/>
              <a:gdLst/>
              <a:ahLst/>
              <a:cxnLst/>
              <a:rect l="l" t="t" r="r" b="b"/>
              <a:pathLst>
                <a:path w="100329" h="85725">
                  <a:moveTo>
                    <a:pt x="100012" y="85725"/>
                  </a:moveTo>
                  <a:lnTo>
                    <a:pt x="49999" y="0"/>
                  </a:lnTo>
                  <a:lnTo>
                    <a:pt x="0" y="85725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943600" y="1524000"/>
              <a:ext cx="0" cy="962660"/>
            </a:xfrm>
            <a:custGeom>
              <a:avLst/>
              <a:gdLst/>
              <a:ahLst/>
              <a:cxnLst/>
              <a:rect l="l" t="t" r="r" b="b"/>
              <a:pathLst>
                <a:path h="962660">
                  <a:moveTo>
                    <a:pt x="0" y="0"/>
                  </a:moveTo>
                  <a:lnTo>
                    <a:pt x="0" y="962317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893600" y="2400588"/>
              <a:ext cx="100330" cy="85725"/>
            </a:xfrm>
            <a:custGeom>
              <a:avLst/>
              <a:gdLst/>
              <a:ahLst/>
              <a:cxnLst/>
              <a:rect l="l" t="t" r="r" b="b"/>
              <a:pathLst>
                <a:path w="100329" h="85725">
                  <a:moveTo>
                    <a:pt x="100012" y="0"/>
                  </a:moveTo>
                  <a:lnTo>
                    <a:pt x="49999" y="85725"/>
                  </a:ln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943600" y="4343400"/>
              <a:ext cx="0" cy="1343660"/>
            </a:xfrm>
            <a:custGeom>
              <a:avLst/>
              <a:gdLst/>
              <a:ahLst/>
              <a:cxnLst/>
              <a:rect l="l" t="t" r="r" b="b"/>
              <a:pathLst>
                <a:path h="1343660">
                  <a:moveTo>
                    <a:pt x="0" y="0"/>
                  </a:moveTo>
                  <a:lnTo>
                    <a:pt x="0" y="1343304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93600" y="5600988"/>
              <a:ext cx="100330" cy="85725"/>
            </a:xfrm>
            <a:custGeom>
              <a:avLst/>
              <a:gdLst/>
              <a:ahLst/>
              <a:cxnLst/>
              <a:rect l="l" t="t" r="r" b="b"/>
              <a:pathLst>
                <a:path w="100329" h="85725">
                  <a:moveTo>
                    <a:pt x="100012" y="0"/>
                  </a:moveTo>
                  <a:lnTo>
                    <a:pt x="49999" y="85725"/>
                  </a:ln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43600" y="2542895"/>
              <a:ext cx="0" cy="1343660"/>
            </a:xfrm>
            <a:custGeom>
              <a:avLst/>
              <a:gdLst/>
              <a:ahLst/>
              <a:cxnLst/>
              <a:rect l="l" t="t" r="r" b="b"/>
              <a:pathLst>
                <a:path h="1343660">
                  <a:moveTo>
                    <a:pt x="0" y="1343304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893600" y="2542886"/>
              <a:ext cx="100330" cy="85725"/>
            </a:xfrm>
            <a:custGeom>
              <a:avLst/>
              <a:gdLst/>
              <a:ahLst/>
              <a:cxnLst/>
              <a:rect l="l" t="t" r="r" b="b"/>
              <a:pathLst>
                <a:path w="100329" h="85725">
                  <a:moveTo>
                    <a:pt x="100012" y="85725"/>
                  </a:moveTo>
                  <a:lnTo>
                    <a:pt x="49999" y="0"/>
                  </a:lnTo>
                  <a:lnTo>
                    <a:pt x="0" y="85725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869940" y="3754628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i="1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869940" y="1097109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i="1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257680" y="849426"/>
            <a:ext cx="691515" cy="0"/>
          </a:xfrm>
          <a:custGeom>
            <a:avLst/>
            <a:gdLst/>
            <a:ahLst/>
            <a:cxnLst/>
            <a:rect l="l" t="t" r="r" b="b"/>
            <a:pathLst>
              <a:path w="691514">
                <a:moveTo>
                  <a:pt x="0" y="0"/>
                </a:moveTo>
                <a:lnTo>
                  <a:pt x="690969" y="0"/>
                </a:lnTo>
              </a:path>
            </a:pathLst>
          </a:custGeom>
          <a:ln w="1433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313826" y="849426"/>
            <a:ext cx="218440" cy="0"/>
          </a:xfrm>
          <a:custGeom>
            <a:avLst/>
            <a:gdLst/>
            <a:ahLst/>
            <a:cxnLst/>
            <a:rect l="l" t="t" r="r" b="b"/>
            <a:pathLst>
              <a:path w="218439">
                <a:moveTo>
                  <a:pt x="0" y="0"/>
                </a:moveTo>
                <a:lnTo>
                  <a:pt x="218389" y="0"/>
                </a:lnTo>
              </a:path>
            </a:pathLst>
          </a:custGeom>
          <a:ln w="1433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4890089" y="383489"/>
            <a:ext cx="881380" cy="473709"/>
            <a:chOff x="4890089" y="383489"/>
            <a:chExt cx="881380" cy="473709"/>
          </a:xfrm>
        </p:grpSpPr>
        <p:sp>
          <p:nvSpPr>
            <p:cNvPr id="20" name="object 20"/>
            <p:cNvSpPr/>
            <p:nvPr/>
          </p:nvSpPr>
          <p:spPr>
            <a:xfrm>
              <a:off x="5346701" y="614734"/>
              <a:ext cx="44450" cy="25400"/>
            </a:xfrm>
            <a:custGeom>
              <a:avLst/>
              <a:gdLst/>
              <a:ahLst/>
              <a:cxnLst/>
              <a:rect l="l" t="t" r="r" b="b"/>
              <a:pathLst>
                <a:path w="44450" h="25400">
                  <a:moveTo>
                    <a:pt x="0" y="25081"/>
                  </a:moveTo>
                  <a:lnTo>
                    <a:pt x="43856" y="0"/>
                  </a:lnTo>
                </a:path>
              </a:pathLst>
            </a:custGeom>
            <a:ln w="143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90558" y="621901"/>
              <a:ext cx="64135" cy="116839"/>
            </a:xfrm>
            <a:custGeom>
              <a:avLst/>
              <a:gdLst/>
              <a:ahLst/>
              <a:cxnLst/>
              <a:rect l="l" t="t" r="r" b="b"/>
              <a:pathLst>
                <a:path w="64135" h="116840">
                  <a:moveTo>
                    <a:pt x="0" y="0"/>
                  </a:moveTo>
                  <a:lnTo>
                    <a:pt x="63547" y="116450"/>
                  </a:lnTo>
                </a:path>
              </a:pathLst>
            </a:custGeom>
            <a:ln w="28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61266" y="390792"/>
              <a:ext cx="84455" cy="347980"/>
            </a:xfrm>
            <a:custGeom>
              <a:avLst/>
              <a:gdLst/>
              <a:ahLst/>
              <a:cxnLst/>
              <a:rect l="l" t="t" r="r" b="b"/>
              <a:pathLst>
                <a:path w="84454" h="347980">
                  <a:moveTo>
                    <a:pt x="0" y="347558"/>
                  </a:moveTo>
                  <a:lnTo>
                    <a:pt x="84133" y="0"/>
                  </a:lnTo>
                </a:path>
              </a:pathLst>
            </a:custGeom>
            <a:ln w="143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545400" y="390791"/>
              <a:ext cx="189865" cy="0"/>
            </a:xfrm>
            <a:custGeom>
              <a:avLst/>
              <a:gdLst/>
              <a:ahLst/>
              <a:cxnLst/>
              <a:rect l="l" t="t" r="r" b="b"/>
              <a:pathLst>
                <a:path w="189864">
                  <a:moveTo>
                    <a:pt x="0" y="0"/>
                  </a:moveTo>
                  <a:lnTo>
                    <a:pt x="189748" y="0"/>
                  </a:lnTo>
                </a:path>
              </a:pathLst>
            </a:custGeom>
            <a:ln w="143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897391" y="849426"/>
              <a:ext cx="866775" cy="0"/>
            </a:xfrm>
            <a:custGeom>
              <a:avLst/>
              <a:gdLst/>
              <a:ahLst/>
              <a:cxnLst/>
              <a:rect l="l" t="t" r="r" b="b"/>
              <a:pathLst>
                <a:path w="866775">
                  <a:moveTo>
                    <a:pt x="0" y="0"/>
                  </a:moveTo>
                  <a:lnTo>
                    <a:pt x="866397" y="0"/>
                  </a:lnTo>
                </a:path>
              </a:pathLst>
            </a:custGeom>
            <a:ln w="143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3217854" y="289549"/>
            <a:ext cx="2548890" cy="996315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25400" algn="ctr">
              <a:lnSpc>
                <a:spcPct val="100000"/>
              </a:lnSpc>
              <a:spcBef>
                <a:spcPts val="680"/>
              </a:spcBef>
              <a:tabLst>
                <a:tab pos="2299970" algn="l"/>
              </a:tabLst>
            </a:pPr>
            <a:r>
              <a:rPr sz="2700" i="1" dirty="0">
                <a:latin typeface="Times New Roman"/>
                <a:cs typeface="Times New Roman"/>
              </a:rPr>
              <a:t>a</a:t>
            </a:r>
            <a:r>
              <a:rPr sz="2700" i="1" spc="-170" dirty="0">
                <a:latin typeface="Times New Roman"/>
                <a:cs typeface="Times New Roman"/>
              </a:rPr>
              <a:t> </a:t>
            </a:r>
            <a:r>
              <a:rPr sz="2700" i="0" dirty="0">
                <a:latin typeface="Symbol"/>
                <a:cs typeface="Symbol"/>
              </a:rPr>
              <a:t></a:t>
            </a:r>
            <a:r>
              <a:rPr sz="2700" i="0" spc="-260" dirty="0">
                <a:latin typeface="Times New Roman"/>
                <a:cs typeface="Times New Roman"/>
              </a:rPr>
              <a:t> </a:t>
            </a:r>
            <a:r>
              <a:rPr sz="2700" i="1" dirty="0">
                <a:latin typeface="Times New Roman"/>
                <a:cs typeface="Times New Roman"/>
              </a:rPr>
              <a:t>b</a:t>
            </a:r>
            <a:r>
              <a:rPr sz="2700" i="1" spc="185" dirty="0">
                <a:latin typeface="Times New Roman"/>
                <a:cs typeface="Times New Roman"/>
              </a:rPr>
              <a:t> </a:t>
            </a:r>
            <a:r>
              <a:rPr sz="4050" i="0" baseline="-34979" dirty="0">
                <a:latin typeface="Symbol"/>
                <a:cs typeface="Symbol"/>
              </a:rPr>
              <a:t></a:t>
            </a:r>
            <a:r>
              <a:rPr sz="4050" i="0" spc="277" baseline="-34979" dirty="0">
                <a:latin typeface="Times New Roman"/>
                <a:cs typeface="Times New Roman"/>
              </a:rPr>
              <a:t> </a:t>
            </a:r>
            <a:r>
              <a:rPr sz="2700" i="1" dirty="0">
                <a:latin typeface="Times New Roman"/>
                <a:cs typeface="Times New Roman"/>
              </a:rPr>
              <a:t>a</a:t>
            </a:r>
            <a:r>
              <a:rPr sz="2700" i="1" spc="225" dirty="0">
                <a:latin typeface="Times New Roman"/>
                <a:cs typeface="Times New Roman"/>
              </a:rPr>
              <a:t> </a:t>
            </a:r>
            <a:r>
              <a:rPr sz="4050" i="0" baseline="-34979" dirty="0">
                <a:latin typeface="Symbol"/>
                <a:cs typeface="Symbol"/>
              </a:rPr>
              <a:t></a:t>
            </a:r>
            <a:r>
              <a:rPr sz="4050" i="0" spc="-172" baseline="-34979" dirty="0">
                <a:latin typeface="Times New Roman"/>
                <a:cs typeface="Times New Roman"/>
              </a:rPr>
              <a:t> </a:t>
            </a:r>
            <a:r>
              <a:rPr sz="2700" i="0" spc="105" dirty="0">
                <a:latin typeface="Times New Roman"/>
                <a:cs typeface="Times New Roman"/>
              </a:rPr>
              <a:t>1</a:t>
            </a:r>
            <a:r>
              <a:rPr sz="2700" i="0" spc="105" dirty="0">
                <a:latin typeface="Symbol"/>
                <a:cs typeface="Symbol"/>
              </a:rPr>
              <a:t></a:t>
            </a:r>
            <a:r>
              <a:rPr sz="2700" i="0" spc="105" dirty="0">
                <a:latin typeface="Times New Roman"/>
                <a:cs typeface="Times New Roman"/>
              </a:rPr>
              <a:t>	</a:t>
            </a:r>
            <a:r>
              <a:rPr sz="2700" i="0" dirty="0">
                <a:latin typeface="Times New Roman"/>
                <a:cs typeface="Times New Roman"/>
              </a:rPr>
              <a:t>5</a:t>
            </a:r>
            <a:endParaRPr sz="2700">
              <a:latin typeface="Times New Roman"/>
              <a:cs typeface="Times New Roman"/>
            </a:endParaRPr>
          </a:p>
          <a:p>
            <a:pPr marR="36195" algn="ctr">
              <a:lnSpc>
                <a:spcPct val="100000"/>
              </a:lnSpc>
              <a:spcBef>
                <a:spcPts val="580"/>
              </a:spcBef>
              <a:tabLst>
                <a:tab pos="816610" algn="l"/>
                <a:tab pos="1731645" algn="l"/>
              </a:tabLst>
            </a:pPr>
            <a:r>
              <a:rPr sz="2700" i="1" dirty="0">
                <a:latin typeface="Times New Roman"/>
                <a:cs typeface="Times New Roman"/>
              </a:rPr>
              <a:t>a	b	</a:t>
            </a:r>
            <a:r>
              <a:rPr sz="2700" i="0" dirty="0">
                <a:latin typeface="Times New Roman"/>
                <a:cs typeface="Times New Roman"/>
              </a:rPr>
              <a:t>2</a:t>
            </a:r>
            <a:endParaRPr sz="2700">
              <a:latin typeface="Times New Roman"/>
              <a:cs typeface="Times New Roman"/>
            </a:endParaRPr>
          </a:p>
        </p:txBody>
      </p:sp>
      <p:pic>
        <p:nvPicPr>
          <p:cNvPr id="26" name="object 2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86600" y="2743200"/>
            <a:ext cx="609600" cy="581405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6067202" y="5813552"/>
            <a:ext cx="27235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5" dirty="0">
                <a:latin typeface="Times New Roman"/>
                <a:cs typeface="Times New Roman"/>
              </a:rPr>
              <a:t>Michelangelo’s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David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28" name="object 2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1025" y="1981200"/>
            <a:ext cx="3495675" cy="4191374"/>
          </a:xfrm>
          <a:prstGeom prst="rect">
            <a:avLst/>
          </a:prstGeom>
        </p:spPr>
      </p:pic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" y="76200"/>
            <a:ext cx="2514600" cy="23080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63048" y="2308352"/>
            <a:ext cx="22167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Golden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Rectangle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919370" y="414019"/>
            <a:ext cx="848994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4200" i="0" baseline="13888" dirty="0">
                <a:latin typeface="Times New Roman"/>
                <a:cs typeface="Times New Roman"/>
              </a:rPr>
              <a:t>f</a:t>
            </a:r>
            <a:r>
              <a:rPr sz="1850" i="0" dirty="0">
                <a:latin typeface="Times New Roman"/>
                <a:cs typeface="Times New Roman"/>
              </a:rPr>
              <a:t>n</a:t>
            </a:r>
            <a:r>
              <a:rPr sz="4200" i="0" baseline="13888" dirty="0">
                <a:latin typeface="Times New Roman"/>
                <a:cs typeface="Times New Roman"/>
              </a:rPr>
              <a:t>/f</a:t>
            </a:r>
            <a:r>
              <a:rPr sz="1850" i="0" dirty="0">
                <a:latin typeface="Times New Roman"/>
                <a:cs typeface="Times New Roman"/>
              </a:rPr>
              <a:t>n-1</a:t>
            </a:r>
            <a:endParaRPr sz="185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92481" y="2883280"/>
            <a:ext cx="5054600" cy="3133725"/>
            <a:chOff x="292481" y="2883280"/>
            <a:chExt cx="5054600" cy="3133725"/>
          </a:xfrm>
        </p:grpSpPr>
        <p:sp>
          <p:nvSpPr>
            <p:cNvPr id="6" name="object 6"/>
            <p:cNvSpPr/>
            <p:nvPr/>
          </p:nvSpPr>
          <p:spPr>
            <a:xfrm>
              <a:off x="1493900" y="3627500"/>
              <a:ext cx="90805" cy="90805"/>
            </a:xfrm>
            <a:custGeom>
              <a:avLst/>
              <a:gdLst/>
              <a:ahLst/>
              <a:cxnLst/>
              <a:rect l="l" t="t" r="r" b="b"/>
              <a:pathLst>
                <a:path w="90805" h="90804">
                  <a:moveTo>
                    <a:pt x="90678" y="0"/>
                  </a:moveTo>
                  <a:lnTo>
                    <a:pt x="0" y="0"/>
                  </a:lnTo>
                  <a:lnTo>
                    <a:pt x="0" y="90678"/>
                  </a:lnTo>
                  <a:lnTo>
                    <a:pt x="90678" y="90678"/>
                  </a:lnTo>
                  <a:lnTo>
                    <a:pt x="90678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93900" y="3627500"/>
              <a:ext cx="90805" cy="90805"/>
            </a:xfrm>
            <a:custGeom>
              <a:avLst/>
              <a:gdLst/>
              <a:ahLst/>
              <a:cxnLst/>
              <a:rect l="l" t="t" r="r" b="b"/>
              <a:pathLst>
                <a:path w="90805" h="90804">
                  <a:moveTo>
                    <a:pt x="0" y="90678"/>
                  </a:moveTo>
                  <a:lnTo>
                    <a:pt x="90678" y="90678"/>
                  </a:lnTo>
                  <a:lnTo>
                    <a:pt x="90678" y="0"/>
                  </a:lnTo>
                  <a:lnTo>
                    <a:pt x="0" y="0"/>
                  </a:lnTo>
                  <a:lnTo>
                    <a:pt x="0" y="90678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93900" y="3718178"/>
              <a:ext cx="90805" cy="92710"/>
            </a:xfrm>
            <a:custGeom>
              <a:avLst/>
              <a:gdLst/>
              <a:ahLst/>
              <a:cxnLst/>
              <a:rect l="l" t="t" r="r" b="b"/>
              <a:pathLst>
                <a:path w="90805" h="92710">
                  <a:moveTo>
                    <a:pt x="90678" y="0"/>
                  </a:moveTo>
                  <a:lnTo>
                    <a:pt x="0" y="0"/>
                  </a:lnTo>
                  <a:lnTo>
                    <a:pt x="0" y="92202"/>
                  </a:lnTo>
                  <a:lnTo>
                    <a:pt x="90678" y="92202"/>
                  </a:lnTo>
                  <a:lnTo>
                    <a:pt x="90678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93900" y="3718178"/>
              <a:ext cx="90805" cy="92710"/>
            </a:xfrm>
            <a:custGeom>
              <a:avLst/>
              <a:gdLst/>
              <a:ahLst/>
              <a:cxnLst/>
              <a:rect l="l" t="t" r="r" b="b"/>
              <a:pathLst>
                <a:path w="90805" h="92710">
                  <a:moveTo>
                    <a:pt x="0" y="92202"/>
                  </a:moveTo>
                  <a:lnTo>
                    <a:pt x="90678" y="92202"/>
                  </a:lnTo>
                  <a:lnTo>
                    <a:pt x="90678" y="0"/>
                  </a:lnTo>
                  <a:lnTo>
                    <a:pt x="0" y="0"/>
                  </a:lnTo>
                  <a:lnTo>
                    <a:pt x="0" y="92202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584578" y="3627500"/>
              <a:ext cx="184785" cy="182880"/>
            </a:xfrm>
            <a:custGeom>
              <a:avLst/>
              <a:gdLst/>
              <a:ahLst/>
              <a:cxnLst/>
              <a:rect l="l" t="t" r="r" b="b"/>
              <a:pathLst>
                <a:path w="184785" h="182879">
                  <a:moveTo>
                    <a:pt x="184403" y="0"/>
                  </a:moveTo>
                  <a:lnTo>
                    <a:pt x="0" y="0"/>
                  </a:lnTo>
                  <a:lnTo>
                    <a:pt x="0" y="182880"/>
                  </a:lnTo>
                  <a:lnTo>
                    <a:pt x="184403" y="182880"/>
                  </a:lnTo>
                  <a:lnTo>
                    <a:pt x="184403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84578" y="3627500"/>
              <a:ext cx="184785" cy="182880"/>
            </a:xfrm>
            <a:custGeom>
              <a:avLst/>
              <a:gdLst/>
              <a:ahLst/>
              <a:cxnLst/>
              <a:rect l="l" t="t" r="r" b="b"/>
              <a:pathLst>
                <a:path w="184785" h="182879">
                  <a:moveTo>
                    <a:pt x="0" y="182880"/>
                  </a:moveTo>
                  <a:lnTo>
                    <a:pt x="184403" y="182880"/>
                  </a:lnTo>
                  <a:lnTo>
                    <a:pt x="184403" y="0"/>
                  </a:lnTo>
                  <a:lnTo>
                    <a:pt x="0" y="0"/>
                  </a:lnTo>
                  <a:lnTo>
                    <a:pt x="0" y="18288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93900" y="3810380"/>
              <a:ext cx="275590" cy="274320"/>
            </a:xfrm>
            <a:custGeom>
              <a:avLst/>
              <a:gdLst/>
              <a:ahLst/>
              <a:cxnLst/>
              <a:rect l="l" t="t" r="r" b="b"/>
              <a:pathLst>
                <a:path w="275589" h="274320">
                  <a:moveTo>
                    <a:pt x="275081" y="0"/>
                  </a:moveTo>
                  <a:lnTo>
                    <a:pt x="0" y="0"/>
                  </a:lnTo>
                  <a:lnTo>
                    <a:pt x="0" y="274320"/>
                  </a:lnTo>
                  <a:lnTo>
                    <a:pt x="275081" y="274320"/>
                  </a:lnTo>
                  <a:lnTo>
                    <a:pt x="275081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493900" y="3810380"/>
              <a:ext cx="275590" cy="274320"/>
            </a:xfrm>
            <a:custGeom>
              <a:avLst/>
              <a:gdLst/>
              <a:ahLst/>
              <a:cxnLst/>
              <a:rect l="l" t="t" r="r" b="b"/>
              <a:pathLst>
                <a:path w="275589" h="274320">
                  <a:moveTo>
                    <a:pt x="0" y="274320"/>
                  </a:moveTo>
                  <a:lnTo>
                    <a:pt x="275081" y="274320"/>
                  </a:lnTo>
                  <a:lnTo>
                    <a:pt x="275081" y="0"/>
                  </a:lnTo>
                  <a:lnTo>
                    <a:pt x="0" y="0"/>
                  </a:lnTo>
                  <a:lnTo>
                    <a:pt x="0" y="27432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768983" y="3627500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>
                  <a:moveTo>
                    <a:pt x="457200" y="0"/>
                  </a:moveTo>
                  <a:lnTo>
                    <a:pt x="0" y="0"/>
                  </a:lnTo>
                  <a:lnTo>
                    <a:pt x="0" y="457200"/>
                  </a:lnTo>
                  <a:lnTo>
                    <a:pt x="457200" y="45720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768983" y="3627500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>
                  <a:moveTo>
                    <a:pt x="0" y="457200"/>
                  </a:moveTo>
                  <a:lnTo>
                    <a:pt x="457200" y="457200"/>
                  </a:lnTo>
                  <a:lnTo>
                    <a:pt x="4572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493900" y="2895980"/>
              <a:ext cx="732790" cy="731520"/>
            </a:xfrm>
            <a:custGeom>
              <a:avLst/>
              <a:gdLst/>
              <a:ahLst/>
              <a:cxnLst/>
              <a:rect l="l" t="t" r="r" b="b"/>
              <a:pathLst>
                <a:path w="732789" h="731520">
                  <a:moveTo>
                    <a:pt x="732282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732282" y="731520"/>
                  </a:lnTo>
                  <a:lnTo>
                    <a:pt x="732282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493900" y="2895980"/>
              <a:ext cx="732790" cy="731520"/>
            </a:xfrm>
            <a:custGeom>
              <a:avLst/>
              <a:gdLst/>
              <a:ahLst/>
              <a:cxnLst/>
              <a:rect l="l" t="t" r="r" b="b"/>
              <a:pathLst>
                <a:path w="732789" h="731520">
                  <a:moveTo>
                    <a:pt x="0" y="731520"/>
                  </a:moveTo>
                  <a:lnTo>
                    <a:pt x="732282" y="731520"/>
                  </a:lnTo>
                  <a:lnTo>
                    <a:pt x="732282" y="0"/>
                  </a:lnTo>
                  <a:lnTo>
                    <a:pt x="0" y="0"/>
                  </a:lnTo>
                  <a:lnTo>
                    <a:pt x="0" y="731520"/>
                  </a:lnTo>
                  <a:close/>
                </a:path>
              </a:pathLst>
            </a:custGeom>
            <a:ln w="25399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05181" y="2895980"/>
              <a:ext cx="1188720" cy="1188720"/>
            </a:xfrm>
            <a:custGeom>
              <a:avLst/>
              <a:gdLst/>
              <a:ahLst/>
              <a:cxnLst/>
              <a:rect l="l" t="t" r="r" b="b"/>
              <a:pathLst>
                <a:path w="1188720" h="1188720">
                  <a:moveTo>
                    <a:pt x="1188720" y="0"/>
                  </a:moveTo>
                  <a:lnTo>
                    <a:pt x="0" y="0"/>
                  </a:lnTo>
                  <a:lnTo>
                    <a:pt x="0" y="1188720"/>
                  </a:lnTo>
                  <a:lnTo>
                    <a:pt x="1188720" y="1188720"/>
                  </a:lnTo>
                  <a:lnTo>
                    <a:pt x="1188720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05181" y="2895980"/>
              <a:ext cx="1188720" cy="1188720"/>
            </a:xfrm>
            <a:custGeom>
              <a:avLst/>
              <a:gdLst/>
              <a:ahLst/>
              <a:cxnLst/>
              <a:rect l="l" t="t" r="r" b="b"/>
              <a:pathLst>
                <a:path w="1188720" h="1188720">
                  <a:moveTo>
                    <a:pt x="0" y="1188720"/>
                  </a:moveTo>
                  <a:lnTo>
                    <a:pt x="1188720" y="1188720"/>
                  </a:lnTo>
                  <a:lnTo>
                    <a:pt x="1188720" y="0"/>
                  </a:lnTo>
                  <a:lnTo>
                    <a:pt x="0" y="0"/>
                  </a:lnTo>
                  <a:lnTo>
                    <a:pt x="0" y="1188720"/>
                  </a:lnTo>
                  <a:close/>
                </a:path>
              </a:pathLst>
            </a:custGeom>
            <a:ln w="25399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5181" y="4084700"/>
              <a:ext cx="1921510" cy="1919605"/>
            </a:xfrm>
            <a:custGeom>
              <a:avLst/>
              <a:gdLst/>
              <a:ahLst/>
              <a:cxnLst/>
              <a:rect l="l" t="t" r="r" b="b"/>
              <a:pathLst>
                <a:path w="1921510" h="1919604">
                  <a:moveTo>
                    <a:pt x="1921002" y="0"/>
                  </a:moveTo>
                  <a:lnTo>
                    <a:pt x="0" y="0"/>
                  </a:lnTo>
                  <a:lnTo>
                    <a:pt x="0" y="1919477"/>
                  </a:lnTo>
                  <a:lnTo>
                    <a:pt x="1921002" y="1919477"/>
                  </a:lnTo>
                  <a:lnTo>
                    <a:pt x="1921002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05181" y="4084700"/>
              <a:ext cx="1921510" cy="1919605"/>
            </a:xfrm>
            <a:custGeom>
              <a:avLst/>
              <a:gdLst/>
              <a:ahLst/>
              <a:cxnLst/>
              <a:rect l="l" t="t" r="r" b="b"/>
              <a:pathLst>
                <a:path w="1921510" h="1919604">
                  <a:moveTo>
                    <a:pt x="0" y="1919477"/>
                  </a:moveTo>
                  <a:lnTo>
                    <a:pt x="1921002" y="1919477"/>
                  </a:lnTo>
                  <a:lnTo>
                    <a:pt x="1921002" y="0"/>
                  </a:lnTo>
                  <a:lnTo>
                    <a:pt x="0" y="0"/>
                  </a:lnTo>
                  <a:lnTo>
                    <a:pt x="0" y="1919477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226182" y="2895980"/>
              <a:ext cx="3108325" cy="3108325"/>
            </a:xfrm>
            <a:custGeom>
              <a:avLst/>
              <a:gdLst/>
              <a:ahLst/>
              <a:cxnLst/>
              <a:rect l="l" t="t" r="r" b="b"/>
              <a:pathLst>
                <a:path w="3108325" h="3108325">
                  <a:moveTo>
                    <a:pt x="3108197" y="0"/>
                  </a:moveTo>
                  <a:lnTo>
                    <a:pt x="0" y="0"/>
                  </a:lnTo>
                  <a:lnTo>
                    <a:pt x="0" y="3108198"/>
                  </a:lnTo>
                  <a:lnTo>
                    <a:pt x="3108197" y="3108198"/>
                  </a:lnTo>
                  <a:lnTo>
                    <a:pt x="3108197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226182" y="2895980"/>
              <a:ext cx="3108325" cy="3108325"/>
            </a:xfrm>
            <a:custGeom>
              <a:avLst/>
              <a:gdLst/>
              <a:ahLst/>
              <a:cxnLst/>
              <a:rect l="l" t="t" r="r" b="b"/>
              <a:pathLst>
                <a:path w="3108325" h="3108325">
                  <a:moveTo>
                    <a:pt x="0" y="3108198"/>
                  </a:moveTo>
                  <a:lnTo>
                    <a:pt x="3108197" y="3108198"/>
                  </a:lnTo>
                  <a:lnTo>
                    <a:pt x="3108197" y="0"/>
                  </a:lnTo>
                  <a:lnTo>
                    <a:pt x="0" y="0"/>
                  </a:lnTo>
                  <a:lnTo>
                    <a:pt x="0" y="3108198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914048" y="6129020"/>
            <a:ext cx="173418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4200" spc="7" baseline="13888" dirty="0">
                <a:latin typeface="Times New Roman"/>
                <a:cs typeface="Times New Roman"/>
              </a:rPr>
              <a:t>f</a:t>
            </a:r>
            <a:r>
              <a:rPr sz="1850" spc="5" dirty="0">
                <a:latin typeface="Times New Roman"/>
                <a:cs typeface="Times New Roman"/>
              </a:rPr>
              <a:t>n-2</a:t>
            </a:r>
            <a:r>
              <a:rPr sz="1850" spc="-20" dirty="0">
                <a:latin typeface="Times New Roman"/>
                <a:cs typeface="Times New Roman"/>
              </a:rPr>
              <a:t> </a:t>
            </a:r>
            <a:r>
              <a:rPr sz="4200" baseline="13888" dirty="0">
                <a:latin typeface="Times New Roman"/>
                <a:cs typeface="Times New Roman"/>
              </a:rPr>
              <a:t>+</a:t>
            </a:r>
            <a:r>
              <a:rPr sz="4200" spc="-60" baseline="13888" dirty="0">
                <a:latin typeface="Times New Roman"/>
                <a:cs typeface="Times New Roman"/>
              </a:rPr>
              <a:t> </a:t>
            </a:r>
            <a:r>
              <a:rPr sz="4200" baseline="13888" dirty="0">
                <a:latin typeface="Times New Roman"/>
                <a:cs typeface="Times New Roman"/>
              </a:rPr>
              <a:t>f</a:t>
            </a:r>
            <a:r>
              <a:rPr sz="1850" dirty="0">
                <a:latin typeface="Times New Roman"/>
                <a:cs typeface="Times New Roman"/>
              </a:rPr>
              <a:t>n-1</a:t>
            </a:r>
            <a:r>
              <a:rPr sz="4200" baseline="13888" dirty="0">
                <a:latin typeface="Times New Roman"/>
                <a:cs typeface="Times New Roman"/>
              </a:rPr>
              <a:t>=f</a:t>
            </a:r>
            <a:r>
              <a:rPr sz="1850" dirty="0">
                <a:latin typeface="Times New Roman"/>
                <a:cs typeface="Times New Roman"/>
              </a:rPr>
              <a:t>n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463540" y="4224020"/>
            <a:ext cx="511809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4200" spc="7" baseline="13888" dirty="0">
                <a:latin typeface="Times New Roman"/>
                <a:cs typeface="Times New Roman"/>
              </a:rPr>
              <a:t>f</a:t>
            </a:r>
            <a:r>
              <a:rPr sz="1850" spc="5" dirty="0">
                <a:latin typeface="Times New Roman"/>
                <a:cs typeface="Times New Roman"/>
              </a:rPr>
              <a:t>n-1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486400" y="2895600"/>
            <a:ext cx="457200" cy="0"/>
          </a:xfrm>
          <a:custGeom>
            <a:avLst/>
            <a:gdLst/>
            <a:ahLst/>
            <a:cxnLst/>
            <a:rect l="l" t="t" r="r" b="b"/>
            <a:pathLst>
              <a:path w="457200">
                <a:moveTo>
                  <a:pt x="0" y="0"/>
                </a:moveTo>
                <a:lnTo>
                  <a:pt x="4572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486400" y="6019800"/>
            <a:ext cx="457200" cy="0"/>
          </a:xfrm>
          <a:custGeom>
            <a:avLst/>
            <a:gdLst/>
            <a:ahLst/>
            <a:cxnLst/>
            <a:rect l="l" t="t" r="r" b="b"/>
            <a:pathLst>
              <a:path w="457200">
                <a:moveTo>
                  <a:pt x="0" y="0"/>
                </a:moveTo>
                <a:lnTo>
                  <a:pt x="4572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334000" y="6096000"/>
            <a:ext cx="0" cy="457200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0" y="45720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9" name="object 29"/>
          <p:cNvGrpSpPr/>
          <p:nvPr/>
        </p:nvGrpSpPr>
        <p:grpSpPr>
          <a:xfrm>
            <a:off x="290512" y="6096000"/>
            <a:ext cx="1614805" cy="457200"/>
            <a:chOff x="290512" y="6096000"/>
            <a:chExt cx="1614805" cy="457200"/>
          </a:xfrm>
        </p:grpSpPr>
        <p:sp>
          <p:nvSpPr>
            <p:cNvPr id="30" name="object 30"/>
            <p:cNvSpPr/>
            <p:nvPr/>
          </p:nvSpPr>
          <p:spPr>
            <a:xfrm>
              <a:off x="304800" y="6096000"/>
              <a:ext cx="0" cy="457200"/>
            </a:xfrm>
            <a:custGeom>
              <a:avLst/>
              <a:gdLst/>
              <a:ahLst/>
              <a:cxnLst/>
              <a:rect l="l" t="t" r="r" b="b"/>
              <a:pathLst>
                <a:path h="457200">
                  <a:moveTo>
                    <a:pt x="0" y="0"/>
                  </a:moveTo>
                  <a:lnTo>
                    <a:pt x="0" y="45720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33095" y="6324600"/>
              <a:ext cx="1572260" cy="0"/>
            </a:xfrm>
            <a:custGeom>
              <a:avLst/>
              <a:gdLst/>
              <a:ahLst/>
              <a:cxnLst/>
              <a:rect l="l" t="t" r="r" b="b"/>
              <a:pathLst>
                <a:path w="1572260">
                  <a:moveTo>
                    <a:pt x="1571904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33086" y="6274588"/>
              <a:ext cx="85725" cy="100330"/>
            </a:xfrm>
            <a:custGeom>
              <a:avLst/>
              <a:gdLst/>
              <a:ahLst/>
              <a:cxnLst/>
              <a:rect l="l" t="t" r="r" b="b"/>
              <a:pathLst>
                <a:path w="85725" h="100329">
                  <a:moveTo>
                    <a:pt x="85725" y="0"/>
                  </a:moveTo>
                  <a:lnTo>
                    <a:pt x="0" y="50012"/>
                  </a:lnTo>
                  <a:lnTo>
                    <a:pt x="85725" y="100012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5574512" y="2985799"/>
            <a:ext cx="128905" cy="1129030"/>
            <a:chOff x="5574512" y="2985799"/>
            <a:chExt cx="128905" cy="1129030"/>
          </a:xfrm>
        </p:grpSpPr>
        <p:sp>
          <p:nvSpPr>
            <p:cNvPr id="34" name="object 34"/>
            <p:cNvSpPr/>
            <p:nvPr/>
          </p:nvSpPr>
          <p:spPr>
            <a:xfrm>
              <a:off x="5638799" y="3000095"/>
              <a:ext cx="0" cy="1115060"/>
            </a:xfrm>
            <a:custGeom>
              <a:avLst/>
              <a:gdLst/>
              <a:ahLst/>
              <a:cxnLst/>
              <a:rect l="l" t="t" r="r" b="b"/>
              <a:pathLst>
                <a:path h="1115060">
                  <a:moveTo>
                    <a:pt x="0" y="1114704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588799" y="3000086"/>
              <a:ext cx="100330" cy="85725"/>
            </a:xfrm>
            <a:custGeom>
              <a:avLst/>
              <a:gdLst/>
              <a:ahLst/>
              <a:cxnLst/>
              <a:rect l="l" t="t" r="r" b="b"/>
              <a:pathLst>
                <a:path w="100329" h="85725">
                  <a:moveTo>
                    <a:pt x="100012" y="85725"/>
                  </a:moveTo>
                  <a:lnTo>
                    <a:pt x="49999" y="0"/>
                  </a:lnTo>
                  <a:lnTo>
                    <a:pt x="0" y="85725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5574512" y="4800600"/>
            <a:ext cx="128905" cy="1129030"/>
            <a:chOff x="5574512" y="4800600"/>
            <a:chExt cx="128905" cy="1129030"/>
          </a:xfrm>
        </p:grpSpPr>
        <p:sp>
          <p:nvSpPr>
            <p:cNvPr id="37" name="object 37"/>
            <p:cNvSpPr/>
            <p:nvPr/>
          </p:nvSpPr>
          <p:spPr>
            <a:xfrm>
              <a:off x="5638799" y="4800600"/>
              <a:ext cx="0" cy="1115060"/>
            </a:xfrm>
            <a:custGeom>
              <a:avLst/>
              <a:gdLst/>
              <a:ahLst/>
              <a:cxnLst/>
              <a:rect l="l" t="t" r="r" b="b"/>
              <a:pathLst>
                <a:path h="1115060">
                  <a:moveTo>
                    <a:pt x="0" y="0"/>
                  </a:moveTo>
                  <a:lnTo>
                    <a:pt x="0" y="1114704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588799" y="5829588"/>
              <a:ext cx="100330" cy="85725"/>
            </a:xfrm>
            <a:custGeom>
              <a:avLst/>
              <a:gdLst/>
              <a:ahLst/>
              <a:cxnLst/>
              <a:rect l="l" t="t" r="r" b="b"/>
              <a:pathLst>
                <a:path w="100329" h="85725">
                  <a:moveTo>
                    <a:pt x="100012" y="0"/>
                  </a:moveTo>
                  <a:lnTo>
                    <a:pt x="49999" y="85725"/>
                  </a:lnTo>
                  <a:lnTo>
                    <a:pt x="0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3657600" y="6260301"/>
            <a:ext cx="1586230" cy="128905"/>
            <a:chOff x="3657600" y="6260301"/>
            <a:chExt cx="1586230" cy="128905"/>
          </a:xfrm>
        </p:grpSpPr>
        <p:sp>
          <p:nvSpPr>
            <p:cNvPr id="40" name="object 40"/>
            <p:cNvSpPr/>
            <p:nvPr/>
          </p:nvSpPr>
          <p:spPr>
            <a:xfrm>
              <a:off x="3657600" y="6324600"/>
              <a:ext cx="1572260" cy="0"/>
            </a:xfrm>
            <a:custGeom>
              <a:avLst/>
              <a:gdLst/>
              <a:ahLst/>
              <a:cxnLst/>
              <a:rect l="l" t="t" r="r" b="b"/>
              <a:pathLst>
                <a:path w="1572260">
                  <a:moveTo>
                    <a:pt x="0" y="0"/>
                  </a:moveTo>
                  <a:lnTo>
                    <a:pt x="1571904" y="0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143788" y="6274588"/>
              <a:ext cx="85725" cy="100330"/>
            </a:xfrm>
            <a:custGeom>
              <a:avLst/>
              <a:gdLst/>
              <a:ahLst/>
              <a:cxnLst/>
              <a:rect l="l" t="t" r="r" b="b"/>
              <a:pathLst>
                <a:path w="85725" h="100329">
                  <a:moveTo>
                    <a:pt x="0" y="0"/>
                  </a:moveTo>
                  <a:lnTo>
                    <a:pt x="85725" y="50012"/>
                  </a:lnTo>
                  <a:lnTo>
                    <a:pt x="0" y="100012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/>
          <p:nvPr/>
        </p:nvSpPr>
        <p:spPr>
          <a:xfrm>
            <a:off x="4107221" y="1194483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7083" y="0"/>
                </a:lnTo>
              </a:path>
            </a:pathLst>
          </a:custGeom>
          <a:ln w="133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3"/>
          <p:cNvGrpSpPr/>
          <p:nvPr/>
        </p:nvGrpSpPr>
        <p:grpSpPr>
          <a:xfrm>
            <a:off x="5379013" y="759422"/>
            <a:ext cx="370205" cy="344805"/>
            <a:chOff x="5379013" y="759422"/>
            <a:chExt cx="370205" cy="344805"/>
          </a:xfrm>
        </p:grpSpPr>
        <p:sp>
          <p:nvSpPr>
            <p:cNvPr id="44" name="object 44"/>
            <p:cNvSpPr/>
            <p:nvPr/>
          </p:nvSpPr>
          <p:spPr>
            <a:xfrm>
              <a:off x="5385706" y="975280"/>
              <a:ext cx="41275" cy="23495"/>
            </a:xfrm>
            <a:custGeom>
              <a:avLst/>
              <a:gdLst/>
              <a:ahLst/>
              <a:cxnLst/>
              <a:rect l="l" t="t" r="r" b="b"/>
              <a:pathLst>
                <a:path w="41275" h="23494">
                  <a:moveTo>
                    <a:pt x="0" y="23426"/>
                  </a:moveTo>
                  <a:lnTo>
                    <a:pt x="40998" y="0"/>
                  </a:lnTo>
                </a:path>
              </a:pathLst>
            </a:custGeom>
            <a:ln w="133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426706" y="981972"/>
              <a:ext cx="59690" cy="109220"/>
            </a:xfrm>
            <a:custGeom>
              <a:avLst/>
              <a:gdLst/>
              <a:ahLst/>
              <a:cxnLst/>
              <a:rect l="l" t="t" r="r" b="b"/>
              <a:pathLst>
                <a:path w="59689" h="109219">
                  <a:moveTo>
                    <a:pt x="0" y="0"/>
                  </a:moveTo>
                  <a:lnTo>
                    <a:pt x="59406" y="108765"/>
                  </a:lnTo>
                </a:path>
              </a:pathLst>
            </a:custGeom>
            <a:ln w="267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492805" y="766115"/>
              <a:ext cx="78740" cy="325120"/>
            </a:xfrm>
            <a:custGeom>
              <a:avLst/>
              <a:gdLst/>
              <a:ahLst/>
              <a:cxnLst/>
              <a:rect l="l" t="t" r="r" b="b"/>
              <a:pathLst>
                <a:path w="78739" h="325119">
                  <a:moveTo>
                    <a:pt x="0" y="324622"/>
                  </a:moveTo>
                  <a:lnTo>
                    <a:pt x="78650" y="0"/>
                  </a:lnTo>
                </a:path>
              </a:pathLst>
            </a:custGeom>
            <a:ln w="133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571455" y="766116"/>
              <a:ext cx="177800" cy="0"/>
            </a:xfrm>
            <a:custGeom>
              <a:avLst/>
              <a:gdLst/>
              <a:ahLst/>
              <a:cxnLst/>
              <a:rect l="l" t="t" r="r" b="b"/>
              <a:pathLst>
                <a:path w="177800">
                  <a:moveTo>
                    <a:pt x="0" y="0"/>
                  </a:moveTo>
                  <a:lnTo>
                    <a:pt x="177381" y="0"/>
                  </a:lnTo>
                </a:path>
              </a:pathLst>
            </a:custGeom>
            <a:ln w="1338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/>
          <p:nvPr/>
        </p:nvSpPr>
        <p:spPr>
          <a:xfrm>
            <a:off x="4965681" y="1194483"/>
            <a:ext cx="810260" cy="0"/>
          </a:xfrm>
          <a:custGeom>
            <a:avLst/>
            <a:gdLst/>
            <a:ahLst/>
            <a:cxnLst/>
            <a:rect l="l" t="t" r="r" b="b"/>
            <a:pathLst>
              <a:path w="810260">
                <a:moveTo>
                  <a:pt x="0" y="0"/>
                </a:moveTo>
                <a:lnTo>
                  <a:pt x="809930" y="0"/>
                </a:lnTo>
              </a:path>
            </a:pathLst>
          </a:custGeom>
          <a:ln w="133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5282647" y="1191826"/>
            <a:ext cx="186055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00" spc="10" dirty="0">
                <a:latin typeface="Times New Roman"/>
                <a:cs typeface="Times New Roman"/>
              </a:rPr>
              <a:t>2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50" name="object 50"/>
          <p:cNvSpPr txBox="1"/>
          <p:nvPr/>
        </p:nvSpPr>
        <p:spPr>
          <a:xfrm>
            <a:off x="3113606" y="940829"/>
            <a:ext cx="946785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2500" spc="50" dirty="0">
                <a:latin typeface="Times New Roman"/>
                <a:cs typeface="Times New Roman"/>
              </a:rPr>
              <a:t>lim</a:t>
            </a:r>
            <a:r>
              <a:rPr sz="2175" i="1" spc="75" baseline="-24904" dirty="0">
                <a:latin typeface="Times New Roman"/>
                <a:cs typeface="Times New Roman"/>
              </a:rPr>
              <a:t>n</a:t>
            </a:r>
            <a:r>
              <a:rPr sz="2175" spc="75" baseline="-24904" dirty="0">
                <a:latin typeface="Symbol"/>
                <a:cs typeface="Symbol"/>
              </a:rPr>
              <a:t></a:t>
            </a:r>
            <a:endParaRPr sz="2175" baseline="-24904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286224" y="1406010"/>
            <a:ext cx="317500" cy="2508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50" i="1" spc="100" dirty="0">
                <a:latin typeface="Times New Roman"/>
                <a:cs typeface="Times New Roman"/>
              </a:rPr>
              <a:t>n</a:t>
            </a:r>
            <a:r>
              <a:rPr sz="1450" spc="-70" dirty="0">
                <a:latin typeface="Symbol"/>
                <a:cs typeface="Symbol"/>
              </a:rPr>
              <a:t></a:t>
            </a:r>
            <a:r>
              <a:rPr sz="1450" spc="10" dirty="0">
                <a:latin typeface="Times New Roman"/>
                <a:cs typeface="Times New Roman"/>
              </a:rPr>
              <a:t>1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697060" y="940763"/>
            <a:ext cx="201930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00" spc="15" dirty="0">
                <a:latin typeface="Symbol"/>
                <a:cs typeface="Symbol"/>
              </a:rPr>
              <a:t></a:t>
            </a:r>
            <a:endParaRPr sz="250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228706" y="738358"/>
            <a:ext cx="1551940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30"/>
              </a:spcBef>
              <a:tabLst>
                <a:tab pos="723265" algn="l"/>
                <a:tab pos="1352550" algn="l"/>
              </a:tabLst>
            </a:pPr>
            <a:r>
              <a:rPr sz="2500" i="1" spc="90" dirty="0">
                <a:latin typeface="Times New Roman"/>
                <a:cs typeface="Times New Roman"/>
              </a:rPr>
              <a:t>f</a:t>
            </a:r>
            <a:r>
              <a:rPr sz="2175" i="1" spc="135" baseline="-24904" dirty="0">
                <a:latin typeface="Times New Roman"/>
                <a:cs typeface="Times New Roman"/>
              </a:rPr>
              <a:t>n	</a:t>
            </a:r>
            <a:r>
              <a:rPr sz="2500" spc="110" dirty="0">
                <a:latin typeface="Times New Roman"/>
                <a:cs typeface="Times New Roman"/>
              </a:rPr>
              <a:t>1</a:t>
            </a:r>
            <a:r>
              <a:rPr sz="2500" spc="110" dirty="0">
                <a:latin typeface="Symbol"/>
                <a:cs typeface="Symbol"/>
              </a:rPr>
              <a:t></a:t>
            </a:r>
            <a:r>
              <a:rPr sz="2500" spc="110" dirty="0">
                <a:latin typeface="Times New Roman"/>
                <a:cs typeface="Times New Roman"/>
              </a:rPr>
              <a:t>	</a:t>
            </a:r>
            <a:r>
              <a:rPr sz="2500" spc="10" dirty="0">
                <a:latin typeface="Times New Roman"/>
                <a:cs typeface="Times New Roman"/>
              </a:rPr>
              <a:t>5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176521" y="1191825"/>
            <a:ext cx="114935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00" i="1" spc="5" dirty="0">
                <a:latin typeface="Times New Roman"/>
                <a:cs typeface="Times New Roman"/>
              </a:rPr>
              <a:t>f</a:t>
            </a:r>
            <a:endParaRPr sz="2500">
              <a:latin typeface="Times New Roman"/>
              <a:cs typeface="Times New Roman"/>
            </a:endParaRPr>
          </a:p>
        </p:txBody>
      </p:sp>
      <p:graphicFrame>
        <p:nvGraphicFramePr>
          <p:cNvPr id="55" name="object 55"/>
          <p:cNvGraphicFramePr>
            <a:graphicFrameLocks noGrp="1"/>
          </p:cNvGraphicFramePr>
          <p:nvPr/>
        </p:nvGraphicFramePr>
        <p:xfrm>
          <a:off x="6397625" y="865187"/>
          <a:ext cx="2651760" cy="48539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8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400" spc="-7" baseline="-24305" dirty="0">
                          <a:latin typeface="Calibri"/>
                          <a:cs typeface="Calibri"/>
                        </a:rPr>
                        <a:t>0</a:t>
                      </a:r>
                      <a:endParaRPr sz="2400" baseline="-24305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400" spc="-7" baseline="-24305" dirty="0">
                          <a:latin typeface="Calibri"/>
                          <a:cs typeface="Calibri"/>
                        </a:rPr>
                        <a:t>1</a:t>
                      </a:r>
                      <a:endParaRPr sz="2400" baseline="-24305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400" spc="-7" baseline="-24305" dirty="0">
                          <a:latin typeface="Calibri"/>
                          <a:cs typeface="Calibri"/>
                        </a:rPr>
                        <a:t>2</a:t>
                      </a:r>
                      <a:endParaRPr sz="2400" baseline="-24305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1.000000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400" spc="-7" baseline="-24305" dirty="0">
                          <a:latin typeface="Calibri"/>
                          <a:cs typeface="Calibri"/>
                        </a:rPr>
                        <a:t>3</a:t>
                      </a:r>
                      <a:endParaRPr sz="2400" baseline="-24305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2.000000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400" spc="-7" baseline="-24305" dirty="0">
                          <a:latin typeface="Calibri"/>
                          <a:cs typeface="Calibri"/>
                        </a:rPr>
                        <a:t>4</a:t>
                      </a:r>
                      <a:endParaRPr sz="2400" baseline="-24305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3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1.500000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400" spc="-7" baseline="-24305" dirty="0">
                          <a:latin typeface="Calibri"/>
                          <a:cs typeface="Calibri"/>
                        </a:rPr>
                        <a:t>5</a:t>
                      </a:r>
                      <a:endParaRPr sz="2400" baseline="-24305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5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1.666667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400" spc="-7" baseline="-24305" dirty="0">
                          <a:latin typeface="Calibri"/>
                          <a:cs typeface="Calibri"/>
                        </a:rPr>
                        <a:t>6</a:t>
                      </a:r>
                      <a:endParaRPr sz="2400" baseline="-24305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8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1.600000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400" spc="-7" baseline="-24305" dirty="0">
                          <a:latin typeface="Calibri"/>
                          <a:cs typeface="Calibri"/>
                        </a:rPr>
                        <a:t>7</a:t>
                      </a:r>
                      <a:endParaRPr sz="2400" baseline="-24305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13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1.625000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2400" spc="-7" baseline="-24305" dirty="0">
                          <a:latin typeface="Calibri"/>
                          <a:cs typeface="Calibri"/>
                        </a:rPr>
                        <a:t>8</a:t>
                      </a:r>
                      <a:endParaRPr sz="2400" baseline="-24305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1.615385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1440"/>
                        </a:lnSpc>
                        <a:spcBef>
                          <a:spcPts val="1400"/>
                        </a:spcBef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f9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778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34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1.619048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240"/>
                        </a:lnSpc>
                        <a:spcBef>
                          <a:spcPts val="600"/>
                        </a:spcBef>
                      </a:pPr>
                      <a:r>
                        <a:rPr sz="3600" spc="-7" baseline="16203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10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55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1.617647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240"/>
                        </a:lnSpc>
                        <a:spcBef>
                          <a:spcPts val="600"/>
                        </a:spcBef>
                      </a:pPr>
                      <a:r>
                        <a:rPr sz="3600" spc="-7" baseline="16203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11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89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1.618182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marL="7620">
                        <a:lnSpc>
                          <a:spcPts val="2240"/>
                        </a:lnSpc>
                        <a:spcBef>
                          <a:spcPts val="600"/>
                        </a:spcBef>
                      </a:pPr>
                      <a:r>
                        <a:rPr sz="3600" spc="-7" baseline="16203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12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62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144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2785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1.617978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36797" y="0"/>
            <a:ext cx="2514600" cy="226237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26611" y="795464"/>
            <a:ext cx="22167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0" spc="-5" dirty="0">
                <a:latin typeface="Times New Roman"/>
                <a:cs typeface="Times New Roman"/>
              </a:rPr>
              <a:t>Golden</a:t>
            </a:r>
            <a:r>
              <a:rPr sz="2400" i="0" spc="-65" dirty="0">
                <a:latin typeface="Times New Roman"/>
                <a:cs typeface="Times New Roman"/>
              </a:rPr>
              <a:t> </a:t>
            </a:r>
            <a:r>
              <a:rPr sz="2400" i="0" spc="-5" dirty="0">
                <a:latin typeface="Times New Roman"/>
                <a:cs typeface="Times New Roman"/>
              </a:rPr>
              <a:t>Rectangle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" y="2514600"/>
            <a:ext cx="5029200" cy="313029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310828" y="5645277"/>
            <a:ext cx="1261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Parthenon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55079" y="1600200"/>
            <a:ext cx="2057400" cy="228293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75119" y="4343400"/>
            <a:ext cx="1371600" cy="2029193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7122" y="130397"/>
            <a:ext cx="74282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33115" marR="30480" indent="-329565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Prove</a:t>
            </a:r>
            <a:r>
              <a:rPr sz="3600" spc="-10" dirty="0"/>
              <a:t> </a:t>
            </a:r>
            <a:r>
              <a:rPr sz="3600" dirty="0"/>
              <a:t>f</a:t>
            </a:r>
            <a:r>
              <a:rPr sz="3600" baseline="-20833" dirty="0"/>
              <a:t>n</a:t>
            </a:r>
            <a:r>
              <a:rPr sz="3600" spc="367" baseline="-20833" dirty="0"/>
              <a:t> </a:t>
            </a:r>
            <a:r>
              <a:rPr sz="3600" dirty="0"/>
              <a:t>&gt;</a:t>
            </a:r>
            <a:r>
              <a:rPr sz="3600" spc="-10" dirty="0"/>
              <a:t> </a:t>
            </a:r>
            <a:r>
              <a:rPr sz="3600" i="0" dirty="0">
                <a:latin typeface="Symbol"/>
                <a:cs typeface="Symbol"/>
              </a:rPr>
              <a:t></a:t>
            </a:r>
            <a:r>
              <a:rPr sz="3600" baseline="25462" dirty="0"/>
              <a:t>n-2</a:t>
            </a:r>
            <a:r>
              <a:rPr sz="3600" spc="367" baseline="25462" dirty="0"/>
              <a:t> </a:t>
            </a:r>
            <a:r>
              <a:rPr sz="3600" spc="-5" dirty="0"/>
              <a:t>where </a:t>
            </a:r>
            <a:r>
              <a:rPr sz="3600" i="0" dirty="0">
                <a:latin typeface="Symbol"/>
                <a:cs typeface="Symbol"/>
              </a:rPr>
              <a:t></a:t>
            </a:r>
            <a:r>
              <a:rPr sz="3600" i="0" spc="-114" dirty="0">
                <a:latin typeface="Times New Roman"/>
                <a:cs typeface="Times New Roman"/>
              </a:rPr>
              <a:t> </a:t>
            </a:r>
            <a:r>
              <a:rPr sz="3600" dirty="0"/>
              <a:t>=</a:t>
            </a:r>
            <a:r>
              <a:rPr sz="3600" spc="-10" dirty="0"/>
              <a:t> </a:t>
            </a:r>
            <a:r>
              <a:rPr sz="3600" spc="-5" dirty="0"/>
              <a:t>(1+</a:t>
            </a:r>
            <a:r>
              <a:rPr sz="3600" i="0" spc="-5" dirty="0">
                <a:latin typeface="Symbol"/>
                <a:cs typeface="Symbol"/>
              </a:rPr>
              <a:t></a:t>
            </a:r>
            <a:r>
              <a:rPr sz="3600" spc="-5" dirty="0"/>
              <a:t>5)/2</a:t>
            </a:r>
            <a:r>
              <a:rPr sz="3600" dirty="0"/>
              <a:t> </a:t>
            </a:r>
            <a:r>
              <a:rPr sz="3600" spc="-5" dirty="0"/>
              <a:t>whenever </a:t>
            </a:r>
            <a:r>
              <a:rPr sz="3600" spc="-775" dirty="0"/>
              <a:t> </a:t>
            </a:r>
            <a:r>
              <a:rPr sz="3600" dirty="0"/>
              <a:t>n</a:t>
            </a:r>
            <a:r>
              <a:rPr sz="3600" spc="-15" dirty="0"/>
              <a:t> </a:t>
            </a:r>
            <a:r>
              <a:rPr sz="3600" i="0" spc="-5" dirty="0">
                <a:latin typeface="Symbol"/>
                <a:cs typeface="Symbol"/>
              </a:rPr>
              <a:t></a:t>
            </a:r>
            <a:r>
              <a:rPr sz="3600" spc="-5" dirty="0"/>
              <a:t>3</a:t>
            </a:r>
            <a:endParaRPr sz="36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8140" y="1916226"/>
            <a:ext cx="7962265" cy="250190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75"/>
              </a:spcBef>
            </a:pPr>
            <a:r>
              <a:rPr sz="2800" b="1" dirty="0">
                <a:latin typeface="Times New Roman"/>
                <a:cs typeface="Times New Roman"/>
              </a:rPr>
              <a:t>Inductive</a:t>
            </a:r>
            <a:r>
              <a:rPr sz="2800" b="1" spc="-55" dirty="0">
                <a:latin typeface="Times New Roman"/>
                <a:cs typeface="Times New Roman"/>
              </a:rPr>
              <a:t> </a:t>
            </a:r>
            <a:r>
              <a:rPr sz="2800" b="1" spc="-15" dirty="0">
                <a:latin typeface="Times New Roman"/>
                <a:cs typeface="Times New Roman"/>
              </a:rPr>
              <a:t>Proof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80"/>
              </a:spcBef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800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First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 will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 </a:t>
            </a:r>
            <a:r>
              <a:rPr sz="2800" spc="5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n-2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i="1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3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i="1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4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0"/>
              </a:spcBef>
            </a:pPr>
            <a:r>
              <a:rPr sz="2800" spc="5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3-2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775" spc="7" baseline="25525" dirty="0">
                <a:latin typeface="Times New Roman"/>
                <a:cs typeface="Times New Roman"/>
              </a:rPr>
              <a:t>1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(1+</a:t>
            </a:r>
            <a:r>
              <a:rPr sz="2800" spc="-5" dirty="0">
                <a:latin typeface="Symbol"/>
                <a:cs typeface="Symbol"/>
              </a:rPr>
              <a:t></a:t>
            </a:r>
            <a:r>
              <a:rPr sz="2800" spc="-5" dirty="0">
                <a:latin typeface="Times New Roman"/>
                <a:cs typeface="Times New Roman"/>
              </a:rPr>
              <a:t>5)/2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&lt; </a:t>
            </a:r>
            <a:r>
              <a:rPr sz="2800" spc="-5" dirty="0">
                <a:latin typeface="Times New Roman"/>
                <a:cs typeface="Times New Roman"/>
              </a:rPr>
              <a:t>(1+</a:t>
            </a:r>
            <a:r>
              <a:rPr sz="2800" spc="-5" dirty="0">
                <a:latin typeface="Symbol"/>
                <a:cs typeface="Symbol"/>
              </a:rPr>
              <a:t></a:t>
            </a:r>
            <a:r>
              <a:rPr sz="2800" spc="-5" dirty="0">
                <a:latin typeface="Times New Roman"/>
                <a:cs typeface="Times New Roman"/>
              </a:rPr>
              <a:t>9)/2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4/2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i="1" spc="5" dirty="0">
                <a:latin typeface="Times New Roman"/>
                <a:cs typeface="Times New Roman"/>
              </a:rPr>
              <a:t>f</a:t>
            </a:r>
            <a:r>
              <a:rPr sz="2775" spc="7" baseline="-21021" dirty="0">
                <a:latin typeface="Times New Roman"/>
                <a:cs typeface="Times New Roman"/>
              </a:rPr>
              <a:t>3</a:t>
            </a:r>
            <a:endParaRPr sz="2775" baseline="-21021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5"/>
              </a:spcBef>
              <a:tabLst>
                <a:tab pos="3925570" algn="l"/>
              </a:tabLst>
            </a:pPr>
            <a:r>
              <a:rPr sz="2800" dirty="0">
                <a:latin typeface="Symbol"/>
                <a:cs typeface="Symbol"/>
              </a:rPr>
              <a:t>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775" spc="7" baseline="25525" dirty="0">
                <a:latin typeface="Times New Roman"/>
                <a:cs typeface="Times New Roman"/>
              </a:rPr>
              <a:t>4-2</a:t>
            </a:r>
            <a:r>
              <a:rPr sz="2775" spc="36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775" spc="36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[(1+</a:t>
            </a:r>
            <a:r>
              <a:rPr sz="2800" dirty="0">
                <a:latin typeface="Symbol"/>
                <a:cs typeface="Symbol"/>
              </a:rPr>
              <a:t></a:t>
            </a:r>
            <a:r>
              <a:rPr sz="2800" dirty="0">
                <a:latin typeface="Times New Roman"/>
                <a:cs typeface="Times New Roman"/>
              </a:rPr>
              <a:t>5)/2]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	(1+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Symbol"/>
                <a:cs typeface="Symbol"/>
              </a:rPr>
              <a:t></a:t>
            </a:r>
            <a:r>
              <a:rPr sz="2800" dirty="0">
                <a:latin typeface="Times New Roman"/>
                <a:cs typeface="Times New Roman"/>
              </a:rPr>
              <a:t>5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5)/4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(6+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Symbol"/>
                <a:cs typeface="Symbol"/>
              </a:rPr>
              <a:t></a:t>
            </a:r>
            <a:r>
              <a:rPr sz="2800" dirty="0">
                <a:latin typeface="Times New Roman"/>
                <a:cs typeface="Times New Roman"/>
              </a:rPr>
              <a:t>5)/4</a:t>
            </a:r>
            <a:endParaRPr sz="2800">
              <a:latin typeface="Times New Roman"/>
              <a:cs typeface="Times New Roman"/>
            </a:endParaRPr>
          </a:p>
          <a:p>
            <a:pPr marL="380365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3/2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Symbol"/>
                <a:cs typeface="Symbol"/>
              </a:rPr>
              <a:t></a:t>
            </a:r>
            <a:r>
              <a:rPr sz="2800" spc="-5" dirty="0">
                <a:latin typeface="Times New Roman"/>
                <a:cs typeface="Times New Roman"/>
              </a:rPr>
              <a:t>5/2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&lt;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3/2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Symbol"/>
                <a:cs typeface="Symbol"/>
              </a:rPr>
              <a:t></a:t>
            </a:r>
            <a:r>
              <a:rPr sz="2800" spc="-5" dirty="0">
                <a:latin typeface="Times New Roman"/>
                <a:cs typeface="Times New Roman"/>
              </a:rPr>
              <a:t>9/2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spc="5" dirty="0">
                <a:latin typeface="Times New Roman"/>
                <a:cs typeface="Times New Roman"/>
              </a:rPr>
              <a:t>f</a:t>
            </a:r>
            <a:r>
              <a:rPr sz="2775" spc="7" baseline="-21021" dirty="0">
                <a:latin typeface="Times New Roman"/>
                <a:cs typeface="Times New Roman"/>
              </a:rPr>
              <a:t>4</a:t>
            </a:r>
            <a:endParaRPr sz="2775" baseline="-21021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32490" y="248031"/>
            <a:ext cx="7033259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Recursive</a:t>
            </a:r>
            <a:r>
              <a:rPr sz="4400" spc="20" dirty="0"/>
              <a:t> </a:t>
            </a:r>
            <a:r>
              <a:rPr sz="4400" spc="-5" dirty="0"/>
              <a:t>(or</a:t>
            </a:r>
            <a:r>
              <a:rPr sz="4400" spc="-10" dirty="0"/>
              <a:t> </a:t>
            </a:r>
            <a:r>
              <a:rPr sz="4400" spc="-5" dirty="0"/>
              <a:t>inductive)</a:t>
            </a:r>
            <a:r>
              <a:rPr sz="4400" spc="10" dirty="0"/>
              <a:t> </a:t>
            </a:r>
            <a:r>
              <a:rPr sz="4400" spc="-5" dirty="0"/>
              <a:t>Definitions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4930140" y="3018281"/>
            <a:ext cx="2835910" cy="337820"/>
          </a:xfrm>
          <a:custGeom>
            <a:avLst/>
            <a:gdLst/>
            <a:ahLst/>
            <a:cxnLst/>
            <a:rect l="l" t="t" r="r" b="b"/>
            <a:pathLst>
              <a:path w="2835909" h="337820">
                <a:moveTo>
                  <a:pt x="2189213" y="0"/>
                </a:moveTo>
                <a:lnTo>
                  <a:pt x="2189213" y="0"/>
                </a:lnTo>
                <a:lnTo>
                  <a:pt x="0" y="0"/>
                </a:lnTo>
                <a:lnTo>
                  <a:pt x="0" y="337566"/>
                </a:lnTo>
                <a:lnTo>
                  <a:pt x="2189213" y="337566"/>
                </a:lnTo>
                <a:lnTo>
                  <a:pt x="2189213" y="0"/>
                </a:lnTo>
                <a:close/>
              </a:path>
              <a:path w="2835909" h="337820">
                <a:moveTo>
                  <a:pt x="2359139" y="0"/>
                </a:moveTo>
                <a:lnTo>
                  <a:pt x="2257044" y="0"/>
                </a:lnTo>
                <a:lnTo>
                  <a:pt x="2189226" y="0"/>
                </a:lnTo>
                <a:lnTo>
                  <a:pt x="2189226" y="337566"/>
                </a:lnTo>
                <a:lnTo>
                  <a:pt x="2257044" y="337566"/>
                </a:lnTo>
                <a:lnTo>
                  <a:pt x="2359139" y="337566"/>
                </a:lnTo>
                <a:lnTo>
                  <a:pt x="2359139" y="0"/>
                </a:lnTo>
                <a:close/>
              </a:path>
              <a:path w="2835909" h="337820">
                <a:moveTo>
                  <a:pt x="2835402" y="0"/>
                </a:moveTo>
                <a:lnTo>
                  <a:pt x="2435352" y="0"/>
                </a:lnTo>
                <a:lnTo>
                  <a:pt x="2359152" y="0"/>
                </a:lnTo>
                <a:lnTo>
                  <a:pt x="2359152" y="337566"/>
                </a:lnTo>
                <a:lnTo>
                  <a:pt x="2435352" y="337566"/>
                </a:lnTo>
                <a:lnTo>
                  <a:pt x="2835402" y="337566"/>
                </a:lnTo>
                <a:lnTo>
                  <a:pt x="2835402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507236"/>
            <a:ext cx="165353" cy="1706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909572"/>
            <a:ext cx="165353" cy="1706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311907"/>
            <a:ext cx="165353" cy="17068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4439" y="2714244"/>
            <a:ext cx="165353" cy="17068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4439" y="3848100"/>
            <a:ext cx="165353" cy="17068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082039" y="1320800"/>
            <a:ext cx="7254875" cy="276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581025">
              <a:lnSpc>
                <a:spcPct val="11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Sometimes easier to define </a:t>
            </a:r>
            <a:r>
              <a:rPr sz="2400" dirty="0">
                <a:latin typeface="Times New Roman"/>
                <a:cs typeface="Times New Roman"/>
              </a:rPr>
              <a:t>an </a:t>
            </a:r>
            <a:r>
              <a:rPr sz="2400" spc="-5" dirty="0">
                <a:latin typeface="Times New Roman"/>
                <a:cs typeface="Times New Roman"/>
              </a:rPr>
              <a:t>object in terms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itself.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process 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called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recursion.</a:t>
            </a:r>
            <a:endParaRPr sz="2400">
              <a:latin typeface="Times New Roman"/>
              <a:cs typeface="Times New Roman"/>
            </a:endParaRPr>
          </a:p>
          <a:p>
            <a:pPr marL="438150" marR="5201920" indent="-400050">
              <a:lnSpc>
                <a:spcPct val="110000"/>
              </a:lnSpc>
            </a:pPr>
            <a:r>
              <a:rPr sz="2400" spc="-5" dirty="0">
                <a:latin typeface="Times New Roman"/>
                <a:cs typeface="Times New Roman"/>
              </a:rPr>
              <a:t>Some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examples: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Sequences</a:t>
            </a:r>
            <a:endParaRPr sz="2400">
              <a:latin typeface="Times New Roman"/>
              <a:cs typeface="Times New Roman"/>
            </a:endParaRPr>
          </a:p>
          <a:p>
            <a:pPr marL="837565" marR="55880" indent="-228600">
              <a:lnSpc>
                <a:spcPts val="2600"/>
              </a:lnSpc>
              <a:spcBef>
                <a:spcPts val="605"/>
              </a:spcBef>
              <a:buFont typeface="Arial"/>
              <a:buChar char="•"/>
              <a:tabLst>
                <a:tab pos="838200" algn="l"/>
                <a:tab pos="6835140" algn="l"/>
              </a:tabLst>
            </a:pPr>
            <a:r>
              <a:rPr sz="2400" dirty="0">
                <a:latin typeface="Times New Roman"/>
                <a:cs typeface="Times New Roman"/>
              </a:rPr>
              <a:t>{s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dirty="0">
                <a:latin typeface="Times New Roman"/>
                <a:cs typeface="Times New Roman"/>
              </a:rPr>
              <a:t>,s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dirty="0">
                <a:latin typeface="Times New Roman"/>
                <a:cs typeface="Times New Roman"/>
              </a:rPr>
              <a:t>,s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…} de</a:t>
            </a:r>
            <a:r>
              <a:rPr sz="2400" spc="-5" dirty="0">
                <a:latin typeface="Times New Roman"/>
                <a:cs typeface="Times New Roman"/>
              </a:rPr>
              <a:t>fi</a:t>
            </a:r>
            <a:r>
              <a:rPr sz="2400" dirty="0">
                <a:latin typeface="Times New Roman"/>
                <a:cs typeface="Times New Roman"/>
              </a:rPr>
              <a:t>ned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 s</a:t>
            </a:r>
            <a:r>
              <a:rPr sz="2400" baseline="-20833" dirty="0">
                <a:latin typeface="Times New Roman"/>
                <a:cs typeface="Times New Roman"/>
              </a:rPr>
              <a:t>0 </a:t>
            </a:r>
            <a:r>
              <a:rPr sz="2400" spc="-30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spc="292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2s</a:t>
            </a:r>
            <a:r>
              <a:rPr sz="2400" baseline="-20833" dirty="0">
                <a:latin typeface="Times New Roman"/>
                <a:cs typeface="Times New Roman"/>
              </a:rPr>
              <a:t>n-1 </a:t>
            </a:r>
            <a:r>
              <a:rPr sz="2400" spc="-30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	</a:t>
            </a:r>
            <a:r>
              <a:rPr sz="2400" spc="-5" dirty="0">
                <a:latin typeface="Times New Roman"/>
                <a:cs typeface="Times New Roman"/>
              </a:rPr>
              <a:t>f</a:t>
            </a:r>
            <a:r>
              <a:rPr sz="2400" dirty="0">
                <a:latin typeface="Times New Roman"/>
                <a:cs typeface="Times New Roman"/>
              </a:rPr>
              <a:t>or  </a:t>
            </a:r>
            <a:r>
              <a:rPr sz="2400" spc="-5" dirty="0">
                <a:latin typeface="Times New Roman"/>
                <a:cs typeface="Times New Roman"/>
              </a:rPr>
              <a:t>constants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 Z</a:t>
            </a:r>
            <a:r>
              <a:rPr sz="2400" spc="-7" baseline="24305" dirty="0">
                <a:latin typeface="Times New Roman"/>
                <a:cs typeface="Times New Roman"/>
              </a:rPr>
              <a:t>+</a:t>
            </a:r>
            <a:endParaRPr sz="2400" baseline="24305">
              <a:latin typeface="Times New Roman"/>
              <a:cs typeface="Times New Roman"/>
            </a:endParaRPr>
          </a:p>
          <a:p>
            <a:pPr marL="438150">
              <a:lnSpc>
                <a:spcPct val="100000"/>
              </a:lnSpc>
              <a:spcBef>
                <a:spcPts val="240"/>
              </a:spcBef>
            </a:pPr>
            <a:r>
              <a:rPr sz="2400" spc="-5" dirty="0">
                <a:latin typeface="Times New Roman"/>
                <a:cs typeface="Times New Roman"/>
              </a:rPr>
              <a:t>Sets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678939" y="4102100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20239" y="4111752"/>
            <a:ext cx="4309110" cy="3797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r>
              <a:rPr sz="2400" dirty="0">
                <a:latin typeface="Times New Roman"/>
                <a:cs typeface="Times New Roman"/>
              </a:rPr>
              <a:t>3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x+y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dirty="0">
                <a:latin typeface="Times New Roman"/>
                <a:cs typeface="Times New Roman"/>
              </a:rPr>
              <a:t> 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if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 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y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93002" y="4102100"/>
            <a:ext cx="1616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[Can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you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tell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06930" y="4429759"/>
            <a:ext cx="21405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what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is?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4439" y="4981955"/>
            <a:ext cx="165353" cy="170687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482089" y="4795519"/>
            <a:ext cx="2829560" cy="83058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85"/>
              </a:spcBef>
            </a:pPr>
            <a:r>
              <a:rPr sz="2400" spc="-5" dirty="0">
                <a:latin typeface="Times New Roman"/>
                <a:cs typeface="Times New Roman"/>
              </a:rPr>
              <a:t>Functions</a:t>
            </a:r>
            <a:endParaRPr sz="2400">
              <a:latin typeface="Times New Roman"/>
              <a:cs typeface="Times New Roman"/>
            </a:endParaRPr>
          </a:p>
          <a:p>
            <a:pPr marL="438150" indent="-2292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438150" algn="l"/>
              </a:tabLst>
            </a:pPr>
            <a:r>
              <a:rPr sz="2400" spc="-5" dirty="0">
                <a:latin typeface="Times New Roman"/>
                <a:cs typeface="Times New Roman"/>
              </a:rPr>
              <a:t>Example: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f(n)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,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16" name="object 16"/>
          <p:cNvSpPr txBox="1"/>
          <p:nvPr/>
        </p:nvSpPr>
        <p:spPr>
          <a:xfrm>
            <a:off x="4425696" y="5285994"/>
            <a:ext cx="3182620" cy="3378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75"/>
              </a:lnSpc>
            </a:pPr>
            <a:r>
              <a:rPr sz="2400" spc="-5" dirty="0">
                <a:latin typeface="Times New Roman"/>
                <a:cs typeface="Times New Roman"/>
              </a:rPr>
              <a:t>f(n)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2f(n-1)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f(0)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43204" y="222154"/>
            <a:ext cx="21570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f</a:t>
            </a:r>
            <a:r>
              <a:rPr sz="3600" baseline="-20833" dirty="0"/>
              <a:t>n</a:t>
            </a:r>
            <a:r>
              <a:rPr sz="3600" spc="345" baseline="-20833" dirty="0"/>
              <a:t> </a:t>
            </a:r>
            <a:r>
              <a:rPr sz="3600" dirty="0"/>
              <a:t>&gt;</a:t>
            </a:r>
            <a:r>
              <a:rPr sz="3600" spc="-35" dirty="0"/>
              <a:t> </a:t>
            </a:r>
            <a:r>
              <a:rPr sz="3600" i="0" dirty="0">
                <a:latin typeface="Symbol"/>
                <a:cs typeface="Symbol"/>
              </a:rPr>
              <a:t></a:t>
            </a:r>
            <a:r>
              <a:rPr sz="3600" baseline="25462" dirty="0"/>
              <a:t>n-2</a:t>
            </a:r>
            <a:r>
              <a:rPr sz="3600" spc="345" baseline="25462" dirty="0"/>
              <a:t> </a:t>
            </a:r>
            <a:r>
              <a:rPr sz="2200" spc="-5" dirty="0"/>
              <a:t>(cont.)</a:t>
            </a:r>
            <a:endParaRPr sz="22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21640" y="1611426"/>
            <a:ext cx="7981315" cy="2966838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75"/>
              </a:spcBef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800" u="heavy" spc="-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800" dirty="0">
              <a:latin typeface="Times New Roman"/>
              <a:cs typeface="Times New Roman"/>
            </a:endParaRPr>
          </a:p>
          <a:p>
            <a:pPr marL="393065" marR="43180" indent="-342900">
              <a:lnSpc>
                <a:spcPct val="100000"/>
              </a:lnSpc>
              <a:spcBef>
                <a:spcPts val="680"/>
              </a:spcBef>
              <a:tabLst>
                <a:tab pos="5846445" algn="l"/>
              </a:tabLst>
            </a:pPr>
            <a:r>
              <a:rPr sz="2800" spc="-5" dirty="0">
                <a:latin typeface="Times New Roman"/>
                <a:cs typeface="Times New Roman"/>
              </a:rPr>
              <a:t>Assume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n-2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true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Symbol"/>
                <a:cs typeface="Symbol"/>
              </a:rPr>
              <a:t></a:t>
            </a:r>
            <a:r>
              <a:rPr sz="2800" spc="-5" dirty="0">
                <a:latin typeface="Times New Roman"/>
                <a:cs typeface="Times New Roman"/>
              </a:rPr>
              <a:t>3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	</a:t>
            </a:r>
            <a:r>
              <a:rPr sz="2800" spc="-114" dirty="0">
                <a:latin typeface="Times New Roman"/>
                <a:cs typeface="Times New Roman"/>
              </a:rPr>
              <a:t>We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n+1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775" baseline="25525" dirty="0">
                <a:latin typeface="Times New Roman"/>
                <a:cs typeface="Times New Roman"/>
              </a:rPr>
              <a:t>n-1</a:t>
            </a:r>
            <a:r>
              <a:rPr sz="2800" dirty="0">
                <a:latin typeface="Times New Roman"/>
                <a:cs typeface="Times New Roman"/>
              </a:rPr>
              <a:t>.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 dirty="0">
              <a:latin typeface="Times New Roman"/>
              <a:cs typeface="Times New Roman"/>
            </a:endParaRPr>
          </a:p>
          <a:p>
            <a:pPr marL="393700" marR="807720" indent="-343535">
              <a:lnSpc>
                <a:spcPct val="100000"/>
              </a:lnSpc>
            </a:pP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Lemma: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[(1+</a:t>
            </a:r>
            <a:r>
              <a:rPr sz="2800" dirty="0">
                <a:latin typeface="Symbol"/>
                <a:cs typeface="Symbol"/>
              </a:rPr>
              <a:t></a:t>
            </a:r>
            <a:r>
              <a:rPr sz="2800" dirty="0">
                <a:latin typeface="Times New Roman"/>
                <a:cs typeface="Times New Roman"/>
              </a:rPr>
              <a:t>5)/2]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(1+2</a:t>
            </a:r>
            <a:r>
              <a:rPr sz="2800" dirty="0">
                <a:latin typeface="Symbol"/>
                <a:cs typeface="Symbol"/>
              </a:rPr>
              <a:t></a:t>
            </a:r>
            <a:r>
              <a:rPr sz="2800" dirty="0">
                <a:latin typeface="Times New Roman"/>
                <a:cs typeface="Times New Roman"/>
              </a:rPr>
              <a:t>5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+5)/4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endParaRPr lang="en-US" sz="2800" spc="-5" dirty="0">
              <a:latin typeface="Times New Roman"/>
              <a:cs typeface="Times New Roman"/>
            </a:endParaRPr>
          </a:p>
          <a:p>
            <a:pPr marL="347472" marR="807720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3/2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dirty="0">
                <a:latin typeface="Symbol"/>
                <a:cs typeface="Symbol"/>
              </a:rPr>
              <a:t></a:t>
            </a:r>
            <a:r>
              <a:rPr sz="2800" dirty="0">
                <a:latin typeface="Times New Roman"/>
                <a:cs typeface="Times New Roman"/>
              </a:rPr>
              <a:t>5)/2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(1+</a:t>
            </a:r>
            <a:r>
              <a:rPr sz="2800" dirty="0">
                <a:latin typeface="Symbol"/>
                <a:cs typeface="Symbol"/>
              </a:rPr>
              <a:t></a:t>
            </a:r>
            <a:r>
              <a:rPr sz="2800" dirty="0">
                <a:latin typeface="Times New Roman"/>
                <a:cs typeface="Times New Roman"/>
              </a:rPr>
              <a:t>5)/2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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21996" y="151288"/>
            <a:ext cx="310070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400" spc="5" dirty="0"/>
              <a:t>f</a:t>
            </a:r>
            <a:r>
              <a:rPr sz="4350" spc="7" baseline="-21072" dirty="0"/>
              <a:t>n</a:t>
            </a:r>
            <a:r>
              <a:rPr sz="4350" spc="465" baseline="-21072" dirty="0"/>
              <a:t> </a:t>
            </a:r>
            <a:r>
              <a:rPr sz="4400" spc="-5" dirty="0"/>
              <a:t>&gt;</a:t>
            </a:r>
            <a:r>
              <a:rPr sz="4400" spc="-20" dirty="0"/>
              <a:t> </a:t>
            </a:r>
            <a:r>
              <a:rPr sz="4400" i="0" spc="5" dirty="0">
                <a:latin typeface="Symbol"/>
                <a:cs typeface="Symbol"/>
              </a:rPr>
              <a:t></a:t>
            </a:r>
            <a:r>
              <a:rPr sz="4350" spc="7" baseline="24904" dirty="0"/>
              <a:t>n-2</a:t>
            </a:r>
            <a:r>
              <a:rPr sz="4350" spc="450" baseline="24904" dirty="0"/>
              <a:t> </a:t>
            </a:r>
            <a:r>
              <a:rPr sz="4400" spc="-5" dirty="0"/>
              <a:t>(cont.)</a:t>
            </a:r>
            <a:endParaRPr sz="4400">
              <a:latin typeface="Symbol"/>
              <a:cs typeface="Symbo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0040" y="2029332"/>
            <a:ext cx="3184525" cy="443230"/>
          </a:xfrm>
          <a:custGeom>
            <a:avLst/>
            <a:gdLst/>
            <a:ahLst/>
            <a:cxnLst/>
            <a:rect l="l" t="t" r="r" b="b"/>
            <a:pathLst>
              <a:path w="3184525" h="443230">
                <a:moveTo>
                  <a:pt x="435851" y="0"/>
                </a:moveTo>
                <a:lnTo>
                  <a:pt x="316992" y="0"/>
                </a:lnTo>
                <a:lnTo>
                  <a:pt x="237744" y="0"/>
                </a:lnTo>
                <a:lnTo>
                  <a:pt x="118872" y="0"/>
                </a:lnTo>
                <a:lnTo>
                  <a:pt x="0" y="0"/>
                </a:lnTo>
                <a:lnTo>
                  <a:pt x="0" y="442722"/>
                </a:lnTo>
                <a:lnTo>
                  <a:pt x="118872" y="442722"/>
                </a:lnTo>
                <a:lnTo>
                  <a:pt x="237744" y="442722"/>
                </a:lnTo>
                <a:lnTo>
                  <a:pt x="316992" y="442722"/>
                </a:lnTo>
                <a:lnTo>
                  <a:pt x="435851" y="442722"/>
                </a:lnTo>
                <a:lnTo>
                  <a:pt x="435851" y="0"/>
                </a:lnTo>
                <a:close/>
              </a:path>
              <a:path w="3184525" h="443230">
                <a:moveTo>
                  <a:pt x="814565" y="0"/>
                </a:moveTo>
                <a:lnTo>
                  <a:pt x="525780" y="0"/>
                </a:lnTo>
                <a:lnTo>
                  <a:pt x="435864" y="0"/>
                </a:lnTo>
                <a:lnTo>
                  <a:pt x="435864" y="442722"/>
                </a:lnTo>
                <a:lnTo>
                  <a:pt x="525780" y="442722"/>
                </a:lnTo>
                <a:lnTo>
                  <a:pt x="814565" y="442722"/>
                </a:lnTo>
                <a:lnTo>
                  <a:pt x="814565" y="0"/>
                </a:lnTo>
                <a:close/>
              </a:path>
              <a:path w="3184525" h="443230">
                <a:moveTo>
                  <a:pt x="3184398" y="0"/>
                </a:moveTo>
                <a:lnTo>
                  <a:pt x="3184398" y="0"/>
                </a:lnTo>
                <a:lnTo>
                  <a:pt x="814578" y="0"/>
                </a:lnTo>
                <a:lnTo>
                  <a:pt x="814578" y="442722"/>
                </a:lnTo>
                <a:lnTo>
                  <a:pt x="3184398" y="442722"/>
                </a:lnTo>
                <a:lnTo>
                  <a:pt x="3184398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07340" y="996315"/>
            <a:ext cx="291719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114" dirty="0">
                <a:latin typeface="Times New Roman"/>
                <a:cs typeface="Times New Roman"/>
              </a:rPr>
              <a:t>We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f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99129" y="1203578"/>
            <a:ext cx="396240" cy="3098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850" spc="5" dirty="0">
                <a:latin typeface="Times New Roman"/>
                <a:cs typeface="Times New Roman"/>
              </a:rPr>
              <a:t>n</a:t>
            </a:r>
            <a:r>
              <a:rPr sz="1850" dirty="0">
                <a:latin typeface="Times New Roman"/>
                <a:cs typeface="Times New Roman"/>
              </a:rPr>
              <a:t>+</a:t>
            </a:r>
            <a:r>
              <a:rPr sz="1850" spc="5" dirty="0">
                <a:latin typeface="Times New Roman"/>
                <a:cs typeface="Times New Roman"/>
              </a:rPr>
              <a:t>1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44823" y="889635"/>
            <a:ext cx="98615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4200" baseline="-16865" dirty="0">
                <a:latin typeface="Times New Roman"/>
                <a:cs typeface="Times New Roman"/>
              </a:rPr>
              <a:t>&gt;</a:t>
            </a:r>
            <a:r>
              <a:rPr sz="4200" spc="-89" baseline="-16865" dirty="0">
                <a:latin typeface="Times New Roman"/>
                <a:cs typeface="Times New Roman"/>
              </a:rPr>
              <a:t> </a:t>
            </a:r>
            <a:r>
              <a:rPr sz="4200" baseline="-16865" dirty="0">
                <a:latin typeface="Symbol"/>
                <a:cs typeface="Symbol"/>
              </a:rPr>
              <a:t></a:t>
            </a:r>
            <a:r>
              <a:rPr sz="1850" dirty="0">
                <a:latin typeface="Times New Roman"/>
                <a:cs typeface="Times New Roman"/>
              </a:rPr>
              <a:t>n-1</a:t>
            </a:r>
            <a:r>
              <a:rPr sz="4200" baseline="-16865" dirty="0">
                <a:latin typeface="Times New Roman"/>
                <a:cs typeface="Times New Roman"/>
              </a:rPr>
              <a:t>.</a:t>
            </a:r>
            <a:endParaRPr sz="4200" baseline="-16865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9373" y="1421915"/>
            <a:ext cx="4074160" cy="1051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 marR="17780">
              <a:lnSpc>
                <a:spcPct val="120200"/>
              </a:lnSpc>
              <a:spcBef>
                <a:spcPts val="95"/>
              </a:spcBef>
            </a:pPr>
            <a:r>
              <a:rPr sz="2800" spc="-5" dirty="0">
                <a:latin typeface="Times New Roman"/>
                <a:cs typeface="Times New Roman"/>
              </a:rPr>
              <a:t>By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our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inductive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hypothesis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f</a:t>
            </a:r>
            <a:r>
              <a:rPr sz="2775" spc="7" baseline="-21021" dirty="0">
                <a:latin typeface="Times New Roman"/>
                <a:cs typeface="Times New Roman"/>
              </a:rPr>
              <a:t>n-1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n-3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n-2</a:t>
            </a:r>
            <a:endParaRPr sz="2775" baseline="25525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654432" y="3429963"/>
            <a:ext cx="5200015" cy="2031364"/>
            <a:chOff x="3654432" y="3429963"/>
            <a:chExt cx="5200015" cy="2031364"/>
          </a:xfrm>
        </p:grpSpPr>
        <p:sp>
          <p:nvSpPr>
            <p:cNvPr id="9" name="object 9"/>
            <p:cNvSpPr/>
            <p:nvPr/>
          </p:nvSpPr>
          <p:spPr>
            <a:xfrm>
              <a:off x="3659195" y="3434726"/>
              <a:ext cx="5190490" cy="2021839"/>
            </a:xfrm>
            <a:custGeom>
              <a:avLst/>
              <a:gdLst/>
              <a:ahLst/>
              <a:cxnLst/>
              <a:rect l="l" t="t" r="r" b="b"/>
              <a:pathLst>
                <a:path w="5190490" h="2021839">
                  <a:moveTo>
                    <a:pt x="0" y="0"/>
                  </a:moveTo>
                  <a:lnTo>
                    <a:pt x="3459873" y="1152156"/>
                  </a:lnTo>
                  <a:lnTo>
                    <a:pt x="3455170" y="1199238"/>
                  </a:lnTo>
                  <a:lnTo>
                    <a:pt x="3453667" y="1246082"/>
                  </a:lnTo>
                  <a:lnTo>
                    <a:pt x="3455303" y="1292582"/>
                  </a:lnTo>
                  <a:lnTo>
                    <a:pt x="3460015" y="1338627"/>
                  </a:lnTo>
                  <a:lnTo>
                    <a:pt x="3467742" y="1384111"/>
                  </a:lnTo>
                  <a:lnTo>
                    <a:pt x="3478421" y="1428924"/>
                  </a:lnTo>
                  <a:lnTo>
                    <a:pt x="3491990" y="1472958"/>
                  </a:lnTo>
                  <a:lnTo>
                    <a:pt x="3508387" y="1516104"/>
                  </a:lnTo>
                  <a:lnTo>
                    <a:pt x="3527550" y="1558256"/>
                  </a:lnTo>
                  <a:lnTo>
                    <a:pt x="3549416" y="1599303"/>
                  </a:lnTo>
                  <a:lnTo>
                    <a:pt x="3573924" y="1639137"/>
                  </a:lnTo>
                  <a:lnTo>
                    <a:pt x="3601012" y="1677651"/>
                  </a:lnTo>
                  <a:lnTo>
                    <a:pt x="3630617" y="1714735"/>
                  </a:lnTo>
                  <a:lnTo>
                    <a:pt x="3662677" y="1750282"/>
                  </a:lnTo>
                  <a:lnTo>
                    <a:pt x="3697130" y="1784183"/>
                  </a:lnTo>
                  <a:lnTo>
                    <a:pt x="3733914" y="1816330"/>
                  </a:lnTo>
                  <a:lnTo>
                    <a:pt x="3772966" y="1846614"/>
                  </a:lnTo>
                  <a:lnTo>
                    <a:pt x="3814226" y="1874927"/>
                  </a:lnTo>
                  <a:lnTo>
                    <a:pt x="3857630" y="1901160"/>
                  </a:lnTo>
                  <a:lnTo>
                    <a:pt x="3903116" y="1925205"/>
                  </a:lnTo>
                  <a:lnTo>
                    <a:pt x="3946938" y="1945394"/>
                  </a:lnTo>
                  <a:lnTo>
                    <a:pt x="3991432" y="1963155"/>
                  </a:lnTo>
                  <a:lnTo>
                    <a:pt x="4036497" y="1978515"/>
                  </a:lnTo>
                  <a:lnTo>
                    <a:pt x="4082034" y="1991499"/>
                  </a:lnTo>
                  <a:lnTo>
                    <a:pt x="4127943" y="2002134"/>
                  </a:lnTo>
                  <a:lnTo>
                    <a:pt x="4174125" y="2010444"/>
                  </a:lnTo>
                  <a:lnTo>
                    <a:pt x="4220480" y="2016456"/>
                  </a:lnTo>
                  <a:lnTo>
                    <a:pt x="4266908" y="2020195"/>
                  </a:lnTo>
                  <a:lnTo>
                    <a:pt x="4313311" y="2021688"/>
                  </a:lnTo>
                  <a:lnTo>
                    <a:pt x="4359588" y="2020960"/>
                  </a:lnTo>
                  <a:lnTo>
                    <a:pt x="4405640" y="2018037"/>
                  </a:lnTo>
                  <a:lnTo>
                    <a:pt x="4451368" y="2012945"/>
                  </a:lnTo>
                  <a:lnTo>
                    <a:pt x="4496671" y="2005709"/>
                  </a:lnTo>
                  <a:lnTo>
                    <a:pt x="4541451" y="1996356"/>
                  </a:lnTo>
                  <a:lnTo>
                    <a:pt x="4585607" y="1984910"/>
                  </a:lnTo>
                  <a:lnTo>
                    <a:pt x="4629040" y="1971399"/>
                  </a:lnTo>
                  <a:lnTo>
                    <a:pt x="4671650" y="1955847"/>
                  </a:lnTo>
                  <a:lnTo>
                    <a:pt x="4713339" y="1938281"/>
                  </a:lnTo>
                  <a:lnTo>
                    <a:pt x="4754006" y="1918726"/>
                  </a:lnTo>
                  <a:lnTo>
                    <a:pt x="4793551" y="1897209"/>
                  </a:lnTo>
                  <a:lnTo>
                    <a:pt x="4831876" y="1873754"/>
                  </a:lnTo>
                  <a:lnTo>
                    <a:pt x="4868881" y="1848388"/>
                  </a:lnTo>
                  <a:lnTo>
                    <a:pt x="4904465" y="1821136"/>
                  </a:lnTo>
                  <a:lnTo>
                    <a:pt x="4938530" y="1792025"/>
                  </a:lnTo>
                  <a:lnTo>
                    <a:pt x="4970976" y="1761080"/>
                  </a:lnTo>
                  <a:lnTo>
                    <a:pt x="5001703" y="1728327"/>
                  </a:lnTo>
                  <a:lnTo>
                    <a:pt x="5030612" y="1693792"/>
                  </a:lnTo>
                  <a:lnTo>
                    <a:pt x="5057604" y="1657500"/>
                  </a:lnTo>
                  <a:lnTo>
                    <a:pt x="5082578" y="1619478"/>
                  </a:lnTo>
                  <a:lnTo>
                    <a:pt x="5105898" y="1578859"/>
                  </a:lnTo>
                  <a:lnTo>
                    <a:pt x="5126309" y="1537598"/>
                  </a:lnTo>
                  <a:lnTo>
                    <a:pt x="5143843" y="1495797"/>
                  </a:lnTo>
                  <a:lnTo>
                    <a:pt x="5158532" y="1453552"/>
                  </a:lnTo>
                  <a:lnTo>
                    <a:pt x="5170407" y="1410964"/>
                  </a:lnTo>
                  <a:lnTo>
                    <a:pt x="5179502" y="1368132"/>
                  </a:lnTo>
                  <a:lnTo>
                    <a:pt x="5185848" y="1325153"/>
                  </a:lnTo>
                  <a:lnTo>
                    <a:pt x="5189478" y="1282128"/>
                  </a:lnTo>
                  <a:lnTo>
                    <a:pt x="5190422" y="1239155"/>
                  </a:lnTo>
                  <a:lnTo>
                    <a:pt x="5188714" y="1196334"/>
                  </a:lnTo>
                  <a:lnTo>
                    <a:pt x="5184384" y="1153762"/>
                  </a:lnTo>
                  <a:lnTo>
                    <a:pt x="5177467" y="1111540"/>
                  </a:lnTo>
                  <a:lnTo>
                    <a:pt x="5167992" y="1069766"/>
                  </a:lnTo>
                  <a:lnTo>
                    <a:pt x="5155993" y="1028539"/>
                  </a:lnTo>
                  <a:lnTo>
                    <a:pt x="5141502" y="987958"/>
                  </a:lnTo>
                  <a:lnTo>
                    <a:pt x="5124550" y="948122"/>
                  </a:lnTo>
                  <a:lnTo>
                    <a:pt x="5105169" y="909131"/>
                  </a:lnTo>
                  <a:lnTo>
                    <a:pt x="5083392" y="871082"/>
                  </a:lnTo>
                  <a:lnTo>
                    <a:pt x="5059251" y="834075"/>
                  </a:lnTo>
                  <a:lnTo>
                    <a:pt x="5032777" y="798209"/>
                  </a:lnTo>
                  <a:lnTo>
                    <a:pt x="5004003" y="763584"/>
                  </a:lnTo>
                  <a:lnTo>
                    <a:pt x="4972961" y="730297"/>
                  </a:lnTo>
                  <a:lnTo>
                    <a:pt x="4939683" y="698448"/>
                  </a:lnTo>
                  <a:lnTo>
                    <a:pt x="4904201" y="668136"/>
                  </a:lnTo>
                  <a:lnTo>
                    <a:pt x="4866547" y="639459"/>
                  </a:lnTo>
                  <a:lnTo>
                    <a:pt x="4826752" y="612518"/>
                  </a:lnTo>
                  <a:lnTo>
                    <a:pt x="4784850" y="587410"/>
                  </a:lnTo>
                  <a:lnTo>
                    <a:pt x="4740871" y="564235"/>
                  </a:lnTo>
                  <a:lnTo>
                    <a:pt x="4697048" y="544045"/>
                  </a:lnTo>
                  <a:lnTo>
                    <a:pt x="4652553" y="526283"/>
                  </a:lnTo>
                  <a:lnTo>
                    <a:pt x="4607487" y="510922"/>
                  </a:lnTo>
                  <a:lnTo>
                    <a:pt x="4561950" y="497937"/>
                  </a:lnTo>
                  <a:lnTo>
                    <a:pt x="4516040" y="487302"/>
                  </a:lnTo>
                  <a:lnTo>
                    <a:pt x="4469858" y="478991"/>
                  </a:lnTo>
                  <a:lnTo>
                    <a:pt x="4423502" y="472979"/>
                  </a:lnTo>
                  <a:lnTo>
                    <a:pt x="4377073" y="469239"/>
                  </a:lnTo>
                  <a:lnTo>
                    <a:pt x="4330671" y="467746"/>
                  </a:lnTo>
                  <a:lnTo>
                    <a:pt x="4284393" y="468474"/>
                  </a:lnTo>
                  <a:lnTo>
                    <a:pt x="4238341" y="471397"/>
                  </a:lnTo>
                  <a:lnTo>
                    <a:pt x="4192614" y="476489"/>
                  </a:lnTo>
                  <a:lnTo>
                    <a:pt x="4147311" y="483725"/>
                  </a:lnTo>
                  <a:lnTo>
                    <a:pt x="4102532" y="493078"/>
                  </a:lnTo>
                  <a:lnTo>
                    <a:pt x="4058376" y="504524"/>
                  </a:lnTo>
                  <a:lnTo>
                    <a:pt x="4014943" y="518035"/>
                  </a:lnTo>
                  <a:lnTo>
                    <a:pt x="3972333" y="533587"/>
                  </a:lnTo>
                  <a:lnTo>
                    <a:pt x="3930645" y="551153"/>
                  </a:lnTo>
                  <a:lnTo>
                    <a:pt x="3889979" y="570708"/>
                  </a:lnTo>
                  <a:lnTo>
                    <a:pt x="3850433" y="592225"/>
                  </a:lnTo>
                  <a:lnTo>
                    <a:pt x="3812109" y="615680"/>
                  </a:lnTo>
                  <a:lnTo>
                    <a:pt x="3775105" y="641045"/>
                  </a:lnTo>
                  <a:lnTo>
                    <a:pt x="3739521" y="668296"/>
                  </a:lnTo>
                  <a:lnTo>
                    <a:pt x="3705456" y="697407"/>
                  </a:lnTo>
                  <a:lnTo>
                    <a:pt x="3673011" y="728351"/>
                  </a:lnTo>
                  <a:lnTo>
                    <a:pt x="3642284" y="761103"/>
                  </a:lnTo>
                  <a:lnTo>
                    <a:pt x="3613375" y="795638"/>
                  </a:lnTo>
                  <a:lnTo>
                    <a:pt x="3586384" y="831928"/>
                  </a:lnTo>
                  <a:lnTo>
                    <a:pt x="3561410" y="8699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659195" y="3434726"/>
              <a:ext cx="5190490" cy="2021839"/>
            </a:xfrm>
            <a:custGeom>
              <a:avLst/>
              <a:gdLst/>
              <a:ahLst/>
              <a:cxnLst/>
              <a:rect l="l" t="t" r="r" b="b"/>
              <a:pathLst>
                <a:path w="5190490" h="2021839">
                  <a:moveTo>
                    <a:pt x="0" y="0"/>
                  </a:moveTo>
                  <a:lnTo>
                    <a:pt x="3561410" y="869950"/>
                  </a:lnTo>
                  <a:lnTo>
                    <a:pt x="3586384" y="831928"/>
                  </a:lnTo>
                  <a:lnTo>
                    <a:pt x="3613375" y="795638"/>
                  </a:lnTo>
                  <a:lnTo>
                    <a:pt x="3642284" y="761103"/>
                  </a:lnTo>
                  <a:lnTo>
                    <a:pt x="3673011" y="728351"/>
                  </a:lnTo>
                  <a:lnTo>
                    <a:pt x="3705456" y="697407"/>
                  </a:lnTo>
                  <a:lnTo>
                    <a:pt x="3739521" y="668296"/>
                  </a:lnTo>
                  <a:lnTo>
                    <a:pt x="3775105" y="641045"/>
                  </a:lnTo>
                  <a:lnTo>
                    <a:pt x="3812109" y="615680"/>
                  </a:lnTo>
                  <a:lnTo>
                    <a:pt x="3850433" y="592225"/>
                  </a:lnTo>
                  <a:lnTo>
                    <a:pt x="3889979" y="570708"/>
                  </a:lnTo>
                  <a:lnTo>
                    <a:pt x="3930645" y="551153"/>
                  </a:lnTo>
                  <a:lnTo>
                    <a:pt x="3972333" y="533587"/>
                  </a:lnTo>
                  <a:lnTo>
                    <a:pt x="4014943" y="518035"/>
                  </a:lnTo>
                  <a:lnTo>
                    <a:pt x="4058376" y="504524"/>
                  </a:lnTo>
                  <a:lnTo>
                    <a:pt x="4102532" y="493078"/>
                  </a:lnTo>
                  <a:lnTo>
                    <a:pt x="4147311" y="483725"/>
                  </a:lnTo>
                  <a:lnTo>
                    <a:pt x="4192614" y="476489"/>
                  </a:lnTo>
                  <a:lnTo>
                    <a:pt x="4238341" y="471397"/>
                  </a:lnTo>
                  <a:lnTo>
                    <a:pt x="4284393" y="468474"/>
                  </a:lnTo>
                  <a:lnTo>
                    <a:pt x="4330671" y="467746"/>
                  </a:lnTo>
                  <a:lnTo>
                    <a:pt x="4377073" y="469239"/>
                  </a:lnTo>
                  <a:lnTo>
                    <a:pt x="4423502" y="472979"/>
                  </a:lnTo>
                  <a:lnTo>
                    <a:pt x="4469858" y="478991"/>
                  </a:lnTo>
                  <a:lnTo>
                    <a:pt x="4516040" y="487302"/>
                  </a:lnTo>
                  <a:lnTo>
                    <a:pt x="4561950" y="497937"/>
                  </a:lnTo>
                  <a:lnTo>
                    <a:pt x="4607487" y="510922"/>
                  </a:lnTo>
                  <a:lnTo>
                    <a:pt x="4652553" y="526283"/>
                  </a:lnTo>
                  <a:lnTo>
                    <a:pt x="4697048" y="544045"/>
                  </a:lnTo>
                  <a:lnTo>
                    <a:pt x="4740871" y="564235"/>
                  </a:lnTo>
                  <a:lnTo>
                    <a:pt x="4784850" y="587410"/>
                  </a:lnTo>
                  <a:lnTo>
                    <a:pt x="4826752" y="612518"/>
                  </a:lnTo>
                  <a:lnTo>
                    <a:pt x="4866547" y="639459"/>
                  </a:lnTo>
                  <a:lnTo>
                    <a:pt x="4904201" y="668136"/>
                  </a:lnTo>
                  <a:lnTo>
                    <a:pt x="4939683" y="698448"/>
                  </a:lnTo>
                  <a:lnTo>
                    <a:pt x="4972961" y="730297"/>
                  </a:lnTo>
                  <a:lnTo>
                    <a:pt x="5004003" y="763584"/>
                  </a:lnTo>
                  <a:lnTo>
                    <a:pt x="5032777" y="798209"/>
                  </a:lnTo>
                  <a:lnTo>
                    <a:pt x="5059251" y="834075"/>
                  </a:lnTo>
                  <a:lnTo>
                    <a:pt x="5083392" y="871082"/>
                  </a:lnTo>
                  <a:lnTo>
                    <a:pt x="5105169" y="909131"/>
                  </a:lnTo>
                  <a:lnTo>
                    <a:pt x="5124550" y="948122"/>
                  </a:lnTo>
                  <a:lnTo>
                    <a:pt x="5141502" y="987958"/>
                  </a:lnTo>
                  <a:lnTo>
                    <a:pt x="5155993" y="1028539"/>
                  </a:lnTo>
                  <a:lnTo>
                    <a:pt x="5167992" y="1069766"/>
                  </a:lnTo>
                  <a:lnTo>
                    <a:pt x="5177467" y="1111540"/>
                  </a:lnTo>
                  <a:lnTo>
                    <a:pt x="5184384" y="1153762"/>
                  </a:lnTo>
                  <a:lnTo>
                    <a:pt x="5188714" y="1196334"/>
                  </a:lnTo>
                  <a:lnTo>
                    <a:pt x="5190422" y="1239155"/>
                  </a:lnTo>
                  <a:lnTo>
                    <a:pt x="5189478" y="1282128"/>
                  </a:lnTo>
                  <a:lnTo>
                    <a:pt x="5185848" y="1325153"/>
                  </a:lnTo>
                  <a:lnTo>
                    <a:pt x="5179502" y="1368132"/>
                  </a:lnTo>
                  <a:lnTo>
                    <a:pt x="5170407" y="1410964"/>
                  </a:lnTo>
                  <a:lnTo>
                    <a:pt x="5158532" y="1453552"/>
                  </a:lnTo>
                  <a:lnTo>
                    <a:pt x="5143843" y="1495797"/>
                  </a:lnTo>
                  <a:lnTo>
                    <a:pt x="5126309" y="1537598"/>
                  </a:lnTo>
                  <a:lnTo>
                    <a:pt x="5105898" y="1578859"/>
                  </a:lnTo>
                  <a:lnTo>
                    <a:pt x="5082578" y="1619478"/>
                  </a:lnTo>
                  <a:lnTo>
                    <a:pt x="5057604" y="1657500"/>
                  </a:lnTo>
                  <a:lnTo>
                    <a:pt x="5030612" y="1693792"/>
                  </a:lnTo>
                  <a:lnTo>
                    <a:pt x="5001703" y="1728327"/>
                  </a:lnTo>
                  <a:lnTo>
                    <a:pt x="4970976" y="1761080"/>
                  </a:lnTo>
                  <a:lnTo>
                    <a:pt x="4938530" y="1792025"/>
                  </a:lnTo>
                  <a:lnTo>
                    <a:pt x="4904465" y="1821136"/>
                  </a:lnTo>
                  <a:lnTo>
                    <a:pt x="4868881" y="1848388"/>
                  </a:lnTo>
                  <a:lnTo>
                    <a:pt x="4831876" y="1873754"/>
                  </a:lnTo>
                  <a:lnTo>
                    <a:pt x="4793551" y="1897209"/>
                  </a:lnTo>
                  <a:lnTo>
                    <a:pt x="4754006" y="1918726"/>
                  </a:lnTo>
                  <a:lnTo>
                    <a:pt x="4713339" y="1938281"/>
                  </a:lnTo>
                  <a:lnTo>
                    <a:pt x="4671650" y="1955847"/>
                  </a:lnTo>
                  <a:lnTo>
                    <a:pt x="4629040" y="1971399"/>
                  </a:lnTo>
                  <a:lnTo>
                    <a:pt x="4585607" y="1984910"/>
                  </a:lnTo>
                  <a:lnTo>
                    <a:pt x="4541451" y="1996356"/>
                  </a:lnTo>
                  <a:lnTo>
                    <a:pt x="4496671" y="2005709"/>
                  </a:lnTo>
                  <a:lnTo>
                    <a:pt x="4451368" y="2012945"/>
                  </a:lnTo>
                  <a:lnTo>
                    <a:pt x="4405640" y="2018037"/>
                  </a:lnTo>
                  <a:lnTo>
                    <a:pt x="4359588" y="2020960"/>
                  </a:lnTo>
                  <a:lnTo>
                    <a:pt x="4313311" y="2021688"/>
                  </a:lnTo>
                  <a:lnTo>
                    <a:pt x="4266908" y="2020195"/>
                  </a:lnTo>
                  <a:lnTo>
                    <a:pt x="4220480" y="2016456"/>
                  </a:lnTo>
                  <a:lnTo>
                    <a:pt x="4174125" y="2010444"/>
                  </a:lnTo>
                  <a:lnTo>
                    <a:pt x="4127943" y="2002134"/>
                  </a:lnTo>
                  <a:lnTo>
                    <a:pt x="4082034" y="1991499"/>
                  </a:lnTo>
                  <a:lnTo>
                    <a:pt x="4036497" y="1978515"/>
                  </a:lnTo>
                  <a:lnTo>
                    <a:pt x="3991432" y="1963155"/>
                  </a:lnTo>
                  <a:lnTo>
                    <a:pt x="3946938" y="1945394"/>
                  </a:lnTo>
                  <a:lnTo>
                    <a:pt x="3903116" y="1925205"/>
                  </a:lnTo>
                  <a:lnTo>
                    <a:pt x="3857630" y="1901160"/>
                  </a:lnTo>
                  <a:lnTo>
                    <a:pt x="3814226" y="1874927"/>
                  </a:lnTo>
                  <a:lnTo>
                    <a:pt x="3772966" y="1846614"/>
                  </a:lnTo>
                  <a:lnTo>
                    <a:pt x="3733914" y="1816330"/>
                  </a:lnTo>
                  <a:lnTo>
                    <a:pt x="3697130" y="1784183"/>
                  </a:lnTo>
                  <a:lnTo>
                    <a:pt x="3662677" y="1750282"/>
                  </a:lnTo>
                  <a:lnTo>
                    <a:pt x="3630617" y="1714735"/>
                  </a:lnTo>
                  <a:lnTo>
                    <a:pt x="3601012" y="1677651"/>
                  </a:lnTo>
                  <a:lnTo>
                    <a:pt x="3573924" y="1639137"/>
                  </a:lnTo>
                  <a:lnTo>
                    <a:pt x="3549416" y="1599303"/>
                  </a:lnTo>
                  <a:lnTo>
                    <a:pt x="3527550" y="1558256"/>
                  </a:lnTo>
                  <a:lnTo>
                    <a:pt x="3508387" y="1516104"/>
                  </a:lnTo>
                  <a:lnTo>
                    <a:pt x="3491990" y="1472958"/>
                  </a:lnTo>
                  <a:lnTo>
                    <a:pt x="3478421" y="1428924"/>
                  </a:lnTo>
                  <a:lnTo>
                    <a:pt x="3467742" y="1384111"/>
                  </a:lnTo>
                  <a:lnTo>
                    <a:pt x="3460015" y="1338627"/>
                  </a:lnTo>
                  <a:lnTo>
                    <a:pt x="3455303" y="1292582"/>
                  </a:lnTo>
                  <a:lnTo>
                    <a:pt x="3453667" y="1246082"/>
                  </a:lnTo>
                  <a:lnTo>
                    <a:pt x="3455170" y="1199238"/>
                  </a:lnTo>
                  <a:lnTo>
                    <a:pt x="3459873" y="115215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69240" y="2447467"/>
            <a:ext cx="8044180" cy="1765868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70"/>
              </a:spcBef>
            </a:pPr>
            <a:r>
              <a:rPr sz="2800" i="1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n+1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spc="5" dirty="0">
                <a:latin typeface="Times New Roman"/>
                <a:cs typeface="Times New Roman"/>
              </a:rPr>
              <a:t>f</a:t>
            </a:r>
            <a:r>
              <a:rPr sz="2775" spc="7" baseline="-21021" dirty="0">
                <a:latin typeface="Times New Roman"/>
                <a:cs typeface="Times New Roman"/>
              </a:rPr>
              <a:t>n-1</a:t>
            </a:r>
            <a:r>
              <a:rPr sz="2775" spc="36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775" baseline="25525" dirty="0">
                <a:latin typeface="Times New Roman"/>
                <a:cs typeface="Times New Roman"/>
              </a:rPr>
              <a:t>n-2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n-3</a:t>
            </a:r>
            <a:r>
              <a:rPr sz="277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</a:t>
            </a:r>
            <a:r>
              <a:rPr sz="2775" baseline="25525" dirty="0">
                <a:latin typeface="Times New Roman"/>
                <a:cs typeface="Times New Roman"/>
              </a:rPr>
              <a:t>n-3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n-3</a:t>
            </a:r>
            <a:endParaRPr sz="2775" baseline="25525" dirty="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(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n-3</a:t>
            </a:r>
            <a:r>
              <a:rPr sz="2800" dirty="0">
                <a:latin typeface="Times New Roman"/>
                <a:cs typeface="Times New Roman"/>
              </a:rPr>
              <a:t>)(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800" spc="-5" dirty="0">
                <a:latin typeface="Times New Roman"/>
                <a:cs typeface="Times New Roman"/>
              </a:rPr>
              <a:t>+</a:t>
            </a:r>
            <a:r>
              <a:rPr sz="2800" dirty="0">
                <a:latin typeface="Times New Roman"/>
                <a:cs typeface="Times New Roman"/>
              </a:rPr>
              <a:t>1)</a:t>
            </a:r>
            <a:r>
              <a:rPr sz="2800" spc="-2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n-3</a:t>
            </a:r>
            <a:r>
              <a:rPr sz="2800" dirty="0">
                <a:latin typeface="Times New Roman"/>
                <a:cs typeface="Times New Roman"/>
              </a:rPr>
              <a:t>)(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)</a:t>
            </a:r>
            <a:r>
              <a:rPr sz="2800" spc="-2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</a:t>
            </a:r>
            <a:r>
              <a:rPr sz="2775" spc="7" baseline="25525" dirty="0">
                <a:latin typeface="Times New Roman"/>
                <a:cs typeface="Times New Roman"/>
              </a:rPr>
              <a:t>n-1</a:t>
            </a:r>
            <a:endParaRPr sz="2775" baseline="25525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4650" dirty="0">
              <a:latin typeface="Times New Roman"/>
              <a:cs typeface="Times New Roman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169744" y="757621"/>
            <a:ext cx="6568440" cy="1550035"/>
            <a:chOff x="2169744" y="757621"/>
            <a:chExt cx="6568440" cy="1550035"/>
          </a:xfrm>
        </p:grpSpPr>
        <p:sp>
          <p:nvSpPr>
            <p:cNvPr id="13" name="object 13"/>
            <p:cNvSpPr/>
            <p:nvPr/>
          </p:nvSpPr>
          <p:spPr>
            <a:xfrm>
              <a:off x="2174506" y="762383"/>
              <a:ext cx="6558915" cy="1540510"/>
            </a:xfrm>
            <a:custGeom>
              <a:avLst/>
              <a:gdLst/>
              <a:ahLst/>
              <a:cxnLst/>
              <a:rect l="l" t="t" r="r" b="b"/>
              <a:pathLst>
                <a:path w="6558915" h="1540510">
                  <a:moveTo>
                    <a:pt x="6390754" y="0"/>
                  </a:moveTo>
                  <a:lnTo>
                    <a:pt x="5080114" y="0"/>
                  </a:lnTo>
                  <a:lnTo>
                    <a:pt x="5035549" y="5988"/>
                  </a:lnTo>
                  <a:lnTo>
                    <a:pt x="4995504" y="22888"/>
                  </a:lnTo>
                  <a:lnTo>
                    <a:pt x="4961575" y="49101"/>
                  </a:lnTo>
                  <a:lnTo>
                    <a:pt x="4935362" y="83029"/>
                  </a:lnTo>
                  <a:lnTo>
                    <a:pt x="4918462" y="123075"/>
                  </a:lnTo>
                  <a:lnTo>
                    <a:pt x="4912474" y="167640"/>
                  </a:lnTo>
                  <a:lnTo>
                    <a:pt x="4912474" y="586740"/>
                  </a:lnTo>
                  <a:lnTo>
                    <a:pt x="0" y="1540014"/>
                  </a:lnTo>
                  <a:lnTo>
                    <a:pt x="4912474" y="838200"/>
                  </a:lnTo>
                  <a:lnTo>
                    <a:pt x="6558394" y="838200"/>
                  </a:lnTo>
                  <a:lnTo>
                    <a:pt x="6558394" y="167640"/>
                  </a:lnTo>
                  <a:lnTo>
                    <a:pt x="6552405" y="123075"/>
                  </a:lnTo>
                  <a:lnTo>
                    <a:pt x="6535506" y="83029"/>
                  </a:lnTo>
                  <a:lnTo>
                    <a:pt x="6509292" y="49101"/>
                  </a:lnTo>
                  <a:lnTo>
                    <a:pt x="6475364" y="22888"/>
                  </a:lnTo>
                  <a:lnTo>
                    <a:pt x="6435318" y="5988"/>
                  </a:lnTo>
                  <a:lnTo>
                    <a:pt x="6390754" y="0"/>
                  </a:lnTo>
                  <a:close/>
                </a:path>
                <a:path w="6558915" h="1540510">
                  <a:moveTo>
                    <a:pt x="6558394" y="838200"/>
                  </a:moveTo>
                  <a:lnTo>
                    <a:pt x="4912474" y="838200"/>
                  </a:lnTo>
                  <a:lnTo>
                    <a:pt x="4918462" y="882764"/>
                  </a:lnTo>
                  <a:lnTo>
                    <a:pt x="4935362" y="922810"/>
                  </a:lnTo>
                  <a:lnTo>
                    <a:pt x="4961575" y="956738"/>
                  </a:lnTo>
                  <a:lnTo>
                    <a:pt x="4995504" y="982951"/>
                  </a:lnTo>
                  <a:lnTo>
                    <a:pt x="5035549" y="999851"/>
                  </a:lnTo>
                  <a:lnTo>
                    <a:pt x="5080114" y="1005840"/>
                  </a:lnTo>
                  <a:lnTo>
                    <a:pt x="6390754" y="1005840"/>
                  </a:lnTo>
                  <a:lnTo>
                    <a:pt x="6435318" y="999851"/>
                  </a:lnTo>
                  <a:lnTo>
                    <a:pt x="6475364" y="982951"/>
                  </a:lnTo>
                  <a:lnTo>
                    <a:pt x="6509292" y="956738"/>
                  </a:lnTo>
                  <a:lnTo>
                    <a:pt x="6535506" y="922810"/>
                  </a:lnTo>
                  <a:lnTo>
                    <a:pt x="6552405" y="882764"/>
                  </a:lnTo>
                  <a:lnTo>
                    <a:pt x="6558394" y="83820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174506" y="762383"/>
              <a:ext cx="6558915" cy="1540510"/>
            </a:xfrm>
            <a:custGeom>
              <a:avLst/>
              <a:gdLst/>
              <a:ahLst/>
              <a:cxnLst/>
              <a:rect l="l" t="t" r="r" b="b"/>
              <a:pathLst>
                <a:path w="6558915" h="1540510">
                  <a:moveTo>
                    <a:pt x="4912474" y="167639"/>
                  </a:moveTo>
                  <a:lnTo>
                    <a:pt x="4918462" y="123075"/>
                  </a:lnTo>
                  <a:lnTo>
                    <a:pt x="4935362" y="83029"/>
                  </a:lnTo>
                  <a:lnTo>
                    <a:pt x="4961575" y="49101"/>
                  </a:lnTo>
                  <a:lnTo>
                    <a:pt x="4995504" y="22888"/>
                  </a:lnTo>
                  <a:lnTo>
                    <a:pt x="5035549" y="5988"/>
                  </a:lnTo>
                  <a:lnTo>
                    <a:pt x="5080114" y="0"/>
                  </a:lnTo>
                  <a:lnTo>
                    <a:pt x="5186794" y="0"/>
                  </a:lnTo>
                  <a:lnTo>
                    <a:pt x="5598274" y="0"/>
                  </a:lnTo>
                  <a:lnTo>
                    <a:pt x="6390754" y="0"/>
                  </a:lnTo>
                  <a:lnTo>
                    <a:pt x="6435318" y="5988"/>
                  </a:lnTo>
                  <a:lnTo>
                    <a:pt x="6475364" y="22888"/>
                  </a:lnTo>
                  <a:lnTo>
                    <a:pt x="6509292" y="49101"/>
                  </a:lnTo>
                  <a:lnTo>
                    <a:pt x="6535506" y="83029"/>
                  </a:lnTo>
                  <a:lnTo>
                    <a:pt x="6552405" y="123075"/>
                  </a:lnTo>
                  <a:lnTo>
                    <a:pt x="6558394" y="167639"/>
                  </a:lnTo>
                  <a:lnTo>
                    <a:pt x="6558394" y="586739"/>
                  </a:lnTo>
                  <a:lnTo>
                    <a:pt x="6558394" y="838199"/>
                  </a:lnTo>
                  <a:lnTo>
                    <a:pt x="6552405" y="882764"/>
                  </a:lnTo>
                  <a:lnTo>
                    <a:pt x="6535506" y="922810"/>
                  </a:lnTo>
                  <a:lnTo>
                    <a:pt x="6509292" y="956738"/>
                  </a:lnTo>
                  <a:lnTo>
                    <a:pt x="6475364" y="982951"/>
                  </a:lnTo>
                  <a:lnTo>
                    <a:pt x="6435318" y="999851"/>
                  </a:lnTo>
                  <a:lnTo>
                    <a:pt x="6390754" y="1005839"/>
                  </a:lnTo>
                  <a:lnTo>
                    <a:pt x="5598274" y="1005839"/>
                  </a:lnTo>
                  <a:lnTo>
                    <a:pt x="5186794" y="1005839"/>
                  </a:lnTo>
                  <a:lnTo>
                    <a:pt x="5080114" y="1005839"/>
                  </a:lnTo>
                  <a:lnTo>
                    <a:pt x="5035549" y="999851"/>
                  </a:lnTo>
                  <a:lnTo>
                    <a:pt x="4995504" y="982951"/>
                  </a:lnTo>
                  <a:lnTo>
                    <a:pt x="4961575" y="956738"/>
                  </a:lnTo>
                  <a:lnTo>
                    <a:pt x="4935362" y="922810"/>
                  </a:lnTo>
                  <a:lnTo>
                    <a:pt x="4918462" y="882764"/>
                  </a:lnTo>
                  <a:lnTo>
                    <a:pt x="4912474" y="838199"/>
                  </a:lnTo>
                  <a:lnTo>
                    <a:pt x="0" y="1540014"/>
                  </a:lnTo>
                  <a:lnTo>
                    <a:pt x="4912474" y="586739"/>
                  </a:lnTo>
                  <a:lnTo>
                    <a:pt x="4912474" y="167639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7214441" y="833452"/>
            <a:ext cx="1193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Strong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nduc</a:t>
            </a:r>
            <a:r>
              <a:rPr sz="2400" spc="-5" dirty="0">
                <a:latin typeface="Times New Roman"/>
                <a:cs typeface="Times New Roman"/>
              </a:rPr>
              <a:t>ti</a:t>
            </a:r>
            <a:r>
              <a:rPr sz="2400" dirty="0">
                <a:latin typeface="Times New Roman"/>
                <a:cs typeface="Times New Roman"/>
              </a:rPr>
              <a:t>on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CDB4F7-AF4C-3145-B647-BED7EBFB5CF0}"/>
              </a:ext>
            </a:extLst>
          </p:cNvPr>
          <p:cNvSpPr txBox="1"/>
          <p:nvPr/>
        </p:nvSpPr>
        <p:spPr>
          <a:xfrm>
            <a:off x="7332426" y="4286071"/>
            <a:ext cx="14305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-5" dirty="0">
                <a:latin typeface="Times New Roman"/>
                <a:cs typeface="Times New Roman"/>
              </a:rPr>
              <a:t>From </a:t>
            </a: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lang="en-US" sz="2400" spc="-5" dirty="0">
                <a:latin typeface="Times New Roman"/>
                <a:cs typeface="Times New Roman"/>
              </a:rPr>
              <a:t>the </a:t>
            </a: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lang="en-US" sz="2400" spc="-5" dirty="0">
                <a:latin typeface="Times New Roman"/>
                <a:cs typeface="Times New Roman"/>
              </a:rPr>
              <a:t>l</a:t>
            </a:r>
            <a:r>
              <a:rPr lang="en-US" sz="2400" dirty="0">
                <a:latin typeface="Times New Roman"/>
                <a:cs typeface="Times New Roman"/>
              </a:rPr>
              <a:t>e</a:t>
            </a:r>
            <a:r>
              <a:rPr lang="en-US" sz="2400" spc="-5" dirty="0">
                <a:latin typeface="Times New Roman"/>
                <a:cs typeface="Times New Roman"/>
              </a:rPr>
              <a:t>mma</a:t>
            </a:r>
            <a:endParaRPr lang="en-US" sz="2400" dirty="0">
              <a:latin typeface="Times New Roman"/>
              <a:cs typeface="Times New Roman"/>
            </a:endParaRP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Some more</a:t>
            </a:r>
            <a:r>
              <a:rPr spc="-10" dirty="0"/>
              <a:t> </a:t>
            </a:r>
            <a:r>
              <a:rPr spc="-5" dirty="0"/>
              <a:t>examples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523250"/>
            <a:ext cx="139446" cy="14248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889010"/>
            <a:ext cx="139446" cy="14248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986290"/>
            <a:ext cx="139446" cy="14248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961638"/>
            <a:ext cx="139446" cy="1424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632210"/>
            <a:ext cx="139446" cy="14248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302758"/>
            <a:ext cx="139446" cy="14249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97842" y="1334973"/>
            <a:ext cx="8014970" cy="42242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065" marR="936625">
              <a:lnSpc>
                <a:spcPct val="120000"/>
              </a:lnSpc>
              <a:spcBef>
                <a:spcPts val="100"/>
              </a:spcBef>
            </a:pPr>
            <a:r>
              <a:rPr sz="2000" spc="-5" dirty="0">
                <a:latin typeface="Times New Roman"/>
                <a:cs typeface="Times New Roman"/>
              </a:rPr>
              <a:t>Give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recursive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definition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sequence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{a</a:t>
            </a:r>
            <a:r>
              <a:rPr sz="1950" baseline="-21367" dirty="0">
                <a:latin typeface="Times New Roman"/>
                <a:cs typeface="Times New Roman"/>
              </a:rPr>
              <a:t>n</a:t>
            </a:r>
            <a:r>
              <a:rPr sz="2000" dirty="0">
                <a:latin typeface="Times New Roman"/>
                <a:cs typeface="Times New Roman"/>
              </a:rPr>
              <a:t>},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1,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2, 3, .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 if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(a)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6n, (b)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1950" spc="262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2n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(c)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10</a:t>
            </a:r>
            <a:r>
              <a:rPr sz="2000" spc="-5" baseline="30000" dirty="0">
                <a:latin typeface="Times New Roman"/>
                <a:cs typeface="Times New Roman"/>
              </a:rPr>
              <a:t>n</a:t>
            </a:r>
            <a:r>
              <a:rPr sz="2000" spc="-5" dirty="0">
                <a:latin typeface="Times New Roman"/>
                <a:cs typeface="Times New Roman"/>
              </a:rPr>
              <a:t>, (d)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1950" spc="262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Answer:</a:t>
            </a:r>
            <a:endParaRPr sz="2000" dirty="0">
              <a:latin typeface="Times New Roman"/>
              <a:cs typeface="Times New Roman"/>
            </a:endParaRPr>
          </a:p>
          <a:p>
            <a:pPr marL="393065" marR="149225">
              <a:lnSpc>
                <a:spcPct val="100000"/>
              </a:lnSpc>
              <a:spcBef>
                <a:spcPts val="480"/>
              </a:spcBef>
              <a:buAutoNum type="alphaLcParenR"/>
              <a:tabLst>
                <a:tab pos="654685" algn="l"/>
              </a:tabLst>
            </a:pPr>
            <a:r>
              <a:rPr sz="2000" spc="-5" dirty="0">
                <a:latin typeface="Times New Roman"/>
                <a:cs typeface="Times New Roman"/>
              </a:rPr>
              <a:t>Clearly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each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term in this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sequence is 6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greater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preceding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term.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Thus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define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sequence by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setting </a:t>
            </a:r>
            <a:r>
              <a:rPr sz="2000" dirty="0">
                <a:latin typeface="Times New Roman"/>
                <a:cs typeface="Times New Roman"/>
              </a:rPr>
              <a:t>a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6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declaring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n+l</a:t>
            </a:r>
            <a:endParaRPr sz="1950" baseline="-21367" dirty="0">
              <a:latin typeface="Times New Roman"/>
              <a:cs typeface="Times New Roman"/>
            </a:endParaRPr>
          </a:p>
          <a:p>
            <a:pPr marL="393065">
              <a:lnSpc>
                <a:spcPct val="100000"/>
              </a:lnSpc>
            </a:pPr>
            <a:r>
              <a:rPr sz="2000" spc="5" dirty="0">
                <a:latin typeface="Times New Roman"/>
                <a:cs typeface="Times New Roman"/>
              </a:rPr>
              <a:t>=a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1950" spc="7" dirty="0">
                <a:latin typeface="Times New Roman"/>
                <a:cs typeface="Times New Roman"/>
              </a:rPr>
              <a:t>+</a:t>
            </a:r>
            <a:r>
              <a:rPr sz="1950" spc="-7" dirty="0">
                <a:latin typeface="Times New Roman"/>
                <a:cs typeface="Times New Roman"/>
              </a:rPr>
              <a:t> </a:t>
            </a:r>
            <a:r>
              <a:rPr sz="1950" spc="22" dirty="0">
                <a:latin typeface="Times New Roman"/>
                <a:cs typeface="Times New Roman"/>
              </a:rPr>
              <a:t>6</a:t>
            </a:r>
            <a:r>
              <a:rPr sz="1950" spc="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all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 </a:t>
            </a:r>
            <a:r>
              <a:rPr sz="2000" spc="-5" dirty="0">
                <a:latin typeface="Cambria Math"/>
                <a:cs typeface="Cambria Math"/>
              </a:rPr>
              <a:t>≥</a:t>
            </a:r>
            <a:r>
              <a:rPr sz="2000" spc="5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1.</a:t>
            </a:r>
            <a:endParaRPr sz="2000" dirty="0">
              <a:latin typeface="Times New Roman"/>
              <a:cs typeface="Times New Roman"/>
            </a:endParaRPr>
          </a:p>
          <a:p>
            <a:pPr marL="393065" marR="43180">
              <a:lnSpc>
                <a:spcPct val="100000"/>
              </a:lnSpc>
              <a:spcBef>
                <a:spcPts val="480"/>
              </a:spcBef>
              <a:buAutoNum type="alphaLcParenR" startAt="2"/>
              <a:tabLst>
                <a:tab pos="663575" algn="l"/>
              </a:tabLst>
            </a:pP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just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like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part (a),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that each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term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2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more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than its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predecessor.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Thus 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1950" spc="15" baseline="-21367" dirty="0">
                <a:latin typeface="Times New Roman"/>
                <a:cs typeface="Times New Roman"/>
              </a:rPr>
              <a:t>1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3 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n+l</a:t>
            </a:r>
            <a:r>
              <a:rPr sz="1950" spc="262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 for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 </a:t>
            </a:r>
            <a:r>
              <a:rPr sz="2000" spc="-5" dirty="0">
                <a:latin typeface="Cambria Math"/>
                <a:cs typeface="Cambria Math"/>
              </a:rPr>
              <a:t>≥</a:t>
            </a:r>
            <a:r>
              <a:rPr sz="2000" spc="6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1 .</a:t>
            </a:r>
            <a:endParaRPr sz="2000" dirty="0">
              <a:latin typeface="Times New Roman"/>
              <a:cs typeface="Times New Roman"/>
            </a:endParaRPr>
          </a:p>
          <a:p>
            <a:pPr marL="393700" marR="250825" indent="-635">
              <a:lnSpc>
                <a:spcPct val="100000"/>
              </a:lnSpc>
              <a:spcBef>
                <a:spcPts val="480"/>
              </a:spcBef>
              <a:buAutoNum type="alphaLcParenR" startAt="2"/>
              <a:tabLst>
                <a:tab pos="654685" algn="l"/>
              </a:tabLst>
            </a:pPr>
            <a:r>
              <a:rPr sz="2000" spc="-5" dirty="0">
                <a:latin typeface="Times New Roman"/>
                <a:cs typeface="Times New Roman"/>
              </a:rPr>
              <a:t>Each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term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10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times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predecessor.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Thus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1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10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n+l</a:t>
            </a:r>
            <a:r>
              <a:rPr sz="1950" spc="28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l0a</a:t>
            </a:r>
            <a:r>
              <a:rPr sz="1950" baseline="-21367" dirty="0">
                <a:latin typeface="Times New Roman"/>
                <a:cs typeface="Times New Roman"/>
              </a:rPr>
              <a:t>n</a:t>
            </a:r>
            <a:r>
              <a:rPr sz="1950" spc="-15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≥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1.</a:t>
            </a:r>
            <a:endParaRPr sz="2000" dirty="0">
              <a:latin typeface="Times New Roman"/>
              <a:cs typeface="Times New Roman"/>
            </a:endParaRPr>
          </a:p>
          <a:p>
            <a:pPr marL="667385" indent="-274955">
              <a:lnSpc>
                <a:spcPct val="100000"/>
              </a:lnSpc>
              <a:spcBef>
                <a:spcPts val="480"/>
              </a:spcBef>
              <a:buAutoNum type="alphaLcParenR" startAt="2"/>
              <a:tabLst>
                <a:tab pos="668020" algn="l"/>
              </a:tabLst>
            </a:pPr>
            <a:r>
              <a:rPr sz="2000" spc="-5" dirty="0">
                <a:latin typeface="Times New Roman"/>
                <a:cs typeface="Times New Roman"/>
              </a:rPr>
              <a:t>Just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l</a:t>
            </a:r>
            <a:r>
              <a:rPr sz="1950" spc="262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declare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n+l</a:t>
            </a:r>
            <a:r>
              <a:rPr sz="1950" spc="270" baseline="-21367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=a</a:t>
            </a:r>
            <a:r>
              <a:rPr sz="1950" baseline="-21367" dirty="0">
                <a:latin typeface="Times New Roman"/>
                <a:cs typeface="Times New Roman"/>
              </a:rPr>
              <a:t>n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 all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≥</a:t>
            </a:r>
            <a:r>
              <a:rPr sz="2000" spc="7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1.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Some more</a:t>
            </a:r>
            <a:r>
              <a:rPr spc="-10" dirty="0"/>
              <a:t> </a:t>
            </a:r>
            <a:r>
              <a:rPr spc="-5" dirty="0"/>
              <a:t>examples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42238"/>
            <a:ext cx="139446" cy="14249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40739" y="1015238"/>
            <a:ext cx="7710805" cy="19973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165" marR="193675" algn="just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Prove that </a:t>
            </a:r>
            <a:r>
              <a:rPr sz="2000" spc="5" dirty="0">
                <a:latin typeface="Times New Roman"/>
                <a:cs typeface="Times New Roman"/>
              </a:rPr>
              <a:t>f</a:t>
            </a:r>
            <a:r>
              <a:rPr sz="1950" spc="7" baseline="-21367" dirty="0">
                <a:latin typeface="Times New Roman"/>
                <a:cs typeface="Times New Roman"/>
              </a:rPr>
              <a:t>1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spc="5" dirty="0">
                <a:latin typeface="Times New Roman"/>
                <a:cs typeface="Times New Roman"/>
              </a:rPr>
              <a:t>f</a:t>
            </a:r>
            <a:r>
              <a:rPr sz="1950" spc="7" baseline="-21367" dirty="0">
                <a:latin typeface="Times New Roman"/>
                <a:cs typeface="Times New Roman"/>
              </a:rPr>
              <a:t>3 </a:t>
            </a:r>
            <a:r>
              <a:rPr sz="2000" spc="-5" dirty="0">
                <a:latin typeface="Times New Roman"/>
                <a:cs typeface="Times New Roman"/>
              </a:rPr>
              <a:t>+· · </a:t>
            </a:r>
            <a:r>
              <a:rPr sz="2000" spc="5" dirty="0">
                <a:latin typeface="Times New Roman"/>
                <a:cs typeface="Times New Roman"/>
              </a:rPr>
              <a:t>·+f</a:t>
            </a:r>
            <a:r>
              <a:rPr sz="2000" spc="5" baseline="-25000" dirty="0">
                <a:latin typeface="Times New Roman"/>
                <a:cs typeface="Times New Roman"/>
              </a:rPr>
              <a:t>2</a:t>
            </a:r>
            <a:r>
              <a:rPr sz="1950" spc="7" baseline="-21367" dirty="0">
                <a:latin typeface="Times New Roman"/>
                <a:cs typeface="Times New Roman"/>
              </a:rPr>
              <a:t>n−1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spc="10" dirty="0">
                <a:latin typeface="Times New Roman"/>
                <a:cs typeface="Times New Roman"/>
              </a:rPr>
              <a:t>f</a:t>
            </a:r>
            <a:r>
              <a:rPr sz="1950" spc="15" baseline="-21367" dirty="0">
                <a:latin typeface="Times New Roman"/>
                <a:cs typeface="Times New Roman"/>
              </a:rPr>
              <a:t>2n </a:t>
            </a:r>
            <a:r>
              <a:rPr sz="2000" spc="-5" dirty="0">
                <a:latin typeface="Times New Roman"/>
                <a:cs typeface="Times New Roman"/>
              </a:rPr>
              <a:t>when n is a positive </a:t>
            </a:r>
            <a:r>
              <a:rPr sz="2000" spc="-15" dirty="0">
                <a:latin typeface="Times New Roman"/>
                <a:cs typeface="Times New Roman"/>
              </a:rPr>
              <a:t>integer, </a:t>
            </a:r>
            <a:r>
              <a:rPr sz="2000" spc="-5" dirty="0">
                <a:latin typeface="Times New Roman"/>
                <a:cs typeface="Times New Roman"/>
              </a:rPr>
              <a:t>where </a:t>
            </a:r>
            <a:r>
              <a:rPr sz="2000" spc="5" dirty="0">
                <a:latin typeface="Times New Roman"/>
                <a:cs typeface="Times New Roman"/>
              </a:rPr>
              <a:t>f</a:t>
            </a:r>
            <a:r>
              <a:rPr sz="1950" spc="7" baseline="-21367" dirty="0">
                <a:latin typeface="Times New Roman"/>
                <a:cs typeface="Times New Roman"/>
              </a:rPr>
              <a:t>n </a:t>
            </a:r>
            <a:r>
              <a:rPr sz="2000" spc="-5" dirty="0">
                <a:latin typeface="Times New Roman"/>
                <a:cs typeface="Times New Roman"/>
              </a:rPr>
              <a:t>is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n</a:t>
            </a:r>
            <a:r>
              <a:rPr sz="1950" spc="7" baseline="25641" dirty="0">
                <a:latin typeface="Times New Roman"/>
                <a:cs typeface="Times New Roman"/>
              </a:rPr>
              <a:t>th</a:t>
            </a:r>
            <a:r>
              <a:rPr sz="1950" spc="254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Fibonacci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number.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50800" marR="43180" algn="just">
              <a:lnSpc>
                <a:spcPct val="100000"/>
              </a:lnSpc>
            </a:pPr>
            <a:r>
              <a:rPr sz="2000" spc="-85" dirty="0">
                <a:latin typeface="Times New Roman"/>
                <a:cs typeface="Times New Roman"/>
              </a:rPr>
              <a:t>We </a:t>
            </a:r>
            <a:r>
              <a:rPr sz="2000" spc="-5" dirty="0">
                <a:latin typeface="Times New Roman"/>
                <a:cs typeface="Times New Roman"/>
              </a:rPr>
              <a:t>prove this using the principle of mathematical induction. The base case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n = 1, and in that case the statement to be proved is just </a:t>
            </a:r>
            <a:r>
              <a:rPr sz="2000" dirty="0">
                <a:latin typeface="Times New Roman"/>
                <a:cs typeface="Times New Roman"/>
              </a:rPr>
              <a:t>f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=f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; </a:t>
            </a:r>
            <a:r>
              <a:rPr sz="2000" spc="-5" dirty="0">
                <a:latin typeface="Times New Roman"/>
                <a:cs typeface="Times New Roman"/>
              </a:rPr>
              <a:t>this is true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since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 values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Next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assume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inductive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hypothesis,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f</a:t>
            </a:r>
            <a:r>
              <a:rPr sz="1950" spc="7" baseline="-21367" dirty="0">
                <a:latin typeface="Times New Roman"/>
                <a:cs typeface="Times New Roman"/>
              </a:rPr>
              <a:t>1</a:t>
            </a:r>
            <a:r>
              <a:rPr sz="1950" spc="262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178557"/>
            <a:ext cx="139446" cy="14249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53510" y="3028442"/>
            <a:ext cx="168656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000" spc="7" baseline="13888" dirty="0">
                <a:latin typeface="Times New Roman"/>
                <a:cs typeface="Times New Roman"/>
              </a:rPr>
              <a:t>f</a:t>
            </a:r>
            <a:r>
              <a:rPr sz="1300" spc="5" dirty="0">
                <a:latin typeface="Times New Roman"/>
                <a:cs typeface="Times New Roman"/>
              </a:rPr>
              <a:t>3</a:t>
            </a:r>
            <a:r>
              <a:rPr sz="1300" spc="150" dirty="0">
                <a:latin typeface="Times New Roman"/>
                <a:cs typeface="Times New Roman"/>
              </a:rPr>
              <a:t> </a:t>
            </a:r>
            <a:r>
              <a:rPr sz="3000" spc="-7" baseline="13888" dirty="0">
                <a:latin typeface="Times New Roman"/>
                <a:cs typeface="Times New Roman"/>
              </a:rPr>
              <a:t>+</a:t>
            </a:r>
            <a:r>
              <a:rPr sz="3000" spc="-30" baseline="13888" dirty="0">
                <a:latin typeface="Times New Roman"/>
                <a:cs typeface="Times New Roman"/>
              </a:rPr>
              <a:t> </a:t>
            </a:r>
            <a:r>
              <a:rPr sz="3000" spc="-7" baseline="13888" dirty="0">
                <a:latin typeface="Times New Roman"/>
                <a:cs typeface="Times New Roman"/>
              </a:rPr>
              <a:t>…</a:t>
            </a:r>
            <a:r>
              <a:rPr sz="3000" spc="-30" baseline="13888" dirty="0">
                <a:latin typeface="Times New Roman"/>
                <a:cs typeface="Times New Roman"/>
              </a:rPr>
              <a:t> </a:t>
            </a:r>
            <a:r>
              <a:rPr sz="3000" spc="15" baseline="13888" dirty="0">
                <a:latin typeface="Times New Roman"/>
                <a:cs typeface="Times New Roman"/>
              </a:rPr>
              <a:t>f</a:t>
            </a:r>
            <a:r>
              <a:rPr sz="1300" spc="10" dirty="0">
                <a:latin typeface="Times New Roman"/>
                <a:cs typeface="Times New Roman"/>
              </a:rPr>
              <a:t>2n-1</a:t>
            </a:r>
            <a:r>
              <a:rPr sz="1300" spc="155" dirty="0">
                <a:latin typeface="Times New Roman"/>
                <a:cs typeface="Times New Roman"/>
              </a:rPr>
              <a:t> </a:t>
            </a:r>
            <a:r>
              <a:rPr sz="3000" spc="7" baseline="13888" dirty="0">
                <a:latin typeface="Times New Roman"/>
                <a:cs typeface="Times New Roman"/>
              </a:rPr>
              <a:t>=f</a:t>
            </a:r>
            <a:r>
              <a:rPr sz="1300" spc="5" dirty="0">
                <a:latin typeface="Times New Roman"/>
                <a:cs typeface="Times New Roman"/>
              </a:rPr>
              <a:t>2n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13914" y="2965957"/>
            <a:ext cx="556958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prove the corresponding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 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1,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868420" indent="-635">
              <a:lnSpc>
                <a:spcPct val="120000"/>
              </a:lnSpc>
              <a:spcBef>
                <a:spcPts val="100"/>
              </a:spcBef>
            </a:pPr>
            <a:r>
              <a:rPr spc="-5" dirty="0"/>
              <a:t>i.e., </a:t>
            </a:r>
            <a:r>
              <a:rPr spc="5" dirty="0"/>
              <a:t>f</a:t>
            </a:r>
            <a:r>
              <a:rPr sz="1950" spc="7" baseline="-21367" dirty="0"/>
              <a:t>1</a:t>
            </a:r>
            <a:r>
              <a:rPr sz="1950" spc="247" baseline="-21367" dirty="0"/>
              <a:t> </a:t>
            </a:r>
            <a:r>
              <a:rPr sz="2000" spc="-5" dirty="0"/>
              <a:t>+ </a:t>
            </a:r>
            <a:r>
              <a:rPr sz="2000" spc="5" dirty="0"/>
              <a:t>f</a:t>
            </a:r>
            <a:r>
              <a:rPr sz="1950" spc="7" baseline="-21367" dirty="0"/>
              <a:t>3</a:t>
            </a:r>
            <a:r>
              <a:rPr sz="1950" spc="247" baseline="-21367" dirty="0"/>
              <a:t> </a:t>
            </a:r>
            <a:r>
              <a:rPr sz="2000" spc="-5" dirty="0"/>
              <a:t>+… </a:t>
            </a:r>
            <a:r>
              <a:rPr sz="2000" spc="5" dirty="0"/>
              <a:t>+f</a:t>
            </a:r>
            <a:r>
              <a:rPr sz="1950" spc="7" baseline="-21367" dirty="0"/>
              <a:t>2n-1</a:t>
            </a:r>
            <a:r>
              <a:rPr sz="1950" spc="247" baseline="-21367" dirty="0"/>
              <a:t> </a:t>
            </a:r>
            <a:r>
              <a:rPr sz="2000" spc="5" dirty="0"/>
              <a:t>+f</a:t>
            </a:r>
            <a:r>
              <a:rPr sz="1950" spc="7" baseline="-21367" dirty="0"/>
              <a:t>2n+1</a:t>
            </a:r>
            <a:r>
              <a:rPr sz="1950" spc="232" baseline="-21367" dirty="0"/>
              <a:t> </a:t>
            </a:r>
            <a:r>
              <a:rPr sz="2000" spc="-5" dirty="0"/>
              <a:t>= </a:t>
            </a:r>
            <a:r>
              <a:rPr sz="2000" spc="10" dirty="0"/>
              <a:t>f</a:t>
            </a:r>
            <a:r>
              <a:rPr sz="1950" spc="15" baseline="-21367" dirty="0"/>
              <a:t>2n+2 </a:t>
            </a:r>
            <a:r>
              <a:rPr sz="1950" spc="-465" baseline="-21367" dirty="0"/>
              <a:t> </a:t>
            </a:r>
            <a:r>
              <a:rPr sz="2000" spc="-85" dirty="0"/>
              <a:t>We</a:t>
            </a:r>
            <a:r>
              <a:rPr sz="2000" dirty="0"/>
              <a:t> </a:t>
            </a:r>
            <a:r>
              <a:rPr sz="2000" spc="-5" dirty="0"/>
              <a:t>have</a:t>
            </a:r>
            <a:endParaRPr sz="2000"/>
          </a:p>
          <a:p>
            <a:pPr marL="94615">
              <a:lnSpc>
                <a:spcPct val="100000"/>
              </a:lnSpc>
              <a:spcBef>
                <a:spcPts val="480"/>
              </a:spcBef>
            </a:pPr>
            <a:r>
              <a:rPr spc="5" dirty="0"/>
              <a:t>f</a:t>
            </a:r>
            <a:r>
              <a:rPr sz="1950" spc="7" baseline="-21367" dirty="0"/>
              <a:t>1</a:t>
            </a:r>
            <a:r>
              <a:rPr sz="1950" spc="254" baseline="-21367" dirty="0"/>
              <a:t> </a:t>
            </a:r>
            <a:r>
              <a:rPr sz="2000" spc="-5" dirty="0"/>
              <a:t>+</a:t>
            </a:r>
            <a:r>
              <a:rPr sz="2000" dirty="0"/>
              <a:t> </a:t>
            </a:r>
            <a:r>
              <a:rPr sz="2000" spc="5" dirty="0"/>
              <a:t>f</a:t>
            </a:r>
            <a:r>
              <a:rPr sz="1950" spc="7" baseline="-21367" dirty="0"/>
              <a:t>3</a:t>
            </a:r>
            <a:r>
              <a:rPr sz="1950" spc="254" baseline="-21367" dirty="0"/>
              <a:t> </a:t>
            </a:r>
            <a:r>
              <a:rPr sz="2000" spc="-5" dirty="0"/>
              <a:t>+…</a:t>
            </a:r>
            <a:r>
              <a:rPr sz="2000" dirty="0"/>
              <a:t> </a:t>
            </a:r>
            <a:r>
              <a:rPr sz="2000" spc="5" dirty="0"/>
              <a:t>+f</a:t>
            </a:r>
            <a:r>
              <a:rPr sz="1950" spc="7" baseline="-21367" dirty="0"/>
              <a:t>2n-1</a:t>
            </a:r>
            <a:r>
              <a:rPr sz="1950" spc="262" baseline="-21367" dirty="0"/>
              <a:t> </a:t>
            </a:r>
            <a:r>
              <a:rPr sz="2000" spc="5" dirty="0"/>
              <a:t>+f</a:t>
            </a:r>
            <a:r>
              <a:rPr sz="1950" spc="7" baseline="-21367" dirty="0"/>
              <a:t>2n+1</a:t>
            </a:r>
            <a:r>
              <a:rPr sz="1950" spc="240" baseline="-21367" dirty="0"/>
              <a:t> </a:t>
            </a:r>
            <a:r>
              <a:rPr sz="2000" spc="-5" dirty="0"/>
              <a:t>=</a:t>
            </a:r>
            <a:r>
              <a:rPr sz="2000" dirty="0"/>
              <a:t> </a:t>
            </a:r>
            <a:r>
              <a:rPr sz="2000" spc="10" dirty="0"/>
              <a:t>f</a:t>
            </a:r>
            <a:r>
              <a:rPr sz="1950" spc="15" baseline="-21367" dirty="0"/>
              <a:t>2n+2</a:t>
            </a:r>
            <a:r>
              <a:rPr sz="1950" baseline="-21367" dirty="0"/>
              <a:t> </a:t>
            </a:r>
            <a:r>
              <a:rPr sz="2000" spc="-5" dirty="0"/>
              <a:t>=</a:t>
            </a:r>
            <a:r>
              <a:rPr sz="2000" dirty="0"/>
              <a:t> </a:t>
            </a:r>
            <a:r>
              <a:rPr sz="2000" spc="10" dirty="0"/>
              <a:t>f</a:t>
            </a:r>
            <a:r>
              <a:rPr sz="1950" spc="15" baseline="-21367" dirty="0"/>
              <a:t>2n</a:t>
            </a:r>
            <a:r>
              <a:rPr sz="1950" spc="254" baseline="-21367" dirty="0"/>
              <a:t> </a:t>
            </a:r>
            <a:r>
              <a:rPr sz="2000" spc="-5" dirty="0"/>
              <a:t>+</a:t>
            </a:r>
            <a:r>
              <a:rPr sz="2000" dirty="0"/>
              <a:t> </a:t>
            </a:r>
            <a:r>
              <a:rPr sz="2000" spc="10" dirty="0"/>
              <a:t>f</a:t>
            </a:r>
            <a:r>
              <a:rPr sz="1950" spc="15" baseline="-21367" dirty="0"/>
              <a:t>2n+1</a:t>
            </a:r>
            <a:r>
              <a:rPr sz="1950" spc="247" baseline="-21367" dirty="0"/>
              <a:t> </a:t>
            </a:r>
            <a:r>
              <a:rPr sz="2000" spc="-5" dirty="0"/>
              <a:t>(by the inductive</a:t>
            </a:r>
            <a:r>
              <a:rPr sz="2000" spc="-15" dirty="0"/>
              <a:t> </a:t>
            </a:r>
            <a:r>
              <a:rPr sz="2000" spc="-5" dirty="0"/>
              <a:t>hypothesis)</a:t>
            </a:r>
            <a:endParaRPr sz="2000"/>
          </a:p>
          <a:p>
            <a:pPr marL="95250">
              <a:lnSpc>
                <a:spcPct val="100000"/>
              </a:lnSpc>
              <a:spcBef>
                <a:spcPts val="480"/>
              </a:spcBef>
            </a:pPr>
            <a:r>
              <a:rPr spc="-5" dirty="0"/>
              <a:t>= </a:t>
            </a:r>
            <a:r>
              <a:rPr spc="10" dirty="0"/>
              <a:t>f</a:t>
            </a:r>
            <a:r>
              <a:rPr sz="1950" spc="15" baseline="-21367" dirty="0"/>
              <a:t>n+2</a:t>
            </a:r>
            <a:r>
              <a:rPr sz="1950" spc="247" baseline="-21367" dirty="0"/>
              <a:t> </a:t>
            </a:r>
            <a:r>
              <a:rPr sz="2000" spc="-5" dirty="0"/>
              <a:t>(by</a:t>
            </a:r>
            <a:r>
              <a:rPr sz="2000" dirty="0"/>
              <a:t> </a:t>
            </a:r>
            <a:r>
              <a:rPr sz="2000" spc="-5" dirty="0"/>
              <a:t>the</a:t>
            </a:r>
            <a:r>
              <a:rPr sz="2000" spc="-10" dirty="0"/>
              <a:t> </a:t>
            </a:r>
            <a:r>
              <a:rPr sz="2000" spc="-5" dirty="0"/>
              <a:t>definition</a:t>
            </a:r>
            <a:r>
              <a:rPr sz="2000" spc="-15" dirty="0"/>
              <a:t> </a:t>
            </a:r>
            <a:r>
              <a:rPr sz="2000" spc="-5" dirty="0"/>
              <a:t>of the</a:t>
            </a:r>
            <a:r>
              <a:rPr sz="2000" spc="-10" dirty="0"/>
              <a:t> </a:t>
            </a:r>
            <a:r>
              <a:rPr sz="2000" spc="-5" dirty="0"/>
              <a:t>Fibonacci</a:t>
            </a:r>
            <a:r>
              <a:rPr sz="2000" spc="-15" dirty="0"/>
              <a:t> </a:t>
            </a:r>
            <a:r>
              <a:rPr sz="2000" spc="-5" dirty="0"/>
              <a:t>numbers).</a:t>
            </a:r>
            <a:endParaRPr sz="2000"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763530"/>
            <a:ext cx="139446" cy="14248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23</a:t>
            </a:fld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92532" y="273970"/>
            <a:ext cx="315912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An</a:t>
            </a:r>
            <a:r>
              <a:rPr spc="-25" dirty="0"/>
              <a:t> </a:t>
            </a:r>
            <a:r>
              <a:rPr spc="-5" dirty="0"/>
              <a:t>Interesting</a:t>
            </a:r>
            <a:r>
              <a:rPr spc="10" dirty="0"/>
              <a:t> </a:t>
            </a:r>
            <a:r>
              <a:rPr spc="-5" dirty="0"/>
              <a:t>Example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42238"/>
            <a:ext cx="139446" cy="14249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507997"/>
            <a:ext cx="139446" cy="14249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873757"/>
            <a:ext cx="139446" cy="142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239517"/>
            <a:ext cx="139446" cy="14249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35940" y="953973"/>
            <a:ext cx="7898130" cy="508508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5600">
              <a:lnSpc>
                <a:spcPct val="100000"/>
              </a:lnSpc>
              <a:spcBef>
                <a:spcPts val="580"/>
              </a:spcBef>
            </a:pPr>
            <a:r>
              <a:rPr sz="2000" spc="-5" dirty="0">
                <a:latin typeface="Times New Roman"/>
                <a:cs typeface="Times New Roman"/>
              </a:rPr>
              <a:t>Give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recursive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definition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endParaRPr sz="2000">
              <a:latin typeface="Times New Roman"/>
              <a:cs typeface="Times New Roman"/>
            </a:endParaRPr>
          </a:p>
          <a:p>
            <a:pPr marL="1016000" indent="-260985">
              <a:lnSpc>
                <a:spcPct val="100000"/>
              </a:lnSpc>
              <a:spcBef>
                <a:spcPts val="480"/>
              </a:spcBef>
              <a:buAutoNum type="alphaLcParenR"/>
              <a:tabLst>
                <a:tab pos="1016635" algn="l"/>
              </a:tabLst>
            </a:pP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even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integers.</a:t>
            </a:r>
            <a:endParaRPr sz="2000">
              <a:latin typeface="Times New Roman"/>
              <a:cs typeface="Times New Roman"/>
            </a:endParaRPr>
          </a:p>
          <a:p>
            <a:pPr marL="1029969" indent="-274955">
              <a:lnSpc>
                <a:spcPct val="100000"/>
              </a:lnSpc>
              <a:spcBef>
                <a:spcPts val="480"/>
              </a:spcBef>
              <a:buAutoNum type="alphaLcParenR"/>
              <a:tabLst>
                <a:tab pos="1030605" algn="l"/>
              </a:tabLst>
            </a:pPr>
            <a:r>
              <a:rPr sz="2000" spc="-5" dirty="0">
                <a:latin typeface="Times New Roman"/>
                <a:cs typeface="Times New Roman"/>
              </a:rPr>
              <a:t>the set 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positive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congruent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modulo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3.</a:t>
            </a:r>
            <a:endParaRPr sz="2000">
              <a:latin typeface="Times New Roman"/>
              <a:cs typeface="Times New Roman"/>
            </a:endParaRPr>
          </a:p>
          <a:p>
            <a:pPr marL="1016000" indent="-260985">
              <a:lnSpc>
                <a:spcPct val="100000"/>
              </a:lnSpc>
              <a:spcBef>
                <a:spcPts val="480"/>
              </a:spcBef>
              <a:buAutoNum type="alphaLcParenR"/>
              <a:tabLst>
                <a:tab pos="1016635" algn="l"/>
              </a:tabLst>
            </a:pP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positive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 not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divisible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469900" marR="111760" indent="-457200">
              <a:lnSpc>
                <a:spcPct val="100000"/>
              </a:lnSpc>
              <a:buSzPct val="80000"/>
              <a:buAutoNum type="alphaLcParenR"/>
              <a:tabLst>
                <a:tab pos="469265" algn="l"/>
                <a:tab pos="469900" algn="l"/>
              </a:tabLst>
            </a:pPr>
            <a:r>
              <a:rPr sz="2000" spc="-5" dirty="0">
                <a:latin typeface="Times New Roman"/>
                <a:cs typeface="Times New Roman"/>
              </a:rPr>
              <a:t>Since we can generate all the even integers by starting with 0 and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repeatedly adding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subtracting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simple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recursive way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define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follows: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7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S; 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 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5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x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- 2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65" dirty="0">
                <a:latin typeface="Cambria Math"/>
                <a:cs typeface="Cambria Math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S.</a:t>
            </a:r>
            <a:endParaRPr sz="2000">
              <a:latin typeface="Times New Roman"/>
              <a:cs typeface="Times New Roman"/>
            </a:endParaRPr>
          </a:p>
          <a:p>
            <a:pPr marL="469900" marR="8890" indent="-457200">
              <a:lnSpc>
                <a:spcPct val="100000"/>
              </a:lnSpc>
              <a:spcBef>
                <a:spcPts val="480"/>
              </a:spcBef>
              <a:buSzPct val="80000"/>
              <a:buAutoNum type="alphaLcParenR"/>
              <a:tabLst>
                <a:tab pos="469265" algn="l"/>
                <a:tab pos="469900" algn="l"/>
              </a:tabLst>
            </a:pP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smallest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positive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 congruent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modulo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declare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 </a:t>
            </a:r>
            <a:r>
              <a:rPr sz="2000" spc="-5" dirty="0">
                <a:latin typeface="Cambria Math"/>
                <a:cs typeface="Cambria Math"/>
              </a:rPr>
              <a:t>ϵ </a:t>
            </a:r>
            <a:r>
              <a:rPr sz="2000" spc="-5" dirty="0">
                <a:latin typeface="Times New Roman"/>
                <a:cs typeface="Times New Roman"/>
              </a:rPr>
              <a:t>S. All the others can be obtained by adding multiples of 3, so our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inductive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step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+ 3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55" dirty="0">
                <a:latin typeface="Cambria Math"/>
                <a:cs typeface="Cambria Math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S.</a:t>
            </a:r>
            <a:endParaRPr sz="2000">
              <a:latin typeface="Times New Roman"/>
              <a:cs typeface="Times New Roman"/>
            </a:endParaRPr>
          </a:p>
          <a:p>
            <a:pPr marL="469900" marR="5080" indent="-457200">
              <a:lnSpc>
                <a:spcPct val="100000"/>
              </a:lnSpc>
              <a:spcBef>
                <a:spcPts val="480"/>
              </a:spcBef>
              <a:buSzPct val="80000"/>
              <a:buAutoNum type="alphaLcParenR"/>
              <a:tabLst>
                <a:tab pos="469265" algn="l"/>
                <a:tab pos="469900" algn="l"/>
              </a:tabLst>
            </a:pP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positive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divisible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congruent 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3,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or 4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modulo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5.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Therefore 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 proceed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just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part (b),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setting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65" dirty="0">
                <a:latin typeface="Cambria Math"/>
                <a:cs typeface="Cambria Math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 the base cases,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then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declaring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x</a:t>
            </a:r>
            <a:r>
              <a:rPr sz="2000" spc="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S, </a:t>
            </a:r>
            <a:r>
              <a:rPr sz="2000" spc="-5" dirty="0">
                <a:latin typeface="Times New Roman"/>
                <a:cs typeface="Times New Roman"/>
              </a:rPr>
              <a:t> then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+ 5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ϵ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24</a:t>
            </a:fld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1062" y="273970"/>
            <a:ext cx="3821429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Another</a:t>
            </a:r>
            <a:r>
              <a:rPr dirty="0"/>
              <a:t> </a:t>
            </a:r>
            <a:r>
              <a:rPr spc="-5" dirty="0"/>
              <a:t>Interesting</a:t>
            </a:r>
            <a:r>
              <a:rPr spc="5" dirty="0"/>
              <a:t> </a:t>
            </a:r>
            <a:r>
              <a:rPr spc="-5" dirty="0"/>
              <a:t>Example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42238"/>
            <a:ext cx="139446" cy="14249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35940" y="1015238"/>
            <a:ext cx="7936865" cy="429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Let S be the subset of the set of ordered pairs of integers defined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recursively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by: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Basis step: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(0,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0)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∈</a:t>
            </a:r>
            <a:r>
              <a:rPr sz="2000" spc="7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Recursive step: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(a,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b)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∈</a:t>
            </a:r>
            <a:r>
              <a:rPr sz="2000" spc="7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(a,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 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1) </a:t>
            </a:r>
            <a:r>
              <a:rPr sz="2000" spc="-5" dirty="0">
                <a:latin typeface="Cambria Math"/>
                <a:cs typeface="Cambria Math"/>
              </a:rPr>
              <a:t>∈</a:t>
            </a:r>
            <a:r>
              <a:rPr sz="2000" spc="7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(a 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1, b 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∈</a:t>
            </a:r>
            <a:r>
              <a:rPr sz="2000" spc="7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(a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2, b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1) </a:t>
            </a:r>
            <a:r>
              <a:rPr sz="2000" spc="-5" dirty="0">
                <a:latin typeface="Cambria Math"/>
                <a:cs typeface="Cambria Math"/>
              </a:rPr>
              <a:t>∈</a:t>
            </a:r>
            <a:r>
              <a:rPr sz="2000" spc="6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List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elements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produced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first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four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applications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the recursive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definition.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469900" marR="207010" indent="-457200">
              <a:lnSpc>
                <a:spcPct val="100000"/>
              </a:lnSpc>
              <a:buSzPct val="80000"/>
              <a:buAutoNum type="arabicPeriod"/>
              <a:tabLst>
                <a:tab pos="469265" algn="l"/>
                <a:tab pos="469900" algn="l"/>
              </a:tabLst>
            </a:pPr>
            <a:r>
              <a:rPr sz="2000" spc="-5" dirty="0">
                <a:latin typeface="Times New Roman"/>
                <a:cs typeface="Times New Roman"/>
              </a:rPr>
              <a:t>If 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apply each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recursive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step rules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only element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given in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basis step,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see that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(0,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1), (1, 1),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(2, 1) are all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S.</a:t>
            </a:r>
            <a:endParaRPr sz="2000">
              <a:latin typeface="Times New Roman"/>
              <a:cs typeface="Times New Roman"/>
            </a:endParaRPr>
          </a:p>
          <a:p>
            <a:pPr marL="469900" marR="125730" indent="-457200">
              <a:lnSpc>
                <a:spcPct val="100000"/>
              </a:lnSpc>
              <a:spcBef>
                <a:spcPts val="480"/>
              </a:spcBef>
              <a:buSzPct val="80000"/>
              <a:buAutoNum type="arabicPeriod"/>
              <a:tabLst>
                <a:tab pos="469265" algn="l"/>
                <a:tab pos="469900" algn="l"/>
              </a:tabLst>
            </a:pPr>
            <a:r>
              <a:rPr sz="2000" spc="-5" dirty="0">
                <a:latin typeface="Times New Roman"/>
                <a:cs typeface="Times New Roman"/>
              </a:rPr>
              <a:t>If 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apply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recursive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step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these 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add (0,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(1,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2), (2,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2),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(3,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2),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(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2).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  <a:tabLst>
                <a:tab pos="469265" algn="l"/>
              </a:tabLst>
            </a:pPr>
            <a:r>
              <a:rPr sz="1600" dirty="0">
                <a:latin typeface="Times New Roman"/>
                <a:cs typeface="Times New Roman"/>
              </a:rPr>
              <a:t>3.	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next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round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gives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(0,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(1,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3), (2,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(3,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3), (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3),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(5,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3),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(6,</a:t>
            </a:r>
            <a:endParaRPr sz="20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3).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  <a:tabLst>
                <a:tab pos="469265" algn="l"/>
              </a:tabLst>
            </a:pPr>
            <a:r>
              <a:rPr sz="1600" dirty="0">
                <a:latin typeface="Times New Roman"/>
                <a:cs typeface="Times New Roman"/>
              </a:rPr>
              <a:t>4.	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fourth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applications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adds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(0,4), (1,4),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(2,4),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(3,4),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(4,4),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(5,4),</a:t>
            </a:r>
            <a:endParaRPr sz="20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(6,4),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(7,4),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(8,4).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25</a:t>
            </a:fld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Recursive</a:t>
            </a:r>
            <a:r>
              <a:rPr spc="-40" dirty="0"/>
              <a:t> </a:t>
            </a:r>
            <a:r>
              <a:rPr spc="-5" dirty="0"/>
              <a:t>Definitions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655826" y="3818382"/>
            <a:ext cx="5859780" cy="1300480"/>
            <a:chOff x="1655826" y="3818382"/>
            <a:chExt cx="5859780" cy="13004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55826" y="3818382"/>
              <a:ext cx="5859780" cy="78790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70098" y="4330446"/>
              <a:ext cx="1711452" cy="78790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84548" y="4374642"/>
              <a:ext cx="509777" cy="53797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86477" y="4330446"/>
              <a:ext cx="1514855" cy="787907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52245" marR="30480" indent="-1414780">
              <a:lnSpc>
                <a:spcPct val="120000"/>
              </a:lnSpc>
              <a:spcBef>
                <a:spcPts val="100"/>
              </a:spcBef>
            </a:pPr>
            <a:r>
              <a:rPr spc="-5" dirty="0"/>
              <a:t>Running </a:t>
            </a:r>
            <a:r>
              <a:rPr spc="-30" dirty="0"/>
              <a:t>Time </a:t>
            </a:r>
            <a:r>
              <a:rPr dirty="0"/>
              <a:t>of </a:t>
            </a:r>
            <a:r>
              <a:rPr spc="-5" dirty="0"/>
              <a:t>Recursive Programs </a:t>
            </a:r>
            <a:r>
              <a:rPr spc="-685" dirty="0"/>
              <a:t> </a:t>
            </a:r>
            <a:r>
              <a:rPr spc="-5" dirty="0"/>
              <a:t>Rosen,</a:t>
            </a:r>
            <a:r>
              <a:rPr spc="-30" dirty="0"/>
              <a:t> </a:t>
            </a:r>
            <a:r>
              <a:rPr dirty="0"/>
              <a:t>6</a:t>
            </a:r>
            <a:r>
              <a:rPr sz="2775" baseline="25525" dirty="0"/>
              <a:t>th</a:t>
            </a:r>
            <a:r>
              <a:rPr sz="2775" spc="345" baseline="25525" dirty="0"/>
              <a:t> </a:t>
            </a:r>
            <a:r>
              <a:rPr sz="2800" spc="-5" dirty="0"/>
              <a:t>ed.,</a:t>
            </a:r>
            <a:r>
              <a:rPr sz="2800" spc="-15" dirty="0"/>
              <a:t> </a:t>
            </a:r>
            <a:r>
              <a:rPr sz="2800" dirty="0"/>
              <a:t>4.3</a:t>
            </a:r>
            <a:endParaRPr sz="2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76736" y="635444"/>
            <a:ext cx="59886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Running</a:t>
            </a:r>
            <a:r>
              <a:rPr sz="3600" spc="-50" dirty="0"/>
              <a:t> </a:t>
            </a:r>
            <a:r>
              <a:rPr sz="3600" dirty="0"/>
              <a:t>Time</a:t>
            </a:r>
            <a:r>
              <a:rPr sz="3600" spc="-25" dirty="0"/>
              <a:t> </a:t>
            </a:r>
            <a:r>
              <a:rPr sz="3600" dirty="0"/>
              <a:t>of</a:t>
            </a:r>
            <a:r>
              <a:rPr sz="3600" spc="-30" dirty="0"/>
              <a:t> </a:t>
            </a:r>
            <a:r>
              <a:rPr sz="3600" spc="-5" dirty="0"/>
              <a:t>Recursive</a:t>
            </a:r>
            <a:r>
              <a:rPr sz="3600" spc="-35" dirty="0"/>
              <a:t> </a:t>
            </a:r>
            <a:r>
              <a:rPr sz="3600" spc="-5" dirty="0"/>
              <a:t>Programs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764540" y="1578355"/>
            <a:ext cx="7312659" cy="404812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3535">
              <a:lnSpc>
                <a:spcPts val="3020"/>
              </a:lnSpc>
              <a:spcBef>
                <a:spcPts val="484"/>
              </a:spcBef>
              <a:tabLst>
                <a:tab pos="1551305" algn="l"/>
              </a:tabLst>
            </a:pPr>
            <a:r>
              <a:rPr sz="2800" spc="-5" dirty="0">
                <a:latin typeface="Times New Roman"/>
                <a:cs typeface="Times New Roman"/>
              </a:rPr>
              <a:t>Example:	</a:t>
            </a:r>
            <a:r>
              <a:rPr sz="2800" dirty="0">
                <a:latin typeface="Times New Roman"/>
                <a:cs typeface="Times New Roman"/>
              </a:rPr>
              <a:t>Suppose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write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program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compute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n!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recursively.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950">
              <a:latin typeface="Times New Roman"/>
              <a:cs typeface="Times New Roman"/>
            </a:endParaRPr>
          </a:p>
          <a:p>
            <a:pPr marL="12700">
              <a:lnSpc>
                <a:spcPts val="2280"/>
              </a:lnSpc>
              <a:spcBef>
                <a:spcPts val="5"/>
              </a:spcBef>
            </a:pPr>
            <a:r>
              <a:rPr sz="2000" b="1" spc="-5" dirty="0">
                <a:latin typeface="Comic Sans MS"/>
                <a:cs typeface="Comic Sans MS"/>
              </a:rPr>
              <a:t>unsigned</a:t>
            </a:r>
            <a:r>
              <a:rPr sz="2000" b="1" dirty="0">
                <a:latin typeface="Comic Sans MS"/>
                <a:cs typeface="Comic Sans MS"/>
              </a:rPr>
              <a:t> </a:t>
            </a:r>
            <a:r>
              <a:rPr sz="2000" b="1" spc="-5" dirty="0">
                <a:latin typeface="Comic Sans MS"/>
                <a:cs typeface="Comic Sans MS"/>
              </a:rPr>
              <a:t>int </a:t>
            </a:r>
            <a:r>
              <a:rPr sz="2000" b="1" spc="-10" dirty="0">
                <a:latin typeface="Comic Sans MS"/>
                <a:cs typeface="Comic Sans MS"/>
              </a:rPr>
              <a:t>factorial </a:t>
            </a:r>
            <a:r>
              <a:rPr sz="2000" b="1" spc="-5" dirty="0">
                <a:latin typeface="Comic Sans MS"/>
                <a:cs typeface="Comic Sans MS"/>
              </a:rPr>
              <a:t>(unsigned</a:t>
            </a:r>
            <a:r>
              <a:rPr sz="2000" b="1" spc="10" dirty="0">
                <a:latin typeface="Comic Sans MS"/>
                <a:cs typeface="Comic Sans MS"/>
              </a:rPr>
              <a:t> </a:t>
            </a:r>
            <a:r>
              <a:rPr sz="2000" b="1" spc="-5" dirty="0">
                <a:latin typeface="Comic Sans MS"/>
                <a:cs typeface="Comic Sans MS"/>
              </a:rPr>
              <a:t>int</a:t>
            </a:r>
            <a:r>
              <a:rPr sz="2000" b="1" spc="-10" dirty="0">
                <a:latin typeface="Comic Sans MS"/>
                <a:cs typeface="Comic Sans MS"/>
              </a:rPr>
              <a:t> </a:t>
            </a:r>
            <a:r>
              <a:rPr sz="2000" b="1" spc="-5" dirty="0">
                <a:latin typeface="Comic Sans MS"/>
                <a:cs typeface="Comic Sans MS"/>
              </a:rPr>
              <a:t>n)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ts val="2160"/>
              </a:lnSpc>
            </a:pPr>
            <a:r>
              <a:rPr sz="2000" b="1" spc="-5" dirty="0">
                <a:latin typeface="Comic Sans MS"/>
                <a:cs typeface="Comic Sans MS"/>
              </a:rPr>
              <a:t>{</a:t>
            </a:r>
            <a:endParaRPr sz="2000">
              <a:latin typeface="Comic Sans MS"/>
              <a:cs typeface="Comic Sans MS"/>
            </a:endParaRPr>
          </a:p>
          <a:p>
            <a:pPr marL="669925" marR="5490210" indent="-219710">
              <a:lnSpc>
                <a:spcPts val="2160"/>
              </a:lnSpc>
              <a:spcBef>
                <a:spcPts val="150"/>
              </a:spcBef>
            </a:pPr>
            <a:r>
              <a:rPr sz="2000" b="1" spc="-5" dirty="0">
                <a:latin typeface="Comic Sans MS"/>
                <a:cs typeface="Comic Sans MS"/>
              </a:rPr>
              <a:t>if (n == 0) </a:t>
            </a:r>
            <a:r>
              <a:rPr sz="2000" b="1" spc="-855" dirty="0">
                <a:latin typeface="Comic Sans MS"/>
                <a:cs typeface="Comic Sans MS"/>
              </a:rPr>
              <a:t> </a:t>
            </a:r>
            <a:r>
              <a:rPr sz="2000" b="1" spc="-10" dirty="0">
                <a:latin typeface="Comic Sans MS"/>
                <a:cs typeface="Comic Sans MS"/>
              </a:rPr>
              <a:t>return</a:t>
            </a:r>
            <a:r>
              <a:rPr sz="2000" b="1" spc="-65" dirty="0">
                <a:latin typeface="Comic Sans MS"/>
                <a:cs typeface="Comic Sans MS"/>
              </a:rPr>
              <a:t> </a:t>
            </a:r>
            <a:r>
              <a:rPr sz="2000" b="1" spc="-10" dirty="0">
                <a:latin typeface="Comic Sans MS"/>
                <a:cs typeface="Comic Sans MS"/>
              </a:rPr>
              <a:t>1;</a:t>
            </a:r>
            <a:endParaRPr sz="2000">
              <a:latin typeface="Comic Sans MS"/>
              <a:cs typeface="Comic Sans MS"/>
            </a:endParaRPr>
          </a:p>
          <a:p>
            <a:pPr marL="450850">
              <a:lnSpc>
                <a:spcPts val="2010"/>
              </a:lnSpc>
            </a:pPr>
            <a:r>
              <a:rPr sz="2000" b="1" spc="-5" dirty="0">
                <a:latin typeface="Comic Sans MS"/>
                <a:cs typeface="Comic Sans MS"/>
              </a:rPr>
              <a:t>else</a:t>
            </a:r>
            <a:endParaRPr sz="2000">
              <a:latin typeface="Comic Sans MS"/>
              <a:cs typeface="Comic Sans MS"/>
            </a:endParaRPr>
          </a:p>
          <a:p>
            <a:pPr marL="669925">
              <a:lnSpc>
                <a:spcPts val="2160"/>
              </a:lnSpc>
            </a:pPr>
            <a:r>
              <a:rPr sz="2000" b="1" spc="-5" dirty="0">
                <a:latin typeface="Comic Sans MS"/>
                <a:cs typeface="Comic Sans MS"/>
              </a:rPr>
              <a:t>{</a:t>
            </a:r>
            <a:endParaRPr sz="2000">
              <a:latin typeface="Comic Sans MS"/>
              <a:cs typeface="Comic Sans MS"/>
            </a:endParaRPr>
          </a:p>
          <a:p>
            <a:pPr marL="1108075" marR="3624579">
              <a:lnSpc>
                <a:spcPts val="2160"/>
              </a:lnSpc>
              <a:spcBef>
                <a:spcPts val="150"/>
              </a:spcBef>
            </a:pPr>
            <a:r>
              <a:rPr sz="2000" b="1" spc="-5" dirty="0">
                <a:latin typeface="Comic Sans MS"/>
                <a:cs typeface="Comic Sans MS"/>
              </a:rPr>
              <a:t>n = n*factorial(n-1); </a:t>
            </a:r>
            <a:r>
              <a:rPr sz="2000" b="1" spc="-860" dirty="0">
                <a:latin typeface="Comic Sans MS"/>
                <a:cs typeface="Comic Sans MS"/>
              </a:rPr>
              <a:t> </a:t>
            </a:r>
            <a:r>
              <a:rPr sz="2000" b="1" spc="-10" dirty="0">
                <a:latin typeface="Comic Sans MS"/>
                <a:cs typeface="Comic Sans MS"/>
              </a:rPr>
              <a:t>return </a:t>
            </a:r>
            <a:r>
              <a:rPr sz="2000" b="1" spc="-5" dirty="0">
                <a:latin typeface="Comic Sans MS"/>
                <a:cs typeface="Comic Sans MS"/>
              </a:rPr>
              <a:t>n;</a:t>
            </a:r>
            <a:endParaRPr sz="2000">
              <a:latin typeface="Comic Sans MS"/>
              <a:cs typeface="Comic Sans MS"/>
            </a:endParaRPr>
          </a:p>
          <a:p>
            <a:pPr marL="779145">
              <a:lnSpc>
                <a:spcPts val="2010"/>
              </a:lnSpc>
            </a:pPr>
            <a:r>
              <a:rPr sz="2000" b="1" spc="-5" dirty="0">
                <a:latin typeface="Comic Sans MS"/>
                <a:cs typeface="Comic Sans MS"/>
              </a:rPr>
              <a:t>}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ts val="2280"/>
              </a:lnSpc>
            </a:pPr>
            <a:r>
              <a:rPr sz="2000" b="1" spc="-5" dirty="0">
                <a:latin typeface="Comic Sans MS"/>
                <a:cs typeface="Comic Sans MS"/>
              </a:rPr>
              <a:t>}</a:t>
            </a:r>
            <a:endParaRPr sz="2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76736" y="635444"/>
            <a:ext cx="59886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Running</a:t>
            </a:r>
            <a:r>
              <a:rPr sz="3600" spc="-50" dirty="0"/>
              <a:t> </a:t>
            </a:r>
            <a:r>
              <a:rPr sz="3600" dirty="0"/>
              <a:t>Time</a:t>
            </a:r>
            <a:r>
              <a:rPr sz="3600" spc="-25" dirty="0"/>
              <a:t> </a:t>
            </a:r>
            <a:r>
              <a:rPr sz="3600" dirty="0"/>
              <a:t>of</a:t>
            </a:r>
            <a:r>
              <a:rPr sz="3600" spc="-30" dirty="0"/>
              <a:t> </a:t>
            </a:r>
            <a:r>
              <a:rPr sz="3600" spc="-5" dirty="0"/>
              <a:t>Recursive</a:t>
            </a:r>
            <a:r>
              <a:rPr sz="3600" spc="-35" dirty="0"/>
              <a:t> </a:t>
            </a:r>
            <a:r>
              <a:rPr sz="3600" spc="-5" dirty="0"/>
              <a:t>Programs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600517"/>
            <a:ext cx="177546" cy="18516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094711" y="1439228"/>
            <a:ext cx="7097395" cy="3908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 marR="146685">
              <a:lnSpc>
                <a:spcPct val="100000"/>
              </a:lnSpc>
              <a:spcBef>
                <a:spcPts val="95"/>
              </a:spcBef>
            </a:pPr>
            <a:r>
              <a:rPr sz="2600" spc="-5" dirty="0">
                <a:latin typeface="Times New Roman"/>
                <a:cs typeface="Times New Roman"/>
              </a:rPr>
              <a:t>It takes some constant amount of time </a:t>
            </a:r>
            <a:r>
              <a:rPr sz="2600" spc="5" dirty="0">
                <a:latin typeface="Times New Roman"/>
                <a:cs typeface="Times New Roman"/>
              </a:rPr>
              <a:t>(c</a:t>
            </a:r>
            <a:r>
              <a:rPr sz="2550" spc="7" baseline="-21241" dirty="0">
                <a:latin typeface="Times New Roman"/>
                <a:cs typeface="Times New Roman"/>
              </a:rPr>
              <a:t>0</a:t>
            </a:r>
            <a:r>
              <a:rPr sz="2600" spc="5" dirty="0">
                <a:latin typeface="Times New Roman"/>
                <a:cs typeface="Times New Roman"/>
              </a:rPr>
              <a:t>) </a:t>
            </a:r>
            <a:r>
              <a:rPr sz="2600" spc="-5" dirty="0">
                <a:latin typeface="Times New Roman"/>
                <a:cs typeface="Times New Roman"/>
              </a:rPr>
              <a:t>for the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program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called,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 assign the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value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1 to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0!,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and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return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 </a:t>
            </a:r>
            <a:r>
              <a:rPr sz="2600" spc="-25" dirty="0">
                <a:latin typeface="Times New Roman"/>
                <a:cs typeface="Times New Roman"/>
              </a:rPr>
              <a:t>answer.</a:t>
            </a:r>
            <a:endParaRPr sz="2600">
              <a:latin typeface="Times New Roman"/>
              <a:cs typeface="Times New Roman"/>
            </a:endParaRPr>
          </a:p>
          <a:p>
            <a:pPr marL="25400" marR="17780" indent="-635">
              <a:lnSpc>
                <a:spcPct val="100000"/>
              </a:lnSpc>
              <a:spcBef>
                <a:spcPts val="625"/>
              </a:spcBef>
            </a:pPr>
            <a:r>
              <a:rPr sz="2600" spc="-5" dirty="0">
                <a:latin typeface="Times New Roman"/>
                <a:cs typeface="Times New Roman"/>
              </a:rPr>
              <a:t>There is some constant amount of time </a:t>
            </a:r>
            <a:r>
              <a:rPr sz="2600" spc="5" dirty="0">
                <a:latin typeface="Times New Roman"/>
                <a:cs typeface="Times New Roman"/>
              </a:rPr>
              <a:t>(c</a:t>
            </a:r>
            <a:r>
              <a:rPr sz="2550" spc="7" baseline="-21241" dirty="0">
                <a:latin typeface="Times New Roman"/>
                <a:cs typeface="Times New Roman"/>
              </a:rPr>
              <a:t>1</a:t>
            </a:r>
            <a:r>
              <a:rPr sz="2600" spc="5" dirty="0">
                <a:latin typeface="Times New Roman"/>
                <a:cs typeface="Times New Roman"/>
              </a:rPr>
              <a:t>) </a:t>
            </a:r>
            <a:r>
              <a:rPr sz="2600" spc="-5" dirty="0">
                <a:latin typeface="Times New Roman"/>
                <a:cs typeface="Times New Roman"/>
              </a:rPr>
              <a:t>needed to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call (n-1)!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and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multiple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n*(n-1)!</a:t>
            </a:r>
            <a:endParaRPr sz="26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625"/>
              </a:spcBef>
            </a:pPr>
            <a:r>
              <a:rPr sz="2600" spc="-5" dirty="0">
                <a:latin typeface="Times New Roman"/>
                <a:cs typeface="Times New Roman"/>
              </a:rPr>
              <a:t>Plus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time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needed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compute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(n-1)!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Times New Roman"/>
                <a:cs typeface="Times New Roman"/>
              </a:rPr>
              <a:t>recursively.</a:t>
            </a:r>
            <a:endParaRPr sz="2600">
              <a:latin typeface="Times New Roman"/>
              <a:cs typeface="Times New Roman"/>
            </a:endParaRPr>
          </a:p>
          <a:p>
            <a:pPr marR="137160" algn="ctr">
              <a:lnSpc>
                <a:spcPct val="100000"/>
              </a:lnSpc>
              <a:spcBef>
                <a:spcPts val="625"/>
              </a:spcBef>
              <a:tabLst>
                <a:tab pos="2721610" algn="l"/>
              </a:tabLst>
            </a:pPr>
            <a:r>
              <a:rPr sz="2600" b="1" spc="-5" dirty="0">
                <a:latin typeface="Times New Roman"/>
                <a:cs typeface="Times New Roman"/>
              </a:rPr>
              <a:t>T(n)</a:t>
            </a:r>
            <a:r>
              <a:rPr sz="2600" b="1" spc="5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=</a:t>
            </a:r>
            <a:r>
              <a:rPr sz="2600" b="1" spc="-30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T(n-1)</a:t>
            </a:r>
            <a:r>
              <a:rPr sz="2600" b="1" spc="5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+</a:t>
            </a:r>
            <a:r>
              <a:rPr sz="2600" b="1" spc="15" dirty="0">
                <a:latin typeface="Times New Roman"/>
                <a:cs typeface="Times New Roman"/>
              </a:rPr>
              <a:t> </a:t>
            </a:r>
            <a:r>
              <a:rPr sz="2600" b="1" dirty="0">
                <a:latin typeface="Times New Roman"/>
                <a:cs typeface="Times New Roman"/>
              </a:rPr>
              <a:t>c</a:t>
            </a:r>
            <a:r>
              <a:rPr sz="2550" b="1" baseline="-21241" dirty="0">
                <a:latin typeface="Times New Roman"/>
                <a:cs typeface="Times New Roman"/>
              </a:rPr>
              <a:t>1</a:t>
            </a:r>
            <a:r>
              <a:rPr sz="2600" b="1" dirty="0">
                <a:latin typeface="Times New Roman"/>
                <a:cs typeface="Times New Roman"/>
              </a:rPr>
              <a:t>.	</a:t>
            </a:r>
            <a:r>
              <a:rPr sz="2600" b="1" spc="-5" dirty="0">
                <a:latin typeface="Times New Roman"/>
                <a:cs typeface="Times New Roman"/>
              </a:rPr>
              <a:t>T(0)</a:t>
            </a:r>
            <a:r>
              <a:rPr sz="2600" b="1" spc="-30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=</a:t>
            </a:r>
            <a:r>
              <a:rPr sz="2600" b="1" spc="-25" dirty="0">
                <a:latin typeface="Times New Roman"/>
                <a:cs typeface="Times New Roman"/>
              </a:rPr>
              <a:t> </a:t>
            </a:r>
            <a:r>
              <a:rPr sz="2600" b="1" spc="5" dirty="0">
                <a:latin typeface="Times New Roman"/>
                <a:cs typeface="Times New Roman"/>
              </a:rPr>
              <a:t>c</a:t>
            </a:r>
            <a:r>
              <a:rPr sz="2550" b="1" spc="7" baseline="-21241" dirty="0">
                <a:latin typeface="Times New Roman"/>
                <a:cs typeface="Times New Roman"/>
              </a:rPr>
              <a:t>0</a:t>
            </a:r>
            <a:endParaRPr sz="2550" baseline="-21241">
              <a:latin typeface="Times New Roman"/>
              <a:cs typeface="Times New Roman"/>
            </a:endParaRPr>
          </a:p>
          <a:p>
            <a:pPr marR="137160" algn="ctr">
              <a:lnSpc>
                <a:spcPct val="100000"/>
              </a:lnSpc>
              <a:spcBef>
                <a:spcPts val="620"/>
              </a:spcBef>
            </a:pPr>
            <a:r>
              <a:rPr sz="2600" b="1" spc="-5" dirty="0">
                <a:latin typeface="Times New Roman"/>
                <a:cs typeface="Times New Roman"/>
              </a:rPr>
              <a:t>This</a:t>
            </a:r>
            <a:r>
              <a:rPr sz="2600" b="1" spc="5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is</a:t>
            </a:r>
            <a:r>
              <a:rPr sz="2600" b="1" spc="5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Big-Oh</a:t>
            </a:r>
            <a:r>
              <a:rPr sz="2600" b="1" spc="10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of what?</a:t>
            </a:r>
            <a:r>
              <a:rPr sz="2600" b="1" spc="-55" dirty="0">
                <a:latin typeface="Times New Roman"/>
                <a:cs typeface="Times New Roman"/>
              </a:rPr>
              <a:t> </a:t>
            </a:r>
            <a:r>
              <a:rPr sz="2600" b="1" spc="-75" dirty="0">
                <a:latin typeface="Times New Roman"/>
                <a:cs typeface="Times New Roman"/>
              </a:rPr>
              <a:t>We</a:t>
            </a:r>
            <a:r>
              <a:rPr sz="2600" b="1" spc="-5" dirty="0">
                <a:latin typeface="Times New Roman"/>
                <a:cs typeface="Times New Roman"/>
              </a:rPr>
              <a:t> need</a:t>
            </a:r>
            <a:r>
              <a:rPr sz="2600" b="1" spc="5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a closed</a:t>
            </a:r>
            <a:r>
              <a:rPr sz="2600" b="1" spc="5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form</a:t>
            </a:r>
            <a:endParaRPr sz="2600">
              <a:latin typeface="Times New Roman"/>
              <a:cs typeface="Times New Roman"/>
            </a:endParaRPr>
          </a:p>
          <a:p>
            <a:pPr marL="197485" algn="ctr">
              <a:lnSpc>
                <a:spcPct val="100000"/>
              </a:lnSpc>
              <a:spcBef>
                <a:spcPts val="5"/>
              </a:spcBef>
            </a:pPr>
            <a:r>
              <a:rPr sz="2600" b="1" spc="-5" dirty="0">
                <a:latin typeface="Times New Roman"/>
                <a:cs typeface="Times New Roman"/>
              </a:rPr>
              <a:t>solution!</a:t>
            </a:r>
            <a:endParaRPr sz="26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868485"/>
            <a:ext cx="177546" cy="18516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3740213"/>
            <a:ext cx="177546" cy="185166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3320" y="52990"/>
            <a:ext cx="7818755" cy="9093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00" marR="17780" indent="-2514600">
              <a:lnSpc>
                <a:spcPct val="100000"/>
              </a:lnSpc>
              <a:spcBef>
                <a:spcPts val="95"/>
              </a:spcBef>
              <a:tabLst>
                <a:tab pos="4165600" algn="l"/>
              </a:tabLst>
            </a:pPr>
            <a:r>
              <a:rPr dirty="0"/>
              <a:t>Find </a:t>
            </a:r>
            <a:r>
              <a:rPr spc="-5" dirty="0"/>
              <a:t>a </a:t>
            </a:r>
            <a:r>
              <a:rPr dirty="0"/>
              <a:t>closed form solution </a:t>
            </a:r>
            <a:r>
              <a:rPr spc="-5" dirty="0"/>
              <a:t>to the </a:t>
            </a:r>
            <a:r>
              <a:rPr dirty="0"/>
              <a:t>recursive equation: T(n) </a:t>
            </a:r>
            <a:r>
              <a:rPr spc="-5" dirty="0"/>
              <a:t>= </a:t>
            </a:r>
            <a:r>
              <a:rPr spc="-625" dirty="0"/>
              <a:t> </a:t>
            </a:r>
            <a:r>
              <a:rPr dirty="0"/>
              <a:t>T(n-1)</a:t>
            </a:r>
            <a:r>
              <a:rPr spc="-20" dirty="0"/>
              <a:t> </a:t>
            </a:r>
            <a:r>
              <a:rPr spc="-5" dirty="0"/>
              <a:t>+</a:t>
            </a:r>
            <a:r>
              <a:rPr spc="5" dirty="0"/>
              <a:t> c</a:t>
            </a:r>
            <a:r>
              <a:rPr sz="2850" spc="7" baseline="-20467" dirty="0"/>
              <a:t>1</a:t>
            </a:r>
            <a:r>
              <a:rPr sz="2900" spc="5" dirty="0"/>
              <a:t>.	</a:t>
            </a:r>
            <a:r>
              <a:rPr sz="2900" dirty="0"/>
              <a:t>T(0)</a:t>
            </a:r>
            <a:r>
              <a:rPr sz="2900" spc="-30" dirty="0"/>
              <a:t> </a:t>
            </a:r>
            <a:r>
              <a:rPr sz="2900" spc="-5" dirty="0"/>
              <a:t>=</a:t>
            </a:r>
            <a:r>
              <a:rPr sz="2900" dirty="0"/>
              <a:t> </a:t>
            </a:r>
            <a:r>
              <a:rPr sz="2900" spc="5" dirty="0"/>
              <a:t>c</a:t>
            </a:r>
            <a:r>
              <a:rPr sz="2850" spc="7" baseline="-20467" dirty="0"/>
              <a:t>0</a:t>
            </a:r>
            <a:endParaRPr sz="2850" baseline="-20467"/>
          </a:p>
        </p:txBody>
      </p:sp>
      <p:sp>
        <p:nvSpPr>
          <p:cNvPr id="3" name="object 3"/>
          <p:cNvSpPr txBox="1"/>
          <p:nvPr/>
        </p:nvSpPr>
        <p:spPr>
          <a:xfrm>
            <a:off x="523240" y="968755"/>
            <a:ext cx="7772400" cy="4037329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68300" marR="17780" indent="-343535">
              <a:lnSpc>
                <a:spcPts val="3020"/>
              </a:lnSpc>
              <a:spcBef>
                <a:spcPts val="484"/>
              </a:spcBef>
            </a:pPr>
            <a:r>
              <a:rPr sz="2800" spc="-5" dirty="0">
                <a:latin typeface="Times New Roman"/>
                <a:cs typeface="Times New Roman"/>
              </a:rPr>
              <a:t>One approach </a:t>
            </a:r>
            <a:r>
              <a:rPr sz="2800" dirty="0">
                <a:latin typeface="Times New Roman"/>
                <a:cs typeface="Times New Roman"/>
              </a:rPr>
              <a:t>is to </a:t>
            </a:r>
            <a:r>
              <a:rPr sz="2800" spc="-5" dirty="0">
                <a:latin typeface="Times New Roman"/>
                <a:cs typeface="Times New Roman"/>
              </a:rPr>
              <a:t>write down several terms, guess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what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equation </a:t>
            </a:r>
            <a:r>
              <a:rPr sz="2800" dirty="0">
                <a:latin typeface="Times New Roman"/>
                <a:cs typeface="Times New Roman"/>
              </a:rPr>
              <a:t>is, </a:t>
            </a:r>
            <a:r>
              <a:rPr sz="2800" spc="-5" dirty="0">
                <a:latin typeface="Times New Roman"/>
                <a:cs typeface="Times New Roman"/>
              </a:rPr>
              <a:t>and then </a:t>
            </a:r>
            <a:r>
              <a:rPr sz="2800" dirty="0">
                <a:latin typeface="Times New Roman"/>
                <a:cs typeface="Times New Roman"/>
              </a:rPr>
              <a:t>prove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Times New Roman"/>
                <a:cs typeface="Times New Roman"/>
              </a:rPr>
              <a:t>your </a:t>
            </a:r>
            <a:r>
              <a:rPr sz="2800" spc="-5" dirty="0">
                <a:latin typeface="Times New Roman"/>
                <a:cs typeface="Times New Roman"/>
              </a:rPr>
              <a:t>guess </a:t>
            </a:r>
            <a:r>
              <a:rPr sz="2800" spc="-6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correct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(or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using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induction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proof.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300"/>
              </a:spcBef>
            </a:pPr>
            <a:r>
              <a:rPr sz="2800" spc="-5" dirty="0">
                <a:latin typeface="Times New Roman"/>
                <a:cs typeface="Times New Roman"/>
              </a:rPr>
              <a:t>T(0)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endParaRPr sz="2775" baseline="-21021">
              <a:latin typeface="Times New Roman"/>
              <a:cs typeface="Times New Roman"/>
            </a:endParaRPr>
          </a:p>
          <a:p>
            <a:pPr marL="25400" marR="3960495">
              <a:lnSpc>
                <a:spcPct val="110000"/>
              </a:lnSpc>
            </a:pPr>
            <a:r>
              <a:rPr sz="2800" spc="-5" dirty="0">
                <a:latin typeface="Times New Roman"/>
                <a:cs typeface="Times New Roman"/>
              </a:rPr>
              <a:t>T(1)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5" dirty="0">
                <a:latin typeface="Times New Roman"/>
                <a:cs typeface="Times New Roman"/>
              </a:rPr>
              <a:t>T(0) </a:t>
            </a:r>
            <a:r>
              <a:rPr sz="2800" dirty="0">
                <a:latin typeface="Times New Roman"/>
                <a:cs typeface="Times New Roman"/>
              </a:rPr>
              <a:t>+ </a:t>
            </a:r>
            <a:r>
              <a:rPr sz="2800" spc="-5" dirty="0">
                <a:latin typeface="Times New Roman"/>
                <a:cs typeface="Times New Roman"/>
              </a:rPr>
              <a:t>c</a:t>
            </a:r>
            <a:r>
              <a:rPr sz="2775" spc="-7" baseline="-21021" dirty="0">
                <a:latin typeface="Times New Roman"/>
                <a:cs typeface="Times New Roman"/>
              </a:rPr>
              <a:t>1</a:t>
            </a:r>
            <a:r>
              <a:rPr sz="277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c</a:t>
            </a:r>
            <a:r>
              <a:rPr sz="2775" baseline="-21021" dirty="0">
                <a:latin typeface="Times New Roman"/>
                <a:cs typeface="Times New Roman"/>
              </a:rPr>
              <a:t>0 </a:t>
            </a:r>
            <a:r>
              <a:rPr sz="2800" dirty="0">
                <a:latin typeface="Times New Roman"/>
                <a:cs typeface="Times New Roman"/>
              </a:rPr>
              <a:t>+ c</a:t>
            </a:r>
            <a:r>
              <a:rPr sz="2775" baseline="-21021" dirty="0">
                <a:latin typeface="Times New Roman"/>
                <a:cs typeface="Times New Roman"/>
              </a:rPr>
              <a:t>1 </a:t>
            </a:r>
            <a:r>
              <a:rPr sz="2775" spc="7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T(2)</a:t>
            </a:r>
            <a:r>
              <a:rPr sz="2800" dirty="0">
                <a:latin typeface="Times New Roman"/>
                <a:cs typeface="Times New Roman"/>
              </a:rPr>
              <a:t> =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T(1)</a:t>
            </a:r>
            <a:r>
              <a:rPr sz="2800" dirty="0">
                <a:latin typeface="Times New Roman"/>
                <a:cs typeface="Times New Roman"/>
              </a:rPr>
              <a:t> 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</a:t>
            </a:r>
            <a:r>
              <a:rPr sz="2775" spc="-7" baseline="-21021" dirty="0">
                <a:latin typeface="Times New Roman"/>
                <a:cs typeface="Times New Roman"/>
              </a:rPr>
              <a:t>1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2c</a:t>
            </a:r>
            <a:r>
              <a:rPr sz="2775" baseline="-21021" dirty="0">
                <a:latin typeface="Times New Roman"/>
                <a:cs typeface="Times New Roman"/>
              </a:rPr>
              <a:t>1 </a:t>
            </a:r>
            <a:r>
              <a:rPr sz="2775" spc="-667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T(3)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5" dirty="0">
                <a:latin typeface="Times New Roman"/>
                <a:cs typeface="Times New Roman"/>
              </a:rPr>
              <a:t>T(2) </a:t>
            </a:r>
            <a:r>
              <a:rPr sz="2800" dirty="0">
                <a:latin typeface="Times New Roman"/>
                <a:cs typeface="Times New Roman"/>
              </a:rPr>
              <a:t>+ 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= 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+ 3c</a:t>
            </a:r>
            <a:r>
              <a:rPr sz="2775" baseline="-21021" dirty="0">
                <a:latin typeface="Times New Roman"/>
                <a:cs typeface="Times New Roman"/>
              </a:rPr>
              <a:t>1 </a:t>
            </a:r>
            <a:r>
              <a:rPr sz="2775" spc="-675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T(4)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T(3)</a:t>
            </a:r>
            <a:r>
              <a:rPr sz="2800" dirty="0">
                <a:latin typeface="Times New Roman"/>
                <a:cs typeface="Times New Roman"/>
              </a:rPr>
              <a:t> 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endParaRPr sz="2775" baseline="-21021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335"/>
              </a:spcBef>
            </a:pPr>
            <a:r>
              <a:rPr sz="2800" b="1" spc="-5" dirty="0">
                <a:latin typeface="Times New Roman"/>
                <a:cs typeface="Times New Roman"/>
              </a:rPr>
              <a:t>Guess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that</a:t>
            </a:r>
            <a:r>
              <a:rPr sz="2800" b="1" spc="-5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T(n)</a:t>
            </a:r>
            <a:r>
              <a:rPr sz="2800" b="1" dirty="0">
                <a:latin typeface="Times New Roman"/>
                <a:cs typeface="Times New Roman"/>
              </a:rPr>
              <a:t> =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c</a:t>
            </a:r>
            <a:r>
              <a:rPr sz="2775" b="1" spc="-7" baseline="-21021" dirty="0">
                <a:latin typeface="Times New Roman"/>
                <a:cs typeface="Times New Roman"/>
              </a:rPr>
              <a:t>0</a:t>
            </a:r>
            <a:r>
              <a:rPr sz="2775" b="1" spc="345" baseline="-21021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+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nc</a:t>
            </a:r>
            <a:r>
              <a:rPr sz="2775" b="1" baseline="-21021" dirty="0">
                <a:latin typeface="Times New Roman"/>
                <a:cs typeface="Times New Roman"/>
              </a:rPr>
              <a:t>1</a:t>
            </a:r>
            <a:endParaRPr sz="2775" baseline="-21021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0348" y="134524"/>
            <a:ext cx="610616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Recursively Defined Functions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07064" y="1622552"/>
            <a:ext cx="7974965" cy="2366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2300" marR="391795" indent="-609600">
              <a:lnSpc>
                <a:spcPct val="100000"/>
              </a:lnSpc>
              <a:spcBef>
                <a:spcPts val="100"/>
              </a:spcBef>
            </a:pPr>
            <a:r>
              <a:rPr sz="2400" spc="-85" dirty="0">
                <a:latin typeface="Times New Roman"/>
                <a:cs typeface="Times New Roman"/>
              </a:rPr>
              <a:t>To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define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function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with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nonnegative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integers 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-5" dirty="0">
                <a:latin typeface="Times New Roman"/>
                <a:cs typeface="Times New Roman"/>
              </a:rPr>
              <a:t> its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domain</a:t>
            </a:r>
            <a:endParaRPr sz="2400" dirty="0">
              <a:latin typeface="Times New Roman"/>
              <a:cs typeface="Times New Roman"/>
            </a:endParaRPr>
          </a:p>
          <a:p>
            <a:pPr marL="622300" marR="217804" indent="-609600">
              <a:lnSpc>
                <a:spcPct val="100000"/>
              </a:lnSpc>
              <a:spcBef>
                <a:spcPts val="575"/>
              </a:spcBef>
              <a:buSzPct val="79166"/>
              <a:buAutoNum type="arabicPeriod"/>
              <a:tabLst>
                <a:tab pos="621665" algn="l"/>
                <a:tab pos="622300" algn="l"/>
                <a:tab pos="1493520" algn="l"/>
              </a:tabLst>
            </a:pPr>
            <a:r>
              <a:rPr sz="2400" spc="-5" dirty="0">
                <a:latin typeface="Times New Roman"/>
                <a:cs typeface="Times New Roman"/>
              </a:rPr>
              <a:t>Specify the value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the function </a:t>
            </a:r>
            <a:r>
              <a:rPr sz="2400" dirty="0">
                <a:latin typeface="Times New Roman"/>
                <a:cs typeface="Times New Roman"/>
              </a:rPr>
              <a:t>at </a:t>
            </a:r>
            <a:r>
              <a:rPr sz="2400" spc="-5" dirty="0">
                <a:latin typeface="Times New Roman"/>
                <a:cs typeface="Times New Roman"/>
              </a:rPr>
              <a:t>zero (or sometimes, its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first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terms).</a:t>
            </a:r>
            <a:endParaRPr sz="2400" dirty="0">
              <a:latin typeface="Times New Roman"/>
              <a:cs typeface="Times New Roman"/>
            </a:endParaRPr>
          </a:p>
          <a:p>
            <a:pPr marL="622300" marR="5080" indent="-609600">
              <a:lnSpc>
                <a:spcPct val="100000"/>
              </a:lnSpc>
              <a:spcBef>
                <a:spcPts val="575"/>
              </a:spcBef>
              <a:buSzPct val="79166"/>
              <a:buAutoNum type="arabicPeriod"/>
              <a:tabLst>
                <a:tab pos="621665" algn="l"/>
                <a:tab pos="622300" algn="l"/>
              </a:tabLst>
            </a:pPr>
            <a:r>
              <a:rPr sz="2400" spc="-5" dirty="0">
                <a:latin typeface="Times New Roman"/>
                <a:cs typeface="Times New Roman"/>
              </a:rPr>
              <a:t>Give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rule for finding its value </a:t>
            </a:r>
            <a:r>
              <a:rPr sz="2400" dirty="0">
                <a:latin typeface="Times New Roman"/>
                <a:cs typeface="Times New Roman"/>
              </a:rPr>
              <a:t>as an </a:t>
            </a:r>
            <a:r>
              <a:rPr sz="2400" spc="-5" dirty="0">
                <a:latin typeface="Times New Roman"/>
                <a:cs typeface="Times New Roman"/>
              </a:rPr>
              <a:t>integer from its values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smaller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integers.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00120" y="103924"/>
            <a:ext cx="31445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Induction</a:t>
            </a:r>
            <a:r>
              <a:rPr sz="4400" spc="-40" dirty="0"/>
              <a:t> </a:t>
            </a:r>
            <a:r>
              <a:rPr sz="4400" spc="-5" dirty="0"/>
              <a:t>proof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713740" y="1092224"/>
            <a:ext cx="7357109" cy="4269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 marR="2061210">
              <a:lnSpc>
                <a:spcPct val="120000"/>
              </a:lnSpc>
              <a:spcBef>
                <a:spcPts val="100"/>
              </a:spcBef>
            </a:pP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400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 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0,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T(0)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spc="292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(0)c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292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0 </a:t>
            </a:r>
            <a:r>
              <a:rPr sz="2400" spc="-577" baseline="-20833" dirty="0"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400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4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Assume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T(n)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spc="27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nc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marL="63500" marR="1288415" indent="-635">
              <a:lnSpc>
                <a:spcPct val="120000"/>
              </a:lnSpc>
            </a:pPr>
            <a:r>
              <a:rPr sz="2400" spc="-95" dirty="0">
                <a:latin typeface="Times New Roman"/>
                <a:cs typeface="Times New Roman"/>
              </a:rPr>
              <a:t>We </a:t>
            </a:r>
            <a:r>
              <a:rPr sz="2400" spc="-5" dirty="0">
                <a:latin typeface="Times New Roman"/>
                <a:cs typeface="Times New Roman"/>
              </a:rPr>
              <a:t>must </a:t>
            </a:r>
            <a:r>
              <a:rPr sz="2400" dirty="0">
                <a:latin typeface="Times New Roman"/>
                <a:cs typeface="Times New Roman"/>
              </a:rPr>
              <a:t>show </a:t>
            </a:r>
            <a:r>
              <a:rPr sz="2400" spc="-5" dirty="0">
                <a:latin typeface="Times New Roman"/>
                <a:cs typeface="Times New Roman"/>
              </a:rPr>
              <a:t>that T(n+1) </a:t>
            </a:r>
            <a:r>
              <a:rPr sz="2400" dirty="0">
                <a:latin typeface="Times New Roman"/>
                <a:cs typeface="Times New Roman"/>
              </a:rPr>
              <a:t>= 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spc="60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 </a:t>
            </a:r>
            <a:r>
              <a:rPr sz="2400" spc="-5" dirty="0">
                <a:latin typeface="Times New Roman"/>
                <a:cs typeface="Times New Roman"/>
              </a:rPr>
              <a:t>(n+1)c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.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T(n+1)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T(n)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spc="277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spc="277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nc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spc="277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(n+1)c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406400" marR="833755" indent="-342900">
              <a:lnSpc>
                <a:spcPct val="100000"/>
              </a:lnSpc>
              <a:buSzPct val="79166"/>
              <a:buFont typeface="Arial"/>
              <a:buChar char="•"/>
              <a:tabLst>
                <a:tab pos="405765" algn="l"/>
                <a:tab pos="406400" algn="l"/>
              </a:tabLst>
            </a:pP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Our closed form solution is correct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so our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original </a:t>
            </a:r>
            <a:r>
              <a:rPr sz="2400" spc="-5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algorithm</a:t>
            </a:r>
            <a:r>
              <a:rPr sz="2400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must</a:t>
            </a:r>
            <a:r>
              <a:rPr sz="24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be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 O(n).</a:t>
            </a:r>
            <a:endParaRPr sz="2400">
              <a:latin typeface="Times New Roman"/>
              <a:cs typeface="Times New Roman"/>
            </a:endParaRPr>
          </a:p>
          <a:p>
            <a:pPr marL="405765" marR="68580" indent="-342900">
              <a:lnSpc>
                <a:spcPct val="100400"/>
              </a:lnSpc>
              <a:spcBef>
                <a:spcPts val="565"/>
              </a:spcBef>
              <a:buSzPct val="79166"/>
              <a:buFont typeface="Arial"/>
              <a:buChar char="•"/>
              <a:tabLst>
                <a:tab pos="405765" algn="l"/>
                <a:tab pos="406400" algn="l"/>
              </a:tabLst>
            </a:pP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Can you use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the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concept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to recursively compute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a</a:t>
            </a:r>
            <a:r>
              <a:rPr sz="2400" baseline="24305" dirty="0">
                <a:solidFill>
                  <a:srgbClr val="C00000"/>
                </a:solidFill>
                <a:latin typeface="Times New Roman"/>
                <a:cs typeface="Times New Roman"/>
              </a:rPr>
              <a:t>n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,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for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a </a:t>
            </a:r>
            <a:r>
              <a:rPr sz="2400" spc="-59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given</a:t>
            </a:r>
            <a:r>
              <a:rPr sz="24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n </a:t>
            </a:r>
            <a:r>
              <a:rPr sz="2400" dirty="0">
                <a:solidFill>
                  <a:srgbClr val="C00000"/>
                </a:solidFill>
                <a:latin typeface="Symbol"/>
                <a:cs typeface="Symbol"/>
              </a:rPr>
              <a:t></a:t>
            </a:r>
            <a:r>
              <a:rPr sz="2400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Z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31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67841" y="155543"/>
            <a:ext cx="645604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1180" marR="30480" indent="-1783714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Find</a:t>
            </a:r>
            <a:r>
              <a:rPr sz="3600" spc="-20" dirty="0"/>
              <a:t> </a:t>
            </a:r>
            <a:r>
              <a:rPr sz="3600" dirty="0"/>
              <a:t>a</a:t>
            </a:r>
            <a:r>
              <a:rPr sz="3600" spc="-15" dirty="0"/>
              <a:t> </a:t>
            </a:r>
            <a:r>
              <a:rPr sz="3600" dirty="0"/>
              <a:t>closed</a:t>
            </a:r>
            <a:r>
              <a:rPr sz="3600" spc="-15" dirty="0"/>
              <a:t> </a:t>
            </a:r>
            <a:r>
              <a:rPr sz="3600" dirty="0"/>
              <a:t>form</a:t>
            </a:r>
            <a:r>
              <a:rPr sz="3600" spc="-15" dirty="0"/>
              <a:t> </a:t>
            </a:r>
            <a:r>
              <a:rPr sz="3600" dirty="0"/>
              <a:t>solution</a:t>
            </a:r>
            <a:r>
              <a:rPr sz="3600" spc="-45" dirty="0"/>
              <a:t> </a:t>
            </a:r>
            <a:r>
              <a:rPr sz="3600" dirty="0"/>
              <a:t>to</a:t>
            </a:r>
            <a:r>
              <a:rPr sz="3600" spc="-20" dirty="0"/>
              <a:t> </a:t>
            </a:r>
            <a:r>
              <a:rPr sz="3600" dirty="0"/>
              <a:t>T(1)</a:t>
            </a:r>
            <a:r>
              <a:rPr sz="3600" spc="-10" dirty="0"/>
              <a:t> </a:t>
            </a:r>
            <a:r>
              <a:rPr sz="3600" dirty="0"/>
              <a:t>=</a:t>
            </a:r>
            <a:r>
              <a:rPr sz="3600" spc="-15" dirty="0"/>
              <a:t> </a:t>
            </a:r>
            <a:r>
              <a:rPr sz="3600" spc="-10" dirty="0"/>
              <a:t>c</a:t>
            </a:r>
            <a:r>
              <a:rPr sz="3600" spc="-15" baseline="-20833" dirty="0"/>
              <a:t>0</a:t>
            </a:r>
            <a:r>
              <a:rPr sz="3600" spc="-10" dirty="0"/>
              <a:t>, </a:t>
            </a:r>
            <a:r>
              <a:rPr sz="3600" spc="-780" dirty="0"/>
              <a:t> </a:t>
            </a:r>
            <a:r>
              <a:rPr sz="3600" dirty="0"/>
              <a:t>T(n)</a:t>
            </a:r>
            <a:r>
              <a:rPr sz="3600" spc="-15" dirty="0"/>
              <a:t> </a:t>
            </a:r>
            <a:r>
              <a:rPr sz="3600" dirty="0"/>
              <a:t>=</a:t>
            </a:r>
            <a:r>
              <a:rPr sz="3600" spc="-5" dirty="0"/>
              <a:t> 2T(n-1)+c</a:t>
            </a:r>
            <a:r>
              <a:rPr sz="3600" spc="-7" baseline="-20833" dirty="0"/>
              <a:t>1</a:t>
            </a:r>
            <a:endParaRPr sz="3600" baseline="-20833"/>
          </a:p>
        </p:txBody>
      </p:sp>
      <p:sp>
        <p:nvSpPr>
          <p:cNvPr id="3" name="object 3"/>
          <p:cNvSpPr txBox="1"/>
          <p:nvPr/>
        </p:nvSpPr>
        <p:spPr>
          <a:xfrm>
            <a:off x="497840" y="1930692"/>
            <a:ext cx="5686425" cy="309753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675"/>
              </a:spcBef>
            </a:pPr>
            <a:r>
              <a:rPr sz="2400" spc="-5" dirty="0">
                <a:latin typeface="Times New Roman"/>
                <a:cs typeface="Times New Roman"/>
              </a:rPr>
              <a:t>T(1)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endParaRPr sz="2400" baseline="-20833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T(2)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2T(1)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spc="277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  <a:p>
            <a:pPr marL="50800" marR="43180">
              <a:lnSpc>
                <a:spcPct val="120000"/>
              </a:lnSpc>
            </a:pPr>
            <a:r>
              <a:rPr sz="2400" spc="-5" dirty="0">
                <a:latin typeface="Times New Roman"/>
                <a:cs typeface="Times New Roman"/>
              </a:rPr>
              <a:t>T(3)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2T(2)+c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2(2c</a:t>
            </a:r>
            <a:r>
              <a:rPr sz="2400" spc="-7" baseline="-20833" dirty="0">
                <a:latin typeface="Times New Roman"/>
                <a:cs typeface="Times New Roman"/>
              </a:rPr>
              <a:t>0</a:t>
            </a:r>
            <a:r>
              <a:rPr sz="2400" spc="-5" dirty="0">
                <a:latin typeface="Times New Roman"/>
                <a:cs typeface="Times New Roman"/>
              </a:rPr>
              <a:t>+c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)+c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4c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dirty="0">
                <a:latin typeface="Times New Roman"/>
                <a:cs typeface="Times New Roman"/>
              </a:rPr>
              <a:t>+3c</a:t>
            </a:r>
            <a:r>
              <a:rPr sz="2400" baseline="-20833" dirty="0">
                <a:latin typeface="Times New Roman"/>
                <a:cs typeface="Times New Roman"/>
              </a:rPr>
              <a:t>1 </a:t>
            </a:r>
            <a:r>
              <a:rPr sz="2400" spc="7" baseline="-20833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T(4)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2T(3)+c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2(4c</a:t>
            </a:r>
            <a:r>
              <a:rPr sz="2400" spc="-7" baseline="-20833" dirty="0">
                <a:latin typeface="Times New Roman"/>
                <a:cs typeface="Times New Roman"/>
              </a:rPr>
              <a:t>0</a:t>
            </a:r>
            <a:r>
              <a:rPr sz="2400" spc="-5" dirty="0">
                <a:latin typeface="Times New Roman"/>
                <a:cs typeface="Times New Roman"/>
              </a:rPr>
              <a:t>+3c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)+c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8c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dirty="0">
                <a:latin typeface="Times New Roman"/>
                <a:cs typeface="Times New Roman"/>
              </a:rPr>
              <a:t>+7c</a:t>
            </a:r>
            <a:r>
              <a:rPr sz="2400" baseline="-20833" dirty="0">
                <a:latin typeface="Times New Roman"/>
                <a:cs typeface="Times New Roman"/>
              </a:rPr>
              <a:t>1 </a:t>
            </a:r>
            <a:r>
              <a:rPr sz="2400" spc="7" baseline="-20833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T(5)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2T(4)+c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277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2(8c</a:t>
            </a:r>
            <a:r>
              <a:rPr sz="2400" spc="-7" baseline="-20833" dirty="0">
                <a:latin typeface="Times New Roman"/>
                <a:cs typeface="Times New Roman"/>
              </a:rPr>
              <a:t>0</a:t>
            </a:r>
            <a:r>
              <a:rPr sz="2400" spc="-5" dirty="0">
                <a:latin typeface="Times New Roman"/>
                <a:cs typeface="Times New Roman"/>
              </a:rPr>
              <a:t>+7c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)+c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25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16c</a:t>
            </a:r>
            <a:r>
              <a:rPr sz="2400" baseline="-20833" dirty="0">
                <a:latin typeface="Times New Roman"/>
                <a:cs typeface="Times New Roman"/>
              </a:rPr>
              <a:t>0</a:t>
            </a:r>
            <a:r>
              <a:rPr sz="2400" dirty="0">
                <a:latin typeface="Times New Roman"/>
                <a:cs typeface="Times New Roman"/>
              </a:rPr>
              <a:t>+15c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400" b="1" spc="-5" dirty="0">
                <a:latin typeface="Times New Roman"/>
                <a:cs typeface="Times New Roman"/>
              </a:rPr>
              <a:t>Guess that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T(n)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=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2</a:t>
            </a:r>
            <a:r>
              <a:rPr sz="2400" b="1" spc="-7" baseline="24305" dirty="0">
                <a:latin typeface="Times New Roman"/>
                <a:cs typeface="Times New Roman"/>
              </a:rPr>
              <a:t>n-1</a:t>
            </a:r>
            <a:r>
              <a:rPr sz="2400" b="1" spc="-5" dirty="0">
                <a:latin typeface="Times New Roman"/>
                <a:cs typeface="Times New Roman"/>
              </a:rPr>
              <a:t>c</a:t>
            </a:r>
            <a:r>
              <a:rPr sz="2400" b="1" spc="-7" baseline="-20833" dirty="0">
                <a:latin typeface="Times New Roman"/>
                <a:cs typeface="Times New Roman"/>
              </a:rPr>
              <a:t>0</a:t>
            </a:r>
            <a:r>
              <a:rPr sz="2400" b="1" spc="284" baseline="-20833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+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(2</a:t>
            </a:r>
            <a:r>
              <a:rPr sz="2400" b="1" spc="-7" baseline="24305" dirty="0">
                <a:latin typeface="Times New Roman"/>
                <a:cs typeface="Times New Roman"/>
              </a:rPr>
              <a:t>n-1</a:t>
            </a:r>
            <a:r>
              <a:rPr sz="2400" b="1" spc="-5" dirty="0">
                <a:latin typeface="Times New Roman"/>
                <a:cs typeface="Times New Roman"/>
              </a:rPr>
              <a:t>-1)c</a:t>
            </a:r>
            <a:r>
              <a:rPr sz="2400" b="1" spc="-7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32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2957" y="0"/>
            <a:ext cx="7038340" cy="9093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30655" marR="30480" indent="-139319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Prove</a:t>
            </a:r>
            <a:r>
              <a:rPr spc="10" dirty="0"/>
              <a:t> </a:t>
            </a:r>
            <a:r>
              <a:rPr spc="-5" dirty="0"/>
              <a:t>that</a:t>
            </a:r>
            <a:r>
              <a:rPr dirty="0"/>
              <a:t> </a:t>
            </a:r>
            <a:r>
              <a:rPr spc="-5" dirty="0"/>
              <a:t>T(1)</a:t>
            </a:r>
            <a:r>
              <a:rPr dirty="0"/>
              <a:t> </a:t>
            </a:r>
            <a:r>
              <a:rPr spc="-5" dirty="0"/>
              <a:t>=</a:t>
            </a:r>
            <a:r>
              <a:rPr spc="10" dirty="0"/>
              <a:t> </a:t>
            </a:r>
            <a:r>
              <a:rPr spc="-5" dirty="0"/>
              <a:t>c</a:t>
            </a:r>
            <a:r>
              <a:rPr sz="2850" spc="-7" baseline="-20467" dirty="0"/>
              <a:t>0</a:t>
            </a:r>
            <a:r>
              <a:rPr sz="2900" spc="-5" dirty="0"/>
              <a:t>,</a:t>
            </a:r>
            <a:r>
              <a:rPr sz="2900" spc="-10" dirty="0"/>
              <a:t> </a:t>
            </a:r>
            <a:r>
              <a:rPr sz="2900" spc="-5" dirty="0"/>
              <a:t>T(n)</a:t>
            </a:r>
            <a:r>
              <a:rPr sz="2900" spc="5" dirty="0"/>
              <a:t> </a:t>
            </a:r>
            <a:r>
              <a:rPr sz="2900" spc="-5" dirty="0"/>
              <a:t>=</a:t>
            </a:r>
            <a:r>
              <a:rPr sz="2900" spc="10" dirty="0"/>
              <a:t> </a:t>
            </a:r>
            <a:r>
              <a:rPr sz="2900" spc="-5" dirty="0"/>
              <a:t>2T(n-1)+c</a:t>
            </a:r>
            <a:r>
              <a:rPr sz="2850" spc="-7" baseline="-20467" dirty="0"/>
              <a:t>1</a:t>
            </a:r>
            <a:r>
              <a:rPr sz="2900" spc="-5" dirty="0"/>
              <a:t>has</a:t>
            </a:r>
            <a:r>
              <a:rPr sz="2900" spc="10" dirty="0"/>
              <a:t> </a:t>
            </a:r>
            <a:r>
              <a:rPr sz="2900" spc="-5" dirty="0"/>
              <a:t>closed</a:t>
            </a:r>
            <a:r>
              <a:rPr sz="2900" spc="20" dirty="0"/>
              <a:t> </a:t>
            </a:r>
            <a:r>
              <a:rPr sz="2900" spc="-5" dirty="0"/>
              <a:t>form </a:t>
            </a:r>
            <a:r>
              <a:rPr sz="2900" spc="-625" dirty="0"/>
              <a:t> </a:t>
            </a:r>
            <a:r>
              <a:rPr sz="2900" spc="-5" dirty="0"/>
              <a:t>solution</a:t>
            </a:r>
            <a:r>
              <a:rPr sz="2900" spc="25" dirty="0"/>
              <a:t> </a:t>
            </a:r>
            <a:r>
              <a:rPr sz="2900" spc="-5" dirty="0"/>
              <a:t>T(n)</a:t>
            </a:r>
            <a:r>
              <a:rPr sz="2900" dirty="0"/>
              <a:t> </a:t>
            </a:r>
            <a:r>
              <a:rPr sz="2900" spc="-5" dirty="0"/>
              <a:t>=</a:t>
            </a:r>
            <a:r>
              <a:rPr sz="2900" spc="10" dirty="0"/>
              <a:t> </a:t>
            </a:r>
            <a:r>
              <a:rPr sz="2900" dirty="0"/>
              <a:t>2</a:t>
            </a:r>
            <a:r>
              <a:rPr sz="2850" baseline="24853" dirty="0"/>
              <a:t>n-1</a:t>
            </a:r>
            <a:r>
              <a:rPr sz="2900" dirty="0"/>
              <a:t>c</a:t>
            </a:r>
            <a:r>
              <a:rPr sz="2850" baseline="-20467" dirty="0"/>
              <a:t>0</a:t>
            </a:r>
            <a:r>
              <a:rPr sz="2850" spc="330" baseline="-20467" dirty="0"/>
              <a:t> </a:t>
            </a:r>
            <a:r>
              <a:rPr sz="2900" spc="-5" dirty="0"/>
              <a:t>+ </a:t>
            </a:r>
            <a:r>
              <a:rPr sz="2900" dirty="0"/>
              <a:t>(2</a:t>
            </a:r>
            <a:r>
              <a:rPr sz="2850" baseline="24853" dirty="0"/>
              <a:t>n-1</a:t>
            </a:r>
            <a:r>
              <a:rPr sz="2900" dirty="0"/>
              <a:t>-1)c</a:t>
            </a:r>
            <a:r>
              <a:rPr sz="2850" baseline="-20467" dirty="0"/>
              <a:t>1</a:t>
            </a:r>
            <a:endParaRPr sz="2850" baseline="-20467"/>
          </a:p>
        </p:txBody>
      </p:sp>
      <p:sp>
        <p:nvSpPr>
          <p:cNvPr id="3" name="object 3"/>
          <p:cNvSpPr txBox="1"/>
          <p:nvPr/>
        </p:nvSpPr>
        <p:spPr>
          <a:xfrm>
            <a:off x="421499" y="1231188"/>
            <a:ext cx="7844790" cy="440245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70"/>
              </a:spcBef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800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T(1)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1-1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1-1</a:t>
            </a:r>
            <a:r>
              <a:rPr sz="2800" dirty="0">
                <a:latin typeface="Times New Roman"/>
                <a:cs typeface="Times New Roman"/>
              </a:rPr>
              <a:t>-1)c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endParaRPr sz="2775" baseline="-21021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670"/>
              </a:spcBef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Induction</a:t>
            </a:r>
            <a:r>
              <a:rPr sz="2800" u="heavy" spc="-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8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Assume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T(n)</a:t>
            </a:r>
            <a:r>
              <a:rPr sz="2800" dirty="0">
                <a:latin typeface="Times New Roman"/>
                <a:cs typeface="Times New Roman"/>
              </a:rPr>
              <a:t> 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n-1</a:t>
            </a:r>
            <a:r>
              <a:rPr sz="2800" spc="5" dirty="0">
                <a:latin typeface="Times New Roman"/>
                <a:cs typeface="Times New Roman"/>
              </a:rPr>
              <a:t>c</a:t>
            </a:r>
            <a:r>
              <a:rPr sz="2775" spc="7" baseline="-21021" dirty="0">
                <a:latin typeface="Times New Roman"/>
                <a:cs typeface="Times New Roman"/>
              </a:rPr>
              <a:t>0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n-1</a:t>
            </a:r>
            <a:r>
              <a:rPr sz="2800" dirty="0">
                <a:latin typeface="Times New Roman"/>
                <a:cs typeface="Times New Roman"/>
              </a:rPr>
              <a:t>-1)c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 marL="393700" marR="43180" indent="-343535">
              <a:lnSpc>
                <a:spcPct val="100000"/>
              </a:lnSpc>
              <a:spcBef>
                <a:spcPts val="670"/>
              </a:spcBef>
            </a:pPr>
            <a:r>
              <a:rPr sz="2800" spc="-114" dirty="0">
                <a:latin typeface="Times New Roman"/>
                <a:cs typeface="Times New Roman"/>
              </a:rPr>
              <a:t>We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T(n+1)</a:t>
            </a:r>
            <a:r>
              <a:rPr sz="2800" dirty="0">
                <a:latin typeface="Times New Roman"/>
                <a:cs typeface="Times New Roman"/>
              </a:rPr>
              <a:t> 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(n+1)-1</a:t>
            </a:r>
            <a:r>
              <a:rPr sz="2800" spc="5" dirty="0">
                <a:latin typeface="Times New Roman"/>
                <a:cs typeface="Times New Roman"/>
              </a:rPr>
              <a:t>c</a:t>
            </a:r>
            <a:r>
              <a:rPr sz="2775" spc="7" baseline="-21021" dirty="0">
                <a:latin typeface="Times New Roman"/>
                <a:cs typeface="Times New Roman"/>
              </a:rPr>
              <a:t>0</a:t>
            </a:r>
            <a:r>
              <a:rPr sz="2775" spc="36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(n+1)-1</a:t>
            </a:r>
            <a:r>
              <a:rPr sz="2800" dirty="0">
                <a:latin typeface="Times New Roman"/>
                <a:cs typeface="Times New Roman"/>
              </a:rPr>
              <a:t>-1)c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6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-1)c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0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T(n+1)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2T(n)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5" dirty="0">
                <a:latin typeface="Times New Roman"/>
                <a:cs typeface="Times New Roman"/>
              </a:rPr>
              <a:t> c</a:t>
            </a:r>
            <a:r>
              <a:rPr sz="2775" spc="-7" baseline="-21021" dirty="0">
                <a:latin typeface="Times New Roman"/>
                <a:cs typeface="Times New Roman"/>
              </a:rPr>
              <a:t>1</a:t>
            </a:r>
            <a:r>
              <a:rPr sz="2775" spc="36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2[2</a:t>
            </a:r>
            <a:r>
              <a:rPr sz="2775" baseline="25525" dirty="0">
                <a:latin typeface="Times New Roman"/>
                <a:cs typeface="Times New Roman"/>
              </a:rPr>
              <a:t>n-1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 (2</a:t>
            </a:r>
            <a:r>
              <a:rPr sz="2775" baseline="25525" dirty="0">
                <a:latin typeface="Times New Roman"/>
                <a:cs typeface="Times New Roman"/>
              </a:rPr>
              <a:t>n-1</a:t>
            </a:r>
            <a:r>
              <a:rPr sz="2800" dirty="0">
                <a:latin typeface="Times New Roman"/>
                <a:cs typeface="Times New Roman"/>
              </a:rPr>
              <a:t>-1)c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]+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endParaRPr sz="2775" baseline="-21021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-2)c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 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endParaRPr sz="2775" baseline="-21021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30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-1)c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7410" y="151733"/>
            <a:ext cx="434975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GCD</a:t>
            </a:r>
            <a:r>
              <a:rPr spc="-10" dirty="0"/>
              <a:t> </a:t>
            </a:r>
            <a:r>
              <a:rPr spc="-5" dirty="0"/>
              <a:t>and</a:t>
            </a:r>
            <a:r>
              <a:rPr spc="-10" dirty="0"/>
              <a:t> </a:t>
            </a:r>
            <a:r>
              <a:rPr spc="-5" dirty="0"/>
              <a:t>LCM</a:t>
            </a:r>
            <a:r>
              <a:rPr spc="5" dirty="0"/>
              <a:t> </a:t>
            </a:r>
            <a:r>
              <a:rPr spc="-5" dirty="0"/>
              <a:t>of 2</a:t>
            </a:r>
            <a:r>
              <a:rPr spc="-10" dirty="0"/>
              <a:t> </a:t>
            </a:r>
            <a:r>
              <a:rPr spc="-5" dirty="0"/>
              <a:t>+ve</a:t>
            </a:r>
            <a:r>
              <a:rPr spc="5" dirty="0"/>
              <a:t> </a:t>
            </a:r>
            <a:r>
              <a:rPr spc="-5" dirty="0"/>
              <a:t>Integers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913638"/>
            <a:ext cx="139446" cy="14249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66139" y="786638"/>
            <a:ext cx="7747634" cy="5629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 marR="23495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latin typeface="Times New Roman"/>
                <a:cs typeface="Times New Roman"/>
              </a:rPr>
              <a:t>Define: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GCD</a:t>
            </a:r>
            <a:r>
              <a:rPr sz="2000" b="1" spc="15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(Greatest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Common</a:t>
            </a:r>
            <a:r>
              <a:rPr sz="2000" b="1" spc="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Divisor):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a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∈ </a:t>
            </a:r>
            <a:r>
              <a:rPr sz="2000" spc="-425" dirty="0">
                <a:latin typeface="Cambria Math"/>
                <a:cs typeface="Cambria Math"/>
              </a:rPr>
              <a:t> </a:t>
            </a:r>
            <a:r>
              <a:rPr sz="2000" spc="5" dirty="0">
                <a:latin typeface="Cambria Math"/>
                <a:cs typeface="Cambria Math"/>
              </a:rPr>
              <a:t>Z</a:t>
            </a:r>
            <a:r>
              <a:rPr sz="1950" spc="7" baseline="25641" dirty="0">
                <a:latin typeface="Cambria Math"/>
                <a:cs typeface="Cambria Math"/>
              </a:rPr>
              <a:t>+</a:t>
            </a:r>
            <a:r>
              <a:rPr sz="2000" spc="5" dirty="0">
                <a:latin typeface="Cambria Math"/>
                <a:cs typeface="Cambria Math"/>
              </a:rPr>
              <a:t>,</a:t>
            </a:r>
            <a:r>
              <a:rPr sz="2000" spc="7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neither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zero.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0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largest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 integer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d</a:t>
            </a:r>
            <a:r>
              <a:rPr sz="2000" i="1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such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that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d</a:t>
            </a:r>
            <a:r>
              <a:rPr sz="2000" i="1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|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0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d</a:t>
            </a:r>
            <a:r>
              <a:rPr sz="2000" i="1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|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b</a:t>
            </a:r>
            <a:r>
              <a:rPr sz="20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is called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000" spc="-48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15" dirty="0">
                <a:solidFill>
                  <a:srgbClr val="FF0000"/>
                </a:solidFill>
                <a:latin typeface="Times New Roman"/>
                <a:cs typeface="Times New Roman"/>
              </a:rPr>
              <a:t>greatest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common</a:t>
            </a:r>
            <a:r>
              <a:rPr sz="2000" i="1" spc="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divisor</a:t>
            </a:r>
            <a:r>
              <a:rPr sz="2000" i="1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of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000" i="1" spc="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000" spc="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b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greatest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common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divisor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a</a:t>
            </a:r>
            <a:r>
              <a:rPr sz="2000" i="1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denoted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</a:t>
            </a:r>
            <a:r>
              <a:rPr sz="2000" i="1" spc="-5" dirty="0">
                <a:latin typeface="Times New Roman"/>
                <a:cs typeface="Times New Roman"/>
              </a:rPr>
              <a:t>(a,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b)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How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to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compute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gcd(a,b),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given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a,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b?</a:t>
            </a:r>
            <a:endParaRPr sz="2000" dirty="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480"/>
              </a:spcBef>
            </a:pPr>
            <a:r>
              <a:rPr sz="2000" b="1" spc="-5" dirty="0">
                <a:latin typeface="Times New Roman"/>
                <a:cs typeface="Times New Roman"/>
              </a:rPr>
              <a:t>Notes:</a:t>
            </a:r>
            <a:endParaRPr sz="2000" dirty="0">
              <a:latin typeface="Times New Roman"/>
              <a:cs typeface="Times New Roman"/>
            </a:endParaRPr>
          </a:p>
          <a:p>
            <a:pPr marL="539750" indent="-457200">
              <a:lnSpc>
                <a:spcPct val="100000"/>
              </a:lnSpc>
              <a:spcBef>
                <a:spcPts val="480"/>
              </a:spcBef>
              <a:buSzPct val="80000"/>
              <a:buAutoNum type="arabicPeriod"/>
              <a:tabLst>
                <a:tab pos="539115" algn="l"/>
                <a:tab pos="539750" algn="l"/>
              </a:tabLst>
            </a:pPr>
            <a:r>
              <a:rPr sz="2000" spc="-5" dirty="0">
                <a:latin typeface="Times New Roman"/>
                <a:cs typeface="Times New Roman"/>
              </a:rPr>
              <a:t>Remember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definition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a prime</a:t>
            </a:r>
            <a:r>
              <a:rPr sz="2000" spc="-20" dirty="0">
                <a:latin typeface="Times New Roman"/>
                <a:cs typeface="Times New Roman"/>
              </a:rPr>
              <a:t> number.</a:t>
            </a:r>
            <a:endParaRPr sz="2000" dirty="0">
              <a:latin typeface="Times New Roman"/>
              <a:cs typeface="Times New Roman"/>
            </a:endParaRPr>
          </a:p>
          <a:p>
            <a:pPr marL="539750" marR="123825" indent="-457834">
              <a:lnSpc>
                <a:spcPct val="100000"/>
              </a:lnSpc>
              <a:spcBef>
                <a:spcPts val="480"/>
              </a:spcBef>
              <a:buSzPct val="80000"/>
              <a:buAutoNum type="arabicPeriod"/>
              <a:tabLst>
                <a:tab pos="539115" algn="l"/>
                <a:tab pos="539750" algn="l"/>
              </a:tabLst>
            </a:pPr>
            <a:r>
              <a:rPr sz="2000" spc="-5" dirty="0">
                <a:latin typeface="Times New Roman"/>
                <a:cs typeface="Times New Roman"/>
              </a:rPr>
              <a:t>The greatest common divisor of two integers, both </a:t>
            </a:r>
            <a:r>
              <a:rPr sz="2000" spc="-5" dirty="0">
                <a:latin typeface="Cambria Math"/>
                <a:cs typeface="Cambria Math"/>
              </a:rPr>
              <a:t>∈ </a:t>
            </a:r>
            <a:r>
              <a:rPr sz="2000" spc="5" dirty="0">
                <a:latin typeface="Cambria Math"/>
                <a:cs typeface="Cambria Math"/>
              </a:rPr>
              <a:t>Z</a:t>
            </a:r>
            <a:r>
              <a:rPr sz="1950" spc="7" baseline="25641" dirty="0">
                <a:latin typeface="Cambria Math"/>
                <a:cs typeface="Cambria Math"/>
              </a:rPr>
              <a:t>+</a:t>
            </a:r>
            <a:r>
              <a:rPr sz="2000" spc="5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exists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because the set of common divisors of these integers is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nonempty and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finite.</a:t>
            </a:r>
            <a:endParaRPr sz="2000" dirty="0">
              <a:latin typeface="Times New Roman"/>
              <a:cs typeface="Times New Roman"/>
            </a:endParaRPr>
          </a:p>
          <a:p>
            <a:pPr marL="539750" marR="351155" indent="-457200">
              <a:lnSpc>
                <a:spcPct val="100000"/>
              </a:lnSpc>
              <a:spcBef>
                <a:spcPts val="480"/>
              </a:spcBef>
              <a:buSzPct val="80000"/>
              <a:buAutoNum type="arabicPeriod"/>
              <a:tabLst>
                <a:tab pos="539115" algn="l"/>
                <a:tab pos="539750" algn="l"/>
              </a:tabLst>
            </a:pPr>
            <a:r>
              <a:rPr sz="2000" spc="-5" dirty="0">
                <a:latin typeface="Times New Roman"/>
                <a:cs typeface="Times New Roman"/>
              </a:rPr>
              <a:t>One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way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find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greatest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common divisor</a:t>
            </a:r>
            <a:r>
              <a:rPr sz="2000" spc="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two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 is </a:t>
            </a:r>
            <a:r>
              <a:rPr sz="2000" spc="-10" dirty="0">
                <a:latin typeface="Times New Roman"/>
                <a:cs typeface="Times New Roman"/>
              </a:rPr>
              <a:t>to </a:t>
            </a:r>
            <a:r>
              <a:rPr sz="2000" spc="-5" dirty="0">
                <a:latin typeface="Times New Roman"/>
                <a:cs typeface="Times New Roman"/>
              </a:rPr>
              <a:t> find all the positive common divisors of both integers and then take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largest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divisor.</a:t>
            </a:r>
            <a:endParaRPr sz="2000" dirty="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480"/>
              </a:spcBef>
            </a:pPr>
            <a:r>
              <a:rPr sz="2000" b="1" spc="-5" dirty="0">
                <a:latin typeface="Times New Roman"/>
                <a:cs typeface="Times New Roman"/>
              </a:rPr>
              <a:t>Examples: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48,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36.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Factors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509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are: 2,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6,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8,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12,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16</a:t>
            </a:r>
            <a:r>
              <a:rPr lang="en-US" sz="2000" spc="-5" dirty="0">
                <a:latin typeface="Times New Roman"/>
                <a:cs typeface="Times New Roman"/>
              </a:rPr>
              <a:t>, 24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>
                <a:latin typeface="Times New Roman"/>
                <a:cs typeface="Times New Roman"/>
              </a:rPr>
              <a:t>Factors</a:t>
            </a:r>
            <a:r>
              <a:rPr lang="en-US" sz="2000" dirty="0">
                <a:latin typeface="Times New Roman"/>
                <a:cs typeface="Times New Roman"/>
              </a:rPr>
              <a:t> </a:t>
            </a:r>
            <a:r>
              <a:rPr sz="2000" spc="-5">
                <a:latin typeface="Times New Roman"/>
                <a:cs typeface="Times New Roman"/>
              </a:rPr>
              <a:t>of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are: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6,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9,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12</a:t>
            </a:r>
            <a:r>
              <a:rPr lang="en-US" sz="2000" spc="-5" dirty="0">
                <a:latin typeface="Times New Roman"/>
                <a:cs typeface="Times New Roman"/>
              </a:rPr>
              <a:t>, 18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Thus,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g</a:t>
            </a:r>
            <a:r>
              <a:rPr sz="2000" spc="-5" dirty="0">
                <a:latin typeface="Times New Roman"/>
                <a:cs typeface="Times New Roman"/>
              </a:rPr>
              <a:t>reatest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sz="2000" spc="-5" dirty="0">
                <a:latin typeface="Times New Roman"/>
                <a:cs typeface="Times New Roman"/>
              </a:rPr>
              <a:t>ommon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</a:t>
            </a:r>
            <a:r>
              <a:rPr sz="2000" spc="-5" dirty="0">
                <a:latin typeface="Times New Roman"/>
                <a:cs typeface="Times New Roman"/>
              </a:rPr>
              <a:t>ivisor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(gcd)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lang="en-US"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12.</a:t>
            </a:r>
            <a:endParaRPr sz="2000" dirty="0">
              <a:latin typeface="Times New Roman"/>
              <a:cs typeface="Times New Roman"/>
            </a:endParaRPr>
          </a:p>
          <a:p>
            <a:pPr marL="25400" marR="60388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Euclidean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algorithm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gives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efficient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way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compute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without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exhaustive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enumeration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all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factors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b.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193798"/>
            <a:ext cx="139446" cy="142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876038"/>
            <a:ext cx="139446" cy="1424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851397"/>
            <a:ext cx="139446" cy="142494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33</a:t>
            </a:fld>
            <a:endParaRPr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97410" y="273970"/>
            <a:ext cx="434911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GCD</a:t>
            </a:r>
            <a:r>
              <a:rPr spc="-10" dirty="0"/>
              <a:t> </a:t>
            </a:r>
            <a:r>
              <a:rPr spc="-5" dirty="0"/>
              <a:t>and</a:t>
            </a:r>
            <a:r>
              <a:rPr spc="-10" dirty="0"/>
              <a:t> </a:t>
            </a:r>
            <a:r>
              <a:rPr spc="-5" dirty="0"/>
              <a:t>LCM</a:t>
            </a:r>
            <a:r>
              <a:rPr spc="5" dirty="0"/>
              <a:t> </a:t>
            </a:r>
            <a:r>
              <a:rPr spc="-5" dirty="0"/>
              <a:t>of 2</a:t>
            </a:r>
            <a:r>
              <a:rPr spc="-10" dirty="0"/>
              <a:t> </a:t>
            </a:r>
            <a:r>
              <a:rPr spc="-5" dirty="0"/>
              <a:t>+ve Integers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42238"/>
            <a:ext cx="139446" cy="14249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793" y="1015238"/>
            <a:ext cx="7728584" cy="2585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latin typeface="Times New Roman"/>
                <a:cs typeface="Times New Roman"/>
              </a:rPr>
              <a:t>Define: LCM (Least Common Multiple)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49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least common multiple </a:t>
            </a:r>
            <a:r>
              <a:rPr sz="2000" spc="-5" dirty="0">
                <a:latin typeface="Times New Roman"/>
                <a:cs typeface="Times New Roman"/>
              </a:rPr>
              <a:t>of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positive integers </a:t>
            </a:r>
            <a:r>
              <a:rPr sz="2000" i="1" spc="-5" dirty="0">
                <a:latin typeface="Times New Roman"/>
                <a:cs typeface="Times New Roman"/>
              </a:rPr>
              <a:t>a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i="1" spc="-5" dirty="0">
                <a:latin typeface="Times New Roman"/>
                <a:cs typeface="Times New Roman"/>
              </a:rPr>
              <a:t>b </a:t>
            </a:r>
            <a:r>
              <a:rPr sz="2000" spc="-5" dirty="0">
                <a:latin typeface="Times New Roman"/>
                <a:cs typeface="Times New Roman"/>
              </a:rPr>
              <a:t>is the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smallest positive integer</a:t>
            </a:r>
            <a:r>
              <a:rPr sz="2000" spc="-5" dirty="0">
                <a:latin typeface="Times New Roman"/>
                <a:cs typeface="Times New Roman"/>
              </a:rPr>
              <a:t> that is divisible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a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least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common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multiple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a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denoted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lcm</a:t>
            </a:r>
            <a:r>
              <a:rPr sz="2000" i="1" spc="-5" dirty="0">
                <a:latin typeface="Times New Roman"/>
                <a:cs typeface="Times New Roman"/>
              </a:rPr>
              <a:t>(a, </a:t>
            </a:r>
            <a:r>
              <a:rPr sz="2000" i="1" spc="-484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b)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12700" marR="1714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Example: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15,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63;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lcm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(a,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315.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8,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80,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lcm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(a,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b)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80. So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on.</a:t>
            </a:r>
            <a:endParaRPr sz="2000">
              <a:latin typeface="Times New Roman"/>
              <a:cs typeface="Times New Roman"/>
            </a:endParaRPr>
          </a:p>
          <a:p>
            <a:pPr marL="12700" marR="37719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How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compute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lcm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two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given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integers?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easier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ways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to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two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first.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422398"/>
            <a:ext cx="139446" cy="142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092957"/>
            <a:ext cx="139446" cy="14249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34</a:t>
            </a:fld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9698" y="273970"/>
            <a:ext cx="532511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Euclidean</a:t>
            </a:r>
            <a:r>
              <a:rPr spc="15" dirty="0"/>
              <a:t> </a:t>
            </a:r>
            <a:r>
              <a:rPr spc="-5" dirty="0"/>
              <a:t>Algorithm</a:t>
            </a:r>
            <a:r>
              <a:rPr spc="30" dirty="0"/>
              <a:t> </a:t>
            </a:r>
            <a:r>
              <a:rPr spc="-5" dirty="0"/>
              <a:t>to</a:t>
            </a:r>
            <a:r>
              <a:rPr dirty="0"/>
              <a:t> </a:t>
            </a:r>
            <a:r>
              <a:rPr spc="-5" dirty="0"/>
              <a:t>compute</a:t>
            </a:r>
            <a:r>
              <a:rPr spc="10" dirty="0"/>
              <a:t> </a:t>
            </a:r>
            <a:r>
              <a:rPr spc="-5" dirty="0"/>
              <a:t>gcd(a,b)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42238"/>
            <a:ext cx="139446" cy="14249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954085"/>
            <a:ext cx="7705725" cy="435356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000" b="1" spc="-15" dirty="0">
                <a:latin typeface="Times New Roman"/>
                <a:cs typeface="Times New Roman"/>
              </a:rPr>
              <a:t>procedure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gcd</a:t>
            </a:r>
            <a:r>
              <a:rPr sz="2000" spc="-5" dirty="0">
                <a:latin typeface="Times New Roman"/>
                <a:cs typeface="Times New Roman"/>
              </a:rPr>
              <a:t>(</a:t>
            </a:r>
            <a:r>
              <a:rPr sz="2000" i="1" spc="-5" dirty="0">
                <a:latin typeface="Times New Roman"/>
                <a:cs typeface="Times New Roman"/>
              </a:rPr>
              <a:t>a,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dirty="0">
                <a:latin typeface="Times New Roman"/>
                <a:cs typeface="Times New Roman"/>
              </a:rPr>
              <a:t>b</a:t>
            </a:r>
            <a:r>
              <a:rPr sz="2000" dirty="0">
                <a:latin typeface="Times New Roman"/>
                <a:cs typeface="Times New Roman"/>
              </a:rPr>
              <a:t>:</a:t>
            </a:r>
            <a:r>
              <a:rPr sz="2000" spc="-5" dirty="0">
                <a:latin typeface="Times New Roman"/>
                <a:cs typeface="Times New Roman"/>
              </a:rPr>
              <a:t> positive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integers)</a:t>
            </a:r>
            <a:endParaRPr sz="2000">
              <a:latin typeface="Times New Roman"/>
              <a:cs typeface="Times New Roman"/>
            </a:endParaRPr>
          </a:p>
          <a:p>
            <a:pPr marL="469900" marR="6647815">
              <a:lnSpc>
                <a:spcPct val="120000"/>
              </a:lnSpc>
            </a:pPr>
            <a:r>
              <a:rPr sz="2000" i="1" spc="-5" dirty="0">
                <a:latin typeface="Times New Roman"/>
                <a:cs typeface="Times New Roman"/>
              </a:rPr>
              <a:t>x</a:t>
            </a:r>
            <a:r>
              <a:rPr sz="2000" i="1" spc="-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:=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a </a:t>
            </a:r>
            <a:r>
              <a:rPr sz="2000" i="1" spc="-484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y</a:t>
            </a:r>
            <a:r>
              <a:rPr sz="2000" i="1" spc="-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:=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endParaRPr sz="20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475"/>
              </a:spcBef>
            </a:pPr>
            <a:r>
              <a:rPr sz="2000" b="1" spc="-5" dirty="0">
                <a:latin typeface="Times New Roman"/>
                <a:cs typeface="Times New Roman"/>
              </a:rPr>
              <a:t>while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y</a:t>
            </a:r>
            <a:r>
              <a:rPr sz="2000" i="1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≠</a:t>
            </a:r>
            <a:r>
              <a:rPr sz="2000" spc="4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</a:t>
            </a:r>
            <a:endParaRPr sz="2000">
              <a:latin typeface="Times New Roman"/>
              <a:cs typeface="Times New Roman"/>
            </a:endParaRPr>
          </a:p>
          <a:p>
            <a:pPr marL="927100" marR="5499735">
              <a:lnSpc>
                <a:spcPct val="120000"/>
              </a:lnSpc>
            </a:pPr>
            <a:r>
              <a:rPr sz="2000" i="1" spc="-5" dirty="0">
                <a:latin typeface="Times New Roman"/>
                <a:cs typeface="Times New Roman"/>
              </a:rPr>
              <a:t>r</a:t>
            </a:r>
            <a:r>
              <a:rPr sz="2000" i="1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:=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x</a:t>
            </a:r>
            <a:r>
              <a:rPr sz="2000" i="1" spc="-2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mod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y </a:t>
            </a:r>
            <a:r>
              <a:rPr sz="2000" i="1" spc="-484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x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:=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y</a:t>
            </a:r>
            <a:endParaRPr sz="2000">
              <a:latin typeface="Times New Roman"/>
              <a:cs typeface="Times New Roman"/>
            </a:endParaRPr>
          </a:p>
          <a:p>
            <a:pPr marL="927100">
              <a:lnSpc>
                <a:spcPct val="100000"/>
              </a:lnSpc>
              <a:spcBef>
                <a:spcPts val="480"/>
              </a:spcBef>
            </a:pPr>
            <a:r>
              <a:rPr sz="2000" i="1" spc="-5" dirty="0">
                <a:latin typeface="Times New Roman"/>
                <a:cs typeface="Times New Roman"/>
              </a:rPr>
              <a:t>y</a:t>
            </a:r>
            <a:r>
              <a:rPr sz="2000" i="1" spc="-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:=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r</a:t>
            </a:r>
            <a:endParaRPr sz="20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480"/>
              </a:spcBef>
            </a:pPr>
            <a:r>
              <a:rPr sz="2000" b="1" spc="-10" dirty="0">
                <a:latin typeface="Times New Roman"/>
                <a:cs typeface="Times New Roman"/>
              </a:rPr>
              <a:t>return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x</a:t>
            </a:r>
            <a:r>
              <a:rPr sz="2000" spc="-5" dirty="0">
                <a:latin typeface="Times New Roman"/>
                <a:cs typeface="Times New Roman"/>
              </a:rPr>
              <a:t>{gcd</a:t>
            </a:r>
            <a:r>
              <a:rPr sz="2000" i="1" spc="-5" dirty="0">
                <a:latin typeface="Times New Roman"/>
                <a:cs typeface="Times New Roman"/>
              </a:rPr>
              <a:t>(a,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b)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x</a:t>
            </a:r>
            <a:r>
              <a:rPr sz="2000" spc="-5" dirty="0">
                <a:latin typeface="Times New Roman"/>
                <a:cs typeface="Times New Roman"/>
              </a:rPr>
              <a:t>}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algorithm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simple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enough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code.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 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run time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estimation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algorithm?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three given integers,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gcd(a,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gcd(gcd(a,b),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c).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434078"/>
            <a:ext cx="139446" cy="142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104638"/>
            <a:ext cx="139446" cy="14249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35</a:t>
            </a:fld>
            <a:endParaRPr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3236" y="273970"/>
            <a:ext cx="509651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Running</a:t>
            </a:r>
            <a:r>
              <a:rPr spc="20" dirty="0"/>
              <a:t> </a:t>
            </a:r>
            <a:r>
              <a:rPr spc="-5" dirty="0"/>
              <a:t>time</a:t>
            </a:r>
            <a:r>
              <a:rPr spc="10" dirty="0"/>
              <a:t> </a:t>
            </a:r>
            <a:r>
              <a:rPr spc="-5" dirty="0"/>
              <a:t>of</a:t>
            </a:r>
            <a:r>
              <a:rPr dirty="0"/>
              <a:t> </a:t>
            </a:r>
            <a:r>
              <a:rPr spc="-5" dirty="0"/>
              <a:t>Euclidean</a:t>
            </a:r>
            <a:r>
              <a:rPr spc="20" dirty="0"/>
              <a:t> </a:t>
            </a:r>
            <a:r>
              <a:rPr spc="-5" dirty="0"/>
              <a:t>Algorithm</a:t>
            </a:r>
            <a:r>
              <a:rPr spc="-5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63574"/>
            <a:ext cx="139446" cy="14249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66069" y="985316"/>
            <a:ext cx="7510145" cy="465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164465" algn="just">
              <a:lnSpc>
                <a:spcPct val="116599"/>
              </a:lnSpc>
              <a:spcBef>
                <a:spcPts val="100"/>
              </a:spcBef>
            </a:pPr>
            <a:r>
              <a:rPr sz="2000" b="1" spc="-60" dirty="0">
                <a:latin typeface="Times New Roman"/>
                <a:cs typeface="Times New Roman"/>
              </a:rPr>
              <a:t>We </a:t>
            </a:r>
            <a:r>
              <a:rPr sz="2000" b="1" spc="-5" dirty="0">
                <a:latin typeface="Times New Roman"/>
                <a:cs typeface="Times New Roman"/>
              </a:rPr>
              <a:t>want to </a:t>
            </a:r>
            <a:r>
              <a:rPr sz="2000" b="1" spc="-10" dirty="0">
                <a:latin typeface="Times New Roman"/>
                <a:cs typeface="Times New Roman"/>
              </a:rPr>
              <a:t>prove</a:t>
            </a:r>
            <a:r>
              <a:rPr sz="2000" spc="-10" dirty="0">
                <a:latin typeface="Times New Roman"/>
                <a:cs typeface="Times New Roman"/>
              </a:rPr>
              <a:t>: </a:t>
            </a:r>
            <a:r>
              <a:rPr sz="2000" spc="-5" dirty="0">
                <a:latin typeface="Times New Roman"/>
                <a:cs typeface="Times New Roman"/>
              </a:rPr>
              <a:t>Let a and b be positive integers with a ≥ b. Then the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 of divisions used by </a:t>
            </a: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Euclidean algorithm to find gcd(a, b) is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less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than or equal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five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times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decimal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digits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b.</a:t>
            </a:r>
            <a:endParaRPr sz="2000">
              <a:latin typeface="Times New Roman"/>
              <a:cs typeface="Times New Roman"/>
            </a:endParaRPr>
          </a:p>
          <a:p>
            <a:pPr marL="25400" marR="25400" algn="just">
              <a:lnSpc>
                <a:spcPct val="116700"/>
              </a:lnSpc>
              <a:spcBef>
                <a:spcPts val="484"/>
              </a:spcBef>
            </a:pPr>
            <a:r>
              <a:rPr sz="2000" spc="-5" dirty="0">
                <a:latin typeface="Times New Roman"/>
                <a:cs typeface="Times New Roman"/>
              </a:rPr>
              <a:t>When the Euclidean algorithm is applied to find gcd</a:t>
            </a:r>
            <a:r>
              <a:rPr sz="2000" i="1" spc="-5" dirty="0">
                <a:latin typeface="Times New Roman"/>
                <a:cs typeface="Times New Roman"/>
              </a:rPr>
              <a:t>(a, b) </a:t>
            </a:r>
            <a:r>
              <a:rPr sz="2000" spc="-5" dirty="0">
                <a:latin typeface="Times New Roman"/>
                <a:cs typeface="Times New Roman"/>
              </a:rPr>
              <a:t>with </a:t>
            </a:r>
            <a:r>
              <a:rPr sz="2000" i="1" spc="-5" dirty="0">
                <a:latin typeface="Times New Roman"/>
                <a:cs typeface="Times New Roman"/>
              </a:rPr>
              <a:t>a </a:t>
            </a:r>
            <a:r>
              <a:rPr sz="2000" spc="-5" dirty="0">
                <a:latin typeface="Times New Roman"/>
                <a:cs typeface="Times New Roman"/>
              </a:rPr>
              <a:t>≥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spc="-5" dirty="0">
                <a:latin typeface="Times New Roman"/>
                <a:cs typeface="Times New Roman"/>
              </a:rPr>
              <a:t>, this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sequence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equations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(where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a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0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i="1" dirty="0">
                <a:latin typeface="Times New Roman"/>
                <a:cs typeface="Times New Roman"/>
              </a:rPr>
              <a:t>r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obtained.</a:t>
            </a:r>
            <a:endParaRPr sz="2000">
              <a:latin typeface="Times New Roman"/>
              <a:cs typeface="Times New Roman"/>
            </a:endParaRPr>
          </a:p>
          <a:p>
            <a:pPr marL="482600" algn="just">
              <a:lnSpc>
                <a:spcPct val="100000"/>
              </a:lnSpc>
              <a:spcBef>
                <a:spcPts val="875"/>
              </a:spcBef>
            </a:pP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0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1</a:t>
            </a:r>
            <a:r>
              <a:rPr sz="2000" i="1" spc="5" dirty="0">
                <a:latin typeface="Times New Roman"/>
                <a:cs typeface="Times New Roman"/>
              </a:rPr>
              <a:t>q</a:t>
            </a:r>
            <a:r>
              <a:rPr sz="1950" spc="7" baseline="-21367" dirty="0">
                <a:latin typeface="Times New Roman"/>
                <a:cs typeface="Times New Roman"/>
              </a:rPr>
              <a:t>1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2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≤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2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&lt;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dirty="0">
                <a:latin typeface="Times New Roman"/>
                <a:cs typeface="Times New Roman"/>
              </a:rPr>
              <a:t>r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i="1" dirty="0">
                <a:latin typeface="Times New Roman"/>
                <a:cs typeface="Times New Roman"/>
              </a:rPr>
              <a:t>,</a:t>
            </a:r>
            <a:r>
              <a:rPr sz="2000" i="1" spc="-5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1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2</a:t>
            </a:r>
            <a:r>
              <a:rPr sz="2000" i="1" spc="5" dirty="0">
                <a:latin typeface="Times New Roman"/>
                <a:cs typeface="Times New Roman"/>
              </a:rPr>
              <a:t>q</a:t>
            </a:r>
            <a:r>
              <a:rPr sz="1950" spc="7" baseline="-21367" dirty="0">
                <a:latin typeface="Times New Roman"/>
                <a:cs typeface="Times New Roman"/>
              </a:rPr>
              <a:t>2</a:t>
            </a:r>
            <a:r>
              <a:rPr sz="1950" spc="240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3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 ≤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3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&lt;</a:t>
            </a:r>
            <a:r>
              <a:rPr sz="2000" i="1" dirty="0">
                <a:latin typeface="Times New Roman"/>
                <a:cs typeface="Times New Roman"/>
              </a:rPr>
              <a:t> r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i="1" dirty="0">
                <a:latin typeface="Times New Roman"/>
                <a:cs typeface="Times New Roman"/>
              </a:rPr>
              <a:t>,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...,</a:t>
            </a:r>
            <a:r>
              <a:rPr sz="2000" i="1" spc="15" dirty="0">
                <a:latin typeface="Times New Roman"/>
                <a:cs typeface="Times New Roman"/>
              </a:rPr>
              <a:t> </a:t>
            </a:r>
            <a:r>
              <a:rPr sz="2000" i="1" spc="10" dirty="0">
                <a:latin typeface="Times New Roman"/>
                <a:cs typeface="Times New Roman"/>
              </a:rPr>
              <a:t>r</a:t>
            </a:r>
            <a:r>
              <a:rPr sz="1950" i="1" spc="15" baseline="-21367" dirty="0">
                <a:latin typeface="Times New Roman"/>
                <a:cs typeface="Times New Roman"/>
              </a:rPr>
              <a:t>n</a:t>
            </a:r>
            <a:r>
              <a:rPr sz="1950" spc="15" baseline="-21367" dirty="0">
                <a:latin typeface="Times New Roman"/>
                <a:cs typeface="Times New Roman"/>
              </a:rPr>
              <a:t>−1</a:t>
            </a:r>
            <a:r>
              <a:rPr sz="1950" spc="240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2000" i="1" spc="5" dirty="0">
                <a:latin typeface="Times New Roman"/>
                <a:cs typeface="Times New Roman"/>
              </a:rPr>
              <a:t>q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endParaRPr sz="1950" baseline="-21367">
              <a:latin typeface="Times New Roman"/>
              <a:cs typeface="Times New Roman"/>
            </a:endParaRPr>
          </a:p>
          <a:p>
            <a:pPr marL="25400" marR="17780">
              <a:lnSpc>
                <a:spcPct val="116599"/>
              </a:lnSpc>
              <a:spcBef>
                <a:spcPts val="484"/>
              </a:spcBef>
            </a:pPr>
            <a:r>
              <a:rPr sz="2000" spc="-5" dirty="0">
                <a:latin typeface="Times New Roman"/>
                <a:cs typeface="Times New Roman"/>
              </a:rPr>
              <a:t>Here </a:t>
            </a:r>
            <a:r>
              <a:rPr sz="2000" i="1" spc="-5" dirty="0">
                <a:latin typeface="Times New Roman"/>
                <a:cs typeface="Times New Roman"/>
              </a:rPr>
              <a:t>n </a:t>
            </a:r>
            <a:r>
              <a:rPr sz="2000" spc="-5" dirty="0">
                <a:latin typeface="Times New Roman"/>
                <a:cs typeface="Times New Roman"/>
              </a:rPr>
              <a:t>divisions have been used to find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1950" i="1" spc="15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gcd</a:t>
            </a:r>
            <a:r>
              <a:rPr sz="2000" i="1" spc="-5" dirty="0">
                <a:latin typeface="Times New Roman"/>
                <a:cs typeface="Times New Roman"/>
              </a:rPr>
              <a:t>(a, b)</a:t>
            </a:r>
            <a:r>
              <a:rPr sz="2000" spc="-5" dirty="0">
                <a:latin typeface="Times New Roman"/>
                <a:cs typeface="Times New Roman"/>
              </a:rPr>
              <a:t>. Note that the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quotients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i="1" dirty="0">
                <a:latin typeface="Times New Roman"/>
                <a:cs typeface="Times New Roman"/>
              </a:rPr>
              <a:t>q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i="1" dirty="0">
                <a:latin typeface="Times New Roman"/>
                <a:cs typeface="Times New Roman"/>
              </a:rPr>
              <a:t>,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dirty="0">
                <a:latin typeface="Times New Roman"/>
                <a:cs typeface="Times New Roman"/>
              </a:rPr>
              <a:t>q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i="1" dirty="0">
                <a:latin typeface="Times New Roman"/>
                <a:cs typeface="Times New Roman"/>
              </a:rPr>
              <a:t>, </a:t>
            </a:r>
            <a:r>
              <a:rPr sz="2000" i="1" spc="-5" dirty="0">
                <a:latin typeface="Times New Roman"/>
                <a:cs typeface="Times New Roman"/>
              </a:rPr>
              <a:t>.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.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.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,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i="1" spc="10" dirty="0">
                <a:latin typeface="Times New Roman"/>
                <a:cs typeface="Times New Roman"/>
              </a:rPr>
              <a:t>q</a:t>
            </a:r>
            <a:r>
              <a:rPr sz="1950" i="1" spc="15" baseline="-21367" dirty="0">
                <a:latin typeface="Times New Roman"/>
                <a:cs typeface="Times New Roman"/>
              </a:rPr>
              <a:t>n</a:t>
            </a:r>
            <a:r>
              <a:rPr sz="1950" spc="15" baseline="-21367" dirty="0">
                <a:latin typeface="Times New Roman"/>
                <a:cs typeface="Times New Roman"/>
              </a:rPr>
              <a:t>−1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least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1. </a:t>
            </a:r>
            <a:r>
              <a:rPr sz="2000" spc="-15" dirty="0">
                <a:latin typeface="Times New Roman"/>
                <a:cs typeface="Times New Roman"/>
              </a:rPr>
              <a:t>Moreover, </a:t>
            </a:r>
            <a:r>
              <a:rPr sz="2000" i="1" spc="5" dirty="0">
                <a:latin typeface="Times New Roman"/>
                <a:cs typeface="Times New Roman"/>
              </a:rPr>
              <a:t>q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1950" i="1" spc="262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because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1950" i="1" spc="262" baseline="-21367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&lt; </a:t>
            </a:r>
            <a:r>
              <a:rPr sz="2000" i="1" spc="-484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1950" spc="7" baseline="-21367" dirty="0">
                <a:latin typeface="Times New Roman"/>
                <a:cs typeface="Times New Roman"/>
              </a:rPr>
              <a:t>−1</a:t>
            </a:r>
            <a:r>
              <a:rPr sz="2000" spc="5" dirty="0">
                <a:latin typeface="Times New Roman"/>
                <a:cs typeface="Times New Roman"/>
              </a:rPr>
              <a:t>.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implies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endParaRPr sz="2000">
              <a:latin typeface="Times New Roman"/>
              <a:cs typeface="Times New Roman"/>
            </a:endParaRPr>
          </a:p>
          <a:p>
            <a:pPr marL="482600" marR="791210" indent="-635">
              <a:lnSpc>
                <a:spcPct val="136800"/>
              </a:lnSpc>
            </a:pP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1950" i="1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f</a:t>
            </a:r>
            <a:r>
              <a:rPr sz="1950" spc="7" baseline="-21367" dirty="0">
                <a:latin typeface="Times New Roman"/>
                <a:cs typeface="Times New Roman"/>
              </a:rPr>
              <a:t>2</a:t>
            </a:r>
            <a:r>
              <a:rPr sz="2000" i="1" spc="5" dirty="0">
                <a:latin typeface="Times New Roman"/>
                <a:cs typeface="Times New Roman"/>
              </a:rPr>
              <a:t>,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10" dirty="0">
                <a:latin typeface="Times New Roman"/>
                <a:cs typeface="Times New Roman"/>
              </a:rPr>
              <a:t>r</a:t>
            </a:r>
            <a:r>
              <a:rPr sz="1950" i="1" spc="15" baseline="-21367" dirty="0">
                <a:latin typeface="Times New Roman"/>
                <a:cs typeface="Times New Roman"/>
              </a:rPr>
              <a:t>n</a:t>
            </a:r>
            <a:r>
              <a:rPr sz="1950" spc="15" baseline="-21367" dirty="0">
                <a:latin typeface="Times New Roman"/>
                <a:cs typeface="Times New Roman"/>
              </a:rPr>
              <a:t>−1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dirty="0">
                <a:latin typeface="Times New Roman"/>
                <a:cs typeface="Times New Roman"/>
              </a:rPr>
              <a:t> 2</a:t>
            </a:r>
            <a:r>
              <a:rPr sz="2000" i="1" dirty="0">
                <a:latin typeface="Times New Roman"/>
                <a:cs typeface="Times New Roman"/>
              </a:rPr>
              <a:t>r</a:t>
            </a:r>
            <a:r>
              <a:rPr sz="1950" i="1" baseline="-21367" dirty="0">
                <a:latin typeface="Times New Roman"/>
                <a:cs typeface="Times New Roman"/>
              </a:rPr>
              <a:t>n</a:t>
            </a:r>
            <a:r>
              <a:rPr sz="1950" i="1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 </a:t>
            </a:r>
            <a:r>
              <a:rPr sz="2000" dirty="0">
                <a:latin typeface="Times New Roman"/>
                <a:cs typeface="Times New Roman"/>
              </a:rPr>
              <a:t>2</a:t>
            </a:r>
            <a:r>
              <a:rPr sz="2000" i="1" dirty="0">
                <a:latin typeface="Times New Roman"/>
                <a:cs typeface="Times New Roman"/>
              </a:rPr>
              <a:t>f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f</a:t>
            </a:r>
            <a:r>
              <a:rPr sz="1950" spc="7" baseline="-21367" dirty="0">
                <a:latin typeface="Times New Roman"/>
                <a:cs typeface="Times New Roman"/>
              </a:rPr>
              <a:t>3</a:t>
            </a:r>
            <a:r>
              <a:rPr sz="2000" i="1" spc="5" dirty="0">
                <a:latin typeface="Times New Roman"/>
                <a:cs typeface="Times New Roman"/>
              </a:rPr>
              <a:t>,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10" dirty="0">
                <a:latin typeface="Times New Roman"/>
                <a:cs typeface="Times New Roman"/>
              </a:rPr>
              <a:t>r</a:t>
            </a:r>
            <a:r>
              <a:rPr sz="1950" i="1" spc="15" baseline="-21367" dirty="0">
                <a:latin typeface="Times New Roman"/>
                <a:cs typeface="Times New Roman"/>
              </a:rPr>
              <a:t>n</a:t>
            </a:r>
            <a:r>
              <a:rPr sz="1950" spc="15" baseline="-21367" dirty="0">
                <a:latin typeface="Times New Roman"/>
                <a:cs typeface="Times New Roman"/>
              </a:rPr>
              <a:t>−2</a:t>
            </a:r>
            <a:r>
              <a:rPr sz="1950" spc="-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i="1" spc="10" dirty="0">
                <a:latin typeface="Times New Roman"/>
                <a:cs typeface="Times New Roman"/>
              </a:rPr>
              <a:t>r</a:t>
            </a:r>
            <a:r>
              <a:rPr sz="1950" i="1" spc="15" baseline="-21367" dirty="0">
                <a:latin typeface="Times New Roman"/>
                <a:cs typeface="Times New Roman"/>
              </a:rPr>
              <a:t>n</a:t>
            </a:r>
            <a:r>
              <a:rPr sz="1950" spc="15" baseline="-21367" dirty="0">
                <a:latin typeface="Times New Roman"/>
                <a:cs typeface="Times New Roman"/>
              </a:rPr>
              <a:t>−1</a:t>
            </a:r>
            <a:r>
              <a:rPr sz="1950" spc="-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1950" i="1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f</a:t>
            </a:r>
            <a:r>
              <a:rPr sz="1950" spc="7" baseline="-21367" dirty="0">
                <a:latin typeface="Times New Roman"/>
                <a:cs typeface="Times New Roman"/>
              </a:rPr>
              <a:t>3</a:t>
            </a:r>
            <a:r>
              <a:rPr sz="1950" spc="240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f</a:t>
            </a:r>
            <a:r>
              <a:rPr sz="1950" spc="7" baseline="-21367" dirty="0">
                <a:latin typeface="Times New Roman"/>
                <a:cs typeface="Times New Roman"/>
              </a:rPr>
              <a:t>2</a:t>
            </a:r>
            <a:r>
              <a:rPr sz="1950" spc="240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1950" i="1" spc="7" baseline="-21367" dirty="0">
                <a:latin typeface="Times New Roman"/>
                <a:cs typeface="Times New Roman"/>
              </a:rPr>
              <a:t>f</a:t>
            </a:r>
            <a:r>
              <a:rPr sz="1950" spc="7" baseline="-21367" dirty="0">
                <a:latin typeface="Times New Roman"/>
                <a:cs typeface="Times New Roman"/>
              </a:rPr>
              <a:t>4</a:t>
            </a:r>
            <a:r>
              <a:rPr sz="2000" i="1" spc="5" dirty="0">
                <a:latin typeface="Times New Roman"/>
                <a:cs typeface="Times New Roman"/>
              </a:rPr>
              <a:t>,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…, </a:t>
            </a:r>
            <a:r>
              <a:rPr sz="2000" i="1" spc="-484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2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3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4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10" dirty="0">
                <a:latin typeface="Times New Roman"/>
                <a:cs typeface="Times New Roman"/>
              </a:rPr>
              <a:t>f</a:t>
            </a:r>
            <a:r>
              <a:rPr sz="1950" i="1" spc="15" baseline="-21367" dirty="0">
                <a:latin typeface="Times New Roman"/>
                <a:cs typeface="Times New Roman"/>
              </a:rPr>
              <a:t>n</a:t>
            </a:r>
            <a:r>
              <a:rPr sz="1950" spc="15" baseline="-21367" dirty="0">
                <a:latin typeface="Times New Roman"/>
                <a:cs typeface="Times New Roman"/>
              </a:rPr>
              <a:t>−1</a:t>
            </a:r>
            <a:r>
              <a:rPr sz="1950" spc="-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i="1" spc="10" dirty="0">
                <a:latin typeface="Times New Roman"/>
                <a:cs typeface="Times New Roman"/>
              </a:rPr>
              <a:t>f</a:t>
            </a:r>
            <a:r>
              <a:rPr sz="1950" i="1" spc="15" baseline="-21367" dirty="0">
                <a:latin typeface="Times New Roman"/>
                <a:cs typeface="Times New Roman"/>
              </a:rPr>
              <a:t>n</a:t>
            </a:r>
            <a:r>
              <a:rPr sz="1950" spc="15" baseline="-21367" dirty="0">
                <a:latin typeface="Times New Roman"/>
                <a:cs typeface="Times New Roman"/>
              </a:rPr>
              <a:t>−2</a:t>
            </a:r>
            <a:r>
              <a:rPr sz="1950" spc="-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i="1" spc="5" dirty="0">
                <a:latin typeface="Times New Roman"/>
                <a:cs typeface="Times New Roman"/>
              </a:rPr>
              <a:t>f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2000" i="1" spc="5" dirty="0">
                <a:latin typeface="Times New Roman"/>
                <a:cs typeface="Times New Roman"/>
              </a:rPr>
              <a:t>,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1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2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i="1" spc="5" dirty="0">
                <a:latin typeface="Times New Roman"/>
                <a:cs typeface="Times New Roman"/>
              </a:rPr>
              <a:t>r</a:t>
            </a:r>
            <a:r>
              <a:rPr sz="1950" spc="7" baseline="-21367" dirty="0">
                <a:latin typeface="Times New Roman"/>
                <a:cs typeface="Times New Roman"/>
              </a:rPr>
              <a:t>3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f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1950" i="1" spc="240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i="1" spc="10" dirty="0">
                <a:latin typeface="Times New Roman"/>
                <a:cs typeface="Times New Roman"/>
              </a:rPr>
              <a:t>f</a:t>
            </a:r>
            <a:r>
              <a:rPr sz="1950" i="1" spc="15" baseline="-21367" dirty="0">
                <a:latin typeface="Times New Roman"/>
                <a:cs typeface="Times New Roman"/>
              </a:rPr>
              <a:t>n</a:t>
            </a:r>
            <a:r>
              <a:rPr sz="1950" spc="15" baseline="-21367" dirty="0">
                <a:latin typeface="Times New Roman"/>
                <a:cs typeface="Times New Roman"/>
              </a:rPr>
              <a:t>−1</a:t>
            </a:r>
            <a:r>
              <a:rPr sz="1950" spc="-7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f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1950" spc="7" baseline="-21367" dirty="0">
                <a:latin typeface="Times New Roman"/>
                <a:cs typeface="Times New Roman"/>
              </a:rPr>
              <a:t>+1</a:t>
            </a:r>
            <a:r>
              <a:rPr sz="2000" i="1" spc="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82550">
              <a:lnSpc>
                <a:spcPct val="100000"/>
              </a:lnSpc>
              <a:spcBef>
                <a:spcPts val="875"/>
              </a:spcBef>
            </a:pPr>
            <a:r>
              <a:rPr sz="2000" spc="-5" dirty="0">
                <a:latin typeface="Times New Roman"/>
                <a:cs typeface="Times New Roman"/>
              </a:rPr>
              <a:t>Here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...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represents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Fibonacci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seen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earlier)</a:t>
            </a:r>
            <a:r>
              <a:rPr sz="2000" i="1" spc="-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291346"/>
            <a:ext cx="139446" cy="14248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480066"/>
            <a:ext cx="139446" cy="142481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36</a:t>
            </a:fld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3236" y="273970"/>
            <a:ext cx="509651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Running</a:t>
            </a:r>
            <a:r>
              <a:rPr spc="20" dirty="0"/>
              <a:t> </a:t>
            </a:r>
            <a:r>
              <a:rPr spc="-5" dirty="0"/>
              <a:t>time</a:t>
            </a:r>
            <a:r>
              <a:rPr spc="10" dirty="0"/>
              <a:t> </a:t>
            </a:r>
            <a:r>
              <a:rPr spc="-5" dirty="0"/>
              <a:t>of</a:t>
            </a:r>
            <a:r>
              <a:rPr dirty="0"/>
              <a:t> </a:t>
            </a:r>
            <a:r>
              <a:rPr spc="-5" dirty="0"/>
              <a:t>Euclidean</a:t>
            </a:r>
            <a:r>
              <a:rPr spc="20" dirty="0"/>
              <a:t> </a:t>
            </a:r>
            <a:r>
              <a:rPr spc="-5" dirty="0"/>
              <a:t>Algorithm</a:t>
            </a:r>
            <a:r>
              <a:rPr spc="-5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82636"/>
            <a:ext cx="139446" cy="14248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65851" y="979119"/>
            <a:ext cx="7743190" cy="5161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17780">
              <a:lnSpc>
                <a:spcPct val="125000"/>
              </a:lnSpc>
              <a:spcBef>
                <a:spcPts val="100"/>
              </a:spcBef>
            </a:pPr>
            <a:r>
              <a:rPr sz="2000" spc="-5" dirty="0">
                <a:latin typeface="Times New Roman"/>
                <a:cs typeface="Times New Roman"/>
              </a:rPr>
              <a:t>It follows that if </a:t>
            </a:r>
            <a:r>
              <a:rPr sz="2000" i="1" spc="-5" dirty="0">
                <a:latin typeface="Times New Roman"/>
                <a:cs typeface="Times New Roman"/>
              </a:rPr>
              <a:t>n </a:t>
            </a:r>
            <a:r>
              <a:rPr sz="2000" spc="-5" dirty="0">
                <a:latin typeface="Times New Roman"/>
                <a:cs typeface="Times New Roman"/>
              </a:rPr>
              <a:t>divisions are used by the Euclidean algorithm to find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</a:t>
            </a:r>
            <a:r>
              <a:rPr sz="2000" i="1" spc="-5" dirty="0">
                <a:latin typeface="Times New Roman"/>
                <a:cs typeface="Times New Roman"/>
              </a:rPr>
              <a:t>(a,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b) </a:t>
            </a:r>
            <a:r>
              <a:rPr sz="2000" spc="-5" dirty="0">
                <a:latin typeface="Times New Roman"/>
                <a:cs typeface="Times New Roman"/>
              </a:rPr>
              <a:t>with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a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≥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5" dirty="0">
                <a:latin typeface="Times New Roman"/>
                <a:cs typeface="Times New Roman"/>
              </a:rPr>
              <a:t>f</a:t>
            </a:r>
            <a:r>
              <a:rPr sz="1950" i="1" spc="7" baseline="-21367" dirty="0">
                <a:latin typeface="Times New Roman"/>
                <a:cs typeface="Times New Roman"/>
              </a:rPr>
              <a:t>n</a:t>
            </a:r>
            <a:r>
              <a:rPr sz="1950" spc="7" baseline="-21367" dirty="0">
                <a:latin typeface="Times New Roman"/>
                <a:cs typeface="Times New Roman"/>
              </a:rPr>
              <a:t>+1</a:t>
            </a:r>
            <a:r>
              <a:rPr sz="2000" spc="5" dirty="0">
                <a:latin typeface="Times New Roman"/>
                <a:cs typeface="Times New Roman"/>
              </a:rPr>
              <a:t>.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 seen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earlier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10" dirty="0">
                <a:latin typeface="Times New Roman"/>
                <a:cs typeface="Times New Roman"/>
              </a:rPr>
              <a:t>f</a:t>
            </a:r>
            <a:r>
              <a:rPr sz="1950" i="1" spc="15" baseline="-21367" dirty="0">
                <a:latin typeface="Times New Roman"/>
                <a:cs typeface="Times New Roman"/>
              </a:rPr>
              <a:t>n</a:t>
            </a:r>
            <a:r>
              <a:rPr sz="1950" spc="15" baseline="-21367" dirty="0">
                <a:latin typeface="Times New Roman"/>
                <a:cs typeface="Times New Roman"/>
              </a:rPr>
              <a:t>+1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&gt;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265" dirty="0">
                <a:latin typeface="Cambria Math"/>
                <a:cs typeface="Cambria Math"/>
              </a:rPr>
              <a:t>𝜑</a:t>
            </a:r>
            <a:r>
              <a:rPr sz="1950" i="1" spc="-397" baseline="-21367" dirty="0">
                <a:latin typeface="Times New Roman"/>
                <a:cs typeface="Times New Roman"/>
              </a:rPr>
              <a:t>n</a:t>
            </a:r>
            <a:r>
              <a:rPr sz="1950" spc="-397" baseline="-21367" dirty="0">
                <a:latin typeface="Times New Roman"/>
                <a:cs typeface="Times New Roman"/>
              </a:rPr>
              <a:t>−1</a:t>
            </a:r>
            <a:r>
              <a:rPr sz="1950" spc="-352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 </a:t>
            </a:r>
            <a:r>
              <a:rPr sz="2000" i="1" spc="-5" dirty="0">
                <a:latin typeface="Times New Roman"/>
                <a:cs typeface="Times New Roman"/>
              </a:rPr>
              <a:t>n</a:t>
            </a:r>
            <a:endParaRPr sz="2000" dirty="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600"/>
              </a:spcBef>
            </a:pPr>
            <a:r>
              <a:rPr sz="2000" i="1" spc="-5" dirty="0">
                <a:latin typeface="Times New Roman"/>
                <a:cs typeface="Times New Roman"/>
              </a:rPr>
              <a:t>&gt; </a:t>
            </a:r>
            <a:r>
              <a:rPr sz="2000" spc="-5" dirty="0">
                <a:latin typeface="Times New Roman"/>
                <a:cs typeface="Times New Roman"/>
              </a:rPr>
              <a:t>2,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where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Cambria Math"/>
                <a:cs typeface="Cambria Math"/>
              </a:rPr>
              <a:t>𝜑 </a:t>
            </a:r>
            <a:r>
              <a:rPr sz="2000" dirty="0">
                <a:latin typeface="Times New Roman"/>
                <a:cs typeface="Times New Roman"/>
              </a:rPr>
              <a:t>=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(</a:t>
            </a:r>
            <a:r>
              <a:rPr sz="2000" spc="-5" dirty="0">
                <a:latin typeface="Times New Roman"/>
                <a:cs typeface="Times New Roman"/>
              </a:rPr>
              <a:t>1 +√5</a:t>
            </a:r>
            <a:r>
              <a:rPr sz="2000" i="1" spc="-5" dirty="0">
                <a:latin typeface="Times New Roman"/>
                <a:cs typeface="Times New Roman"/>
              </a:rPr>
              <a:t>)/</a:t>
            </a:r>
            <a:r>
              <a:rPr sz="2000" spc="-5" dirty="0">
                <a:latin typeface="Times New Roman"/>
                <a:cs typeface="Times New Roman"/>
              </a:rPr>
              <a:t>2,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golden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ratio.</a:t>
            </a:r>
            <a:endParaRPr sz="2000" dirty="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080"/>
              </a:spcBef>
            </a:pPr>
            <a:r>
              <a:rPr sz="2000" spc="-5" dirty="0">
                <a:latin typeface="Times New Roman"/>
                <a:cs typeface="Times New Roman"/>
              </a:rPr>
              <a:t>Therefore, it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follows that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&gt;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Cambria Math"/>
                <a:cs typeface="Cambria Math"/>
              </a:rPr>
              <a:t>𝜑</a:t>
            </a:r>
            <a:r>
              <a:rPr sz="1950" i="1" baseline="25641" dirty="0">
                <a:latin typeface="Times New Roman"/>
                <a:cs typeface="Times New Roman"/>
              </a:rPr>
              <a:t>n</a:t>
            </a:r>
            <a:r>
              <a:rPr sz="1950" spc="15" baseline="25641" dirty="0">
                <a:latin typeface="Times New Roman"/>
                <a:cs typeface="Times New Roman"/>
              </a:rPr>
              <a:t>−1</a:t>
            </a:r>
            <a:r>
              <a:rPr sz="2000" spc="10" dirty="0">
                <a:latin typeface="Times New Roman"/>
                <a:cs typeface="Times New Roman"/>
              </a:rPr>
              <a:t>.</a:t>
            </a:r>
            <a:r>
              <a:rPr sz="2000" spc="-5" dirty="0">
                <a:latin typeface="Times New Roman"/>
                <a:cs typeface="Times New Roman"/>
              </a:rPr>
              <a:t> Furthermore,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because </a:t>
            </a:r>
            <a:r>
              <a:rPr sz="2000" spc="5" dirty="0">
                <a:latin typeface="Times New Roman"/>
                <a:cs typeface="Times New Roman"/>
              </a:rPr>
              <a:t>log</a:t>
            </a:r>
            <a:r>
              <a:rPr sz="1950" spc="7" baseline="-21367" dirty="0">
                <a:latin typeface="Times New Roman"/>
                <a:cs typeface="Times New Roman"/>
              </a:rPr>
              <a:t>10</a:t>
            </a:r>
            <a:r>
              <a:rPr sz="1950" spc="247" baseline="-21367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α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≈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</a:t>
            </a:r>
            <a:r>
              <a:rPr sz="2000" i="1" spc="-5" dirty="0">
                <a:latin typeface="Times New Roman"/>
                <a:cs typeface="Times New Roman"/>
              </a:rPr>
              <a:t>.</a:t>
            </a:r>
            <a:r>
              <a:rPr sz="2000" spc="-5" dirty="0">
                <a:latin typeface="Times New Roman"/>
                <a:cs typeface="Times New Roman"/>
              </a:rPr>
              <a:t>208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&gt;</a:t>
            </a:r>
            <a:endParaRPr sz="2000" dirty="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600"/>
              </a:spcBef>
            </a:pPr>
            <a:r>
              <a:rPr sz="2000" spc="-5" dirty="0">
                <a:latin typeface="Times New Roman"/>
                <a:cs typeface="Times New Roman"/>
              </a:rPr>
              <a:t>1</a:t>
            </a:r>
            <a:r>
              <a:rPr sz="2000" i="1" spc="-5" dirty="0">
                <a:latin typeface="Times New Roman"/>
                <a:cs typeface="Times New Roman"/>
              </a:rPr>
              <a:t>/</a:t>
            </a:r>
            <a:r>
              <a:rPr sz="2000" spc="-5" dirty="0">
                <a:latin typeface="Times New Roman"/>
                <a:cs typeface="Times New Roman"/>
              </a:rPr>
              <a:t>5,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 </a:t>
            </a:r>
            <a:r>
              <a:rPr sz="2000" dirty="0">
                <a:latin typeface="Times New Roman"/>
                <a:cs typeface="Times New Roman"/>
              </a:rPr>
              <a:t>log</a:t>
            </a:r>
            <a:r>
              <a:rPr sz="1950" baseline="-21367" dirty="0">
                <a:latin typeface="Times New Roman"/>
                <a:cs typeface="Times New Roman"/>
              </a:rPr>
              <a:t>10</a:t>
            </a:r>
            <a:r>
              <a:rPr sz="2000" i="1" dirty="0">
                <a:latin typeface="Times New Roman"/>
                <a:cs typeface="Times New Roman"/>
              </a:rPr>
              <a:t>b</a:t>
            </a:r>
            <a:r>
              <a:rPr sz="2000" i="1" spc="-2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&gt; (n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− 1</a:t>
            </a:r>
            <a:r>
              <a:rPr sz="2000" i="1" spc="-5" dirty="0">
                <a:latin typeface="Times New Roman"/>
                <a:cs typeface="Times New Roman"/>
              </a:rPr>
              <a:t>)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log</a:t>
            </a:r>
            <a:r>
              <a:rPr sz="1950" spc="7" baseline="-21367" dirty="0">
                <a:latin typeface="Times New Roman"/>
                <a:cs typeface="Times New Roman"/>
              </a:rPr>
              <a:t>10</a:t>
            </a:r>
            <a:r>
              <a:rPr sz="1950" spc="142" baseline="-21367" dirty="0">
                <a:latin typeface="Times New Roman"/>
                <a:cs typeface="Times New Roman"/>
              </a:rPr>
              <a:t> </a:t>
            </a:r>
            <a:r>
              <a:rPr sz="2000" spc="-680" dirty="0">
                <a:latin typeface="Cambria Math"/>
                <a:cs typeface="Cambria Math"/>
              </a:rPr>
              <a:t>𝜑</a:t>
            </a:r>
            <a:r>
              <a:rPr sz="2000" spc="55" dirty="0">
                <a:latin typeface="Cambria Math"/>
                <a:cs typeface="Cambria Math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&gt; (n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−</a:t>
            </a:r>
            <a:r>
              <a:rPr sz="2000" dirty="0">
                <a:latin typeface="Times New Roman"/>
                <a:cs typeface="Times New Roman"/>
              </a:rPr>
              <a:t> 1</a:t>
            </a:r>
            <a:r>
              <a:rPr sz="2000" i="1" dirty="0">
                <a:latin typeface="Times New Roman"/>
                <a:cs typeface="Times New Roman"/>
              </a:rPr>
              <a:t>)/</a:t>
            </a:r>
            <a:r>
              <a:rPr sz="2000" dirty="0">
                <a:latin typeface="Times New Roman"/>
                <a:cs typeface="Times New Roman"/>
              </a:rPr>
              <a:t>5</a:t>
            </a:r>
            <a:r>
              <a:rPr sz="2000" i="1" dirty="0">
                <a:latin typeface="Times New Roman"/>
                <a:cs typeface="Times New Roman"/>
              </a:rPr>
              <a:t>.</a:t>
            </a:r>
            <a:endParaRPr sz="2000" dirty="0">
              <a:latin typeface="Times New Roman"/>
              <a:cs typeface="Times New Roman"/>
            </a:endParaRPr>
          </a:p>
          <a:p>
            <a:pPr marL="25400" marR="154940">
              <a:lnSpc>
                <a:spcPct val="125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Hence,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n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−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&lt;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·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log10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Now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suppose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k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decimal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digits.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 &lt; </a:t>
            </a:r>
            <a:r>
              <a:rPr sz="2000" dirty="0">
                <a:latin typeface="Times New Roman"/>
                <a:cs typeface="Times New Roman"/>
              </a:rPr>
              <a:t>10</a:t>
            </a:r>
            <a:r>
              <a:rPr sz="1950" i="1" baseline="25641" dirty="0">
                <a:latin typeface="Times New Roman"/>
                <a:cs typeface="Times New Roman"/>
              </a:rPr>
              <a:t>k</a:t>
            </a:r>
            <a:r>
              <a:rPr sz="1950" i="1" spc="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dirty="0">
                <a:latin typeface="Times New Roman"/>
                <a:cs typeface="Times New Roman"/>
              </a:rPr>
              <a:t>log</a:t>
            </a:r>
            <a:r>
              <a:rPr sz="1950" baseline="-21367" dirty="0">
                <a:latin typeface="Times New Roman"/>
                <a:cs typeface="Times New Roman"/>
              </a:rPr>
              <a:t>10</a:t>
            </a:r>
            <a:r>
              <a:rPr sz="2000" i="1" dirty="0">
                <a:latin typeface="Times New Roman"/>
                <a:cs typeface="Times New Roman"/>
              </a:rPr>
              <a:t>b </a:t>
            </a:r>
            <a:r>
              <a:rPr sz="2000" i="1" spc="-5" dirty="0">
                <a:latin typeface="Times New Roman"/>
                <a:cs typeface="Times New Roman"/>
              </a:rPr>
              <a:t>&lt; k</a:t>
            </a:r>
            <a:r>
              <a:rPr sz="2000" spc="-5" dirty="0">
                <a:latin typeface="Times New Roman"/>
                <a:cs typeface="Times New Roman"/>
              </a:rPr>
              <a:t>. It follows that </a:t>
            </a:r>
            <a:r>
              <a:rPr sz="2000" i="1" spc="-5" dirty="0">
                <a:latin typeface="Times New Roman"/>
                <a:cs typeface="Times New Roman"/>
              </a:rPr>
              <a:t>n </a:t>
            </a:r>
            <a:r>
              <a:rPr sz="2000" spc="-5" dirty="0">
                <a:latin typeface="Times New Roman"/>
                <a:cs typeface="Times New Roman"/>
              </a:rPr>
              <a:t>− 1 </a:t>
            </a:r>
            <a:r>
              <a:rPr sz="2000" i="1" spc="-5" dirty="0">
                <a:latin typeface="Times New Roman"/>
                <a:cs typeface="Times New Roman"/>
              </a:rPr>
              <a:t>&lt; </a:t>
            </a:r>
            <a:r>
              <a:rPr sz="2000" spc="-5" dirty="0">
                <a:latin typeface="Times New Roman"/>
                <a:cs typeface="Times New Roman"/>
              </a:rPr>
              <a:t>5</a:t>
            </a:r>
            <a:r>
              <a:rPr sz="2000" i="1" spc="-5" dirty="0">
                <a:latin typeface="Times New Roman"/>
                <a:cs typeface="Times New Roman"/>
              </a:rPr>
              <a:t>k</a:t>
            </a:r>
            <a:r>
              <a:rPr sz="2000" spc="-5" dirty="0">
                <a:latin typeface="Times New Roman"/>
                <a:cs typeface="Times New Roman"/>
              </a:rPr>
              <a:t>, and because </a:t>
            </a:r>
            <a:r>
              <a:rPr sz="2000" i="1" spc="-5" dirty="0">
                <a:latin typeface="Times New Roman"/>
                <a:cs typeface="Times New Roman"/>
              </a:rPr>
              <a:t>k </a:t>
            </a:r>
            <a:r>
              <a:rPr sz="2000" spc="-5" dirty="0">
                <a:latin typeface="Times New Roman"/>
                <a:cs typeface="Times New Roman"/>
              </a:rPr>
              <a:t>is an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integer,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follows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n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≤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</a:t>
            </a:r>
            <a:r>
              <a:rPr sz="2000" i="1" spc="-5" dirty="0">
                <a:latin typeface="Times New Roman"/>
                <a:cs typeface="Times New Roman"/>
              </a:rPr>
              <a:t>k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 dirty="0">
              <a:latin typeface="Times New Roman"/>
              <a:cs typeface="Times New Roman"/>
            </a:endParaRPr>
          </a:p>
          <a:p>
            <a:pPr marL="25400" marR="109220" indent="-635">
              <a:lnSpc>
                <a:spcPct val="125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Because the number of decimal digits in b, which equals</a:t>
            </a:r>
            <a:r>
              <a:rPr lang="en-US" sz="2000" spc="-5" dirty="0">
                <a:latin typeface="Times New Roman"/>
                <a:cs typeface="Times New Roman"/>
              </a:rPr>
              <a:t> </a:t>
            </a:r>
            <a:r>
              <a:rPr lang="en-US" sz="2000" dirty="0"/>
              <a:t>⌊</a:t>
            </a:r>
            <a:r>
              <a:rPr sz="2000" spc="-30" dirty="0">
                <a:latin typeface="Times New Roman"/>
                <a:cs typeface="Times New Roman"/>
              </a:rPr>
              <a:t>log</a:t>
            </a:r>
            <a:r>
              <a:rPr sz="1950" spc="-44" baseline="-21367" dirty="0">
                <a:latin typeface="Times New Roman"/>
                <a:cs typeface="Times New Roman"/>
              </a:rPr>
              <a:t>10</a:t>
            </a:r>
            <a:r>
              <a:rPr sz="2000" spc="-30" dirty="0">
                <a:latin typeface="Times New Roman"/>
                <a:cs typeface="Times New Roman"/>
              </a:rPr>
              <a:t>b</a:t>
            </a:r>
            <a:r>
              <a:rPr lang="en-US" sz="2000" dirty="0"/>
              <a:t>⌋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+ 1, is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less than or equal to </a:t>
            </a:r>
            <a:r>
              <a:rPr sz="2000" spc="5" dirty="0">
                <a:latin typeface="Times New Roman"/>
                <a:cs typeface="Times New Roman"/>
              </a:rPr>
              <a:t>log</a:t>
            </a:r>
            <a:r>
              <a:rPr sz="1950" spc="7" baseline="-21367" dirty="0">
                <a:latin typeface="Times New Roman"/>
                <a:cs typeface="Times New Roman"/>
              </a:rPr>
              <a:t>10</a:t>
            </a:r>
            <a:r>
              <a:rPr sz="2000" spc="5" dirty="0">
                <a:latin typeface="Times New Roman"/>
                <a:cs typeface="Times New Roman"/>
              </a:rPr>
              <a:t>b </a:t>
            </a:r>
            <a:r>
              <a:rPr sz="2000" spc="-5" dirty="0">
                <a:latin typeface="Times New Roman"/>
                <a:cs typeface="Times New Roman"/>
              </a:rPr>
              <a:t>+ 1, we get </a:t>
            </a:r>
            <a:r>
              <a:rPr sz="2000" dirty="0">
                <a:latin typeface="Times New Roman"/>
                <a:cs typeface="Times New Roman"/>
              </a:rPr>
              <a:t>that </a:t>
            </a:r>
            <a:r>
              <a:rPr sz="2000" spc="-5" dirty="0">
                <a:latin typeface="Times New Roman"/>
                <a:cs typeface="Times New Roman"/>
              </a:rPr>
              <a:t>the number of divisions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required to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find gcd(a,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 </a:t>
            </a:r>
            <a:r>
              <a:rPr sz="2000" i="1" spc="-5" dirty="0">
                <a:latin typeface="Times New Roman"/>
                <a:cs typeface="Times New Roman"/>
              </a:rPr>
              <a:t>a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&gt;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less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than or equal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5</a:t>
            </a:r>
            <a:r>
              <a:rPr sz="2000" i="1" dirty="0">
                <a:latin typeface="Times New Roman"/>
                <a:cs typeface="Times New Roman"/>
              </a:rPr>
              <a:t>(</a:t>
            </a:r>
            <a:r>
              <a:rPr sz="2000" dirty="0">
                <a:latin typeface="Times New Roman"/>
                <a:cs typeface="Times New Roman"/>
              </a:rPr>
              <a:t>log</a:t>
            </a:r>
            <a:r>
              <a:rPr sz="1950" baseline="-21367" dirty="0">
                <a:latin typeface="Times New Roman"/>
                <a:cs typeface="Times New Roman"/>
              </a:rPr>
              <a:t>10</a:t>
            </a:r>
            <a:r>
              <a:rPr sz="2000" i="1" dirty="0">
                <a:latin typeface="Times New Roman"/>
                <a:cs typeface="Times New Roman"/>
              </a:rPr>
              <a:t>b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</a:t>
            </a:r>
            <a:r>
              <a:rPr sz="2000" i="1" spc="-5" dirty="0">
                <a:latin typeface="Times New Roman"/>
                <a:cs typeface="Times New Roman"/>
              </a:rPr>
              <a:t>)</a:t>
            </a:r>
            <a:r>
              <a:rPr sz="2000" spc="-5" dirty="0">
                <a:latin typeface="Times New Roman"/>
                <a:cs typeface="Times New Roman"/>
              </a:rPr>
              <a:t>.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Because</a:t>
            </a:r>
            <a:r>
              <a:rPr sz="2000" dirty="0">
                <a:latin typeface="Times New Roman"/>
                <a:cs typeface="Times New Roman"/>
              </a:rPr>
              <a:t> 5</a:t>
            </a:r>
            <a:r>
              <a:rPr sz="2000" i="1" dirty="0">
                <a:latin typeface="Times New Roman"/>
                <a:cs typeface="Times New Roman"/>
              </a:rPr>
              <a:t>(</a:t>
            </a:r>
            <a:r>
              <a:rPr sz="2000" dirty="0">
                <a:latin typeface="Times New Roman"/>
                <a:cs typeface="Times New Roman"/>
              </a:rPr>
              <a:t>log</a:t>
            </a:r>
            <a:r>
              <a:rPr sz="1950" baseline="-21367" dirty="0">
                <a:latin typeface="Times New Roman"/>
                <a:cs typeface="Times New Roman"/>
              </a:rPr>
              <a:t>10</a:t>
            </a:r>
            <a:r>
              <a:rPr sz="2000" i="1" dirty="0">
                <a:latin typeface="Times New Roman"/>
                <a:cs typeface="Times New Roman"/>
              </a:rPr>
              <a:t>b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</a:t>
            </a:r>
            <a:r>
              <a:rPr sz="2000" i="1" spc="-5" dirty="0">
                <a:latin typeface="Times New Roman"/>
                <a:cs typeface="Times New Roman"/>
              </a:rPr>
              <a:t>)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O(</a:t>
            </a:r>
            <a:r>
              <a:rPr sz="2000" spc="-5" dirty="0">
                <a:latin typeface="Times New Roman"/>
                <a:cs typeface="Times New Roman"/>
              </a:rPr>
              <a:t>log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b)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we</a:t>
            </a:r>
            <a:r>
              <a:rPr sz="2000" b="1" spc="2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see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that </a:t>
            </a:r>
            <a:r>
              <a:rPr sz="2000" b="1" i="1" spc="-5" dirty="0">
                <a:latin typeface="Times New Roman"/>
                <a:cs typeface="Times New Roman"/>
              </a:rPr>
              <a:t>O(</a:t>
            </a:r>
            <a:r>
              <a:rPr sz="2000" b="1" spc="-5" dirty="0">
                <a:latin typeface="Times New Roman"/>
                <a:cs typeface="Times New Roman"/>
              </a:rPr>
              <a:t>log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b)</a:t>
            </a:r>
            <a:r>
              <a:rPr sz="2000" b="1" i="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divisions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spc="-15" dirty="0">
                <a:latin typeface="Times New Roman"/>
                <a:cs typeface="Times New Roman"/>
              </a:rPr>
              <a:t>are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used </a:t>
            </a:r>
            <a:r>
              <a:rPr sz="2000" b="1" spc="-484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by the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Euclidean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algorithm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to find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gcd</a:t>
            </a:r>
            <a:r>
              <a:rPr sz="2000" b="1" i="1" spc="-5" dirty="0">
                <a:latin typeface="Times New Roman"/>
                <a:cs typeface="Times New Roman"/>
              </a:rPr>
              <a:t>(a,</a:t>
            </a:r>
            <a:r>
              <a:rPr sz="2000" b="1" i="1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b)</a:t>
            </a:r>
            <a:r>
              <a:rPr sz="2000" b="1" i="1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whenever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a</a:t>
            </a:r>
            <a:r>
              <a:rPr sz="2000" b="1" i="1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&gt;</a:t>
            </a:r>
            <a:r>
              <a:rPr sz="2000" b="1" i="1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b</a:t>
            </a:r>
            <a:r>
              <a:rPr sz="2000" b="1" spc="-5" dirty="0">
                <a:latin typeface="Times New Roman"/>
                <a:cs typeface="Times New Roman"/>
              </a:rPr>
              <a:t>.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386583"/>
            <a:ext cx="139446" cy="142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209544"/>
            <a:ext cx="139446" cy="1424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413503"/>
            <a:ext cx="139446" cy="142494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37</a:t>
            </a:fld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66090" y="273970"/>
            <a:ext cx="261302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Compute</a:t>
            </a:r>
            <a:r>
              <a:rPr spc="-20" dirty="0"/>
              <a:t> </a:t>
            </a:r>
            <a:r>
              <a:rPr spc="-5" dirty="0"/>
              <a:t>LCM(a,</a:t>
            </a:r>
            <a:r>
              <a:rPr spc="-25" dirty="0"/>
              <a:t> </a:t>
            </a:r>
            <a:r>
              <a:rPr spc="-5" dirty="0"/>
              <a:t>b)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63574"/>
            <a:ext cx="139446" cy="14249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996452"/>
            <a:ext cx="139446" cy="14248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413254"/>
            <a:ext cx="139446" cy="142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896867"/>
            <a:ext cx="139446" cy="1424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5379732"/>
            <a:ext cx="139446" cy="14248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78586" y="924165"/>
            <a:ext cx="7646670" cy="5431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0" marR="1156970" indent="-914400">
              <a:lnSpc>
                <a:spcPct val="136800"/>
              </a:lnSpc>
              <a:spcBef>
                <a:spcPts val="100"/>
              </a:spcBef>
            </a:pPr>
            <a:r>
              <a:rPr sz="2000" spc="-5" dirty="0">
                <a:latin typeface="Times New Roman"/>
                <a:cs typeface="Times New Roman"/>
              </a:rPr>
              <a:t>Note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concepts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LCM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intimately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related: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gcd(a,b)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× lcm(a,b)=ab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75"/>
              </a:spcBef>
            </a:pP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proved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many ways.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will see 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simple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one.</a:t>
            </a:r>
            <a:endParaRPr sz="2000">
              <a:latin typeface="Times New Roman"/>
              <a:cs typeface="Times New Roman"/>
            </a:endParaRPr>
          </a:p>
          <a:p>
            <a:pPr marL="412750" marR="35560">
              <a:lnSpc>
                <a:spcPct val="116599"/>
              </a:lnSpc>
              <a:spcBef>
                <a:spcPts val="480"/>
              </a:spcBef>
              <a:tabLst>
                <a:tab pos="6002655" algn="l"/>
              </a:tabLst>
            </a:pPr>
            <a:r>
              <a:rPr sz="2000" spc="-5" dirty="0">
                <a:latin typeface="Times New Roman"/>
                <a:cs typeface="Times New Roman"/>
              </a:rPr>
              <a:t>Consider the integer m = ab/gcd(a, b) since it equals (a/gcd(a,b) )</a:t>
            </a:r>
            <a:r>
              <a:rPr sz="2000" spc="-5" dirty="0">
                <a:latin typeface="Cambria Math"/>
                <a:cs typeface="Cambria Math"/>
              </a:rPr>
              <a:t>×</a:t>
            </a:r>
            <a:r>
              <a:rPr sz="2000" spc="-5" dirty="0">
                <a:latin typeface="Times New Roman"/>
                <a:cs typeface="Times New Roman"/>
              </a:rPr>
              <a:t>b,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first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fraction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 </a:t>
            </a:r>
            <a:r>
              <a:rPr sz="2000" spc="-15" dirty="0">
                <a:latin typeface="Times New Roman"/>
                <a:cs typeface="Times New Roman"/>
              </a:rPr>
              <a:t>integer,</a:t>
            </a:r>
            <a:r>
              <a:rPr sz="2000" spc="-5" dirty="0">
                <a:latin typeface="Times New Roman"/>
                <a:cs typeface="Times New Roman"/>
              </a:rPr>
              <a:t> it is 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multiple 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b.	</a:t>
            </a:r>
            <a:r>
              <a:rPr sz="2000" spc="-20" dirty="0">
                <a:latin typeface="Times New Roman"/>
                <a:cs typeface="Times New Roman"/>
              </a:rPr>
              <a:t>Similarly,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multiple 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 m is a common multiple of a, b. This shows that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lcm(a,b)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≤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ab.</a:t>
            </a:r>
            <a:endParaRPr sz="2000">
              <a:latin typeface="Times New Roman"/>
              <a:cs typeface="Times New Roman"/>
            </a:endParaRPr>
          </a:p>
          <a:p>
            <a:pPr marL="412750" marR="5080">
              <a:lnSpc>
                <a:spcPct val="116599"/>
              </a:lnSpc>
              <a:spcBef>
                <a:spcPts val="489"/>
              </a:spcBef>
              <a:tabLst>
                <a:tab pos="4531360" algn="l"/>
              </a:tabLst>
            </a:pPr>
            <a:r>
              <a:rPr sz="2000" spc="-5" dirty="0">
                <a:latin typeface="Times New Roman"/>
                <a:cs typeface="Times New Roman"/>
              </a:rPr>
              <a:t>But a similar "dual" </a:t>
            </a:r>
            <a:r>
              <a:rPr sz="2000" spc="-10" dirty="0">
                <a:latin typeface="Times New Roman"/>
                <a:cs typeface="Times New Roman"/>
              </a:rPr>
              <a:t>argument </a:t>
            </a:r>
            <a:r>
              <a:rPr sz="2000" spc="-5" dirty="0">
                <a:latin typeface="Times New Roman"/>
                <a:cs typeface="Times New Roman"/>
              </a:rPr>
              <a:t>shows the reverse inequality: let d =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ab/lcm(a,b). Then d . (lcm(a,b)/a) = b and the quantity in parentheses is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integer, </a:t>
            </a:r>
            <a:r>
              <a:rPr sz="2000" spc="-5" dirty="0">
                <a:latin typeface="Times New Roman"/>
                <a:cs typeface="Times New Roman"/>
              </a:rPr>
              <a:t>so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d|b.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Similarly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d|a.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≤	gcd(a,b), and multiplying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through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denominator of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gives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ab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≤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gcd(a,b)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×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lcm(a,b)</a:t>
            </a:r>
            <a:endParaRPr sz="20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  <a:spcBef>
                <a:spcPts val="875"/>
              </a:spcBef>
            </a:pPr>
            <a:r>
              <a:rPr sz="2000" spc="-5" dirty="0">
                <a:latin typeface="Times New Roman"/>
                <a:cs typeface="Times New Roman"/>
              </a:rPr>
              <a:t>These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two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together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show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two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sides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equal.</a:t>
            </a:r>
            <a:endParaRPr sz="2000">
              <a:latin typeface="Times New Roman"/>
              <a:cs typeface="Times New Roman"/>
            </a:endParaRPr>
          </a:p>
          <a:p>
            <a:pPr marL="12700" marR="168910">
              <a:lnSpc>
                <a:spcPct val="116700"/>
              </a:lnSpc>
              <a:spcBef>
                <a:spcPts val="484"/>
              </a:spcBef>
            </a:pPr>
            <a:r>
              <a:rPr sz="2000" spc="-5" dirty="0">
                <a:latin typeface="Times New Roman"/>
                <a:cs typeface="Times New Roman"/>
              </a:rPr>
              <a:t>Thus,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computing gcd(a,b)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will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lcm(a,b)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extra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multiplication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a division.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796533"/>
            <a:ext cx="139446" cy="142494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38</a:t>
            </a:fld>
            <a:endParaRPr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85218" y="17053"/>
            <a:ext cx="437388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</a:t>
            </a:r>
            <a:r>
              <a:rPr spc="-10" dirty="0"/>
              <a:t> </a:t>
            </a:r>
            <a:r>
              <a:rPr spc="-5" dirty="0"/>
              <a:t>Recursive</a:t>
            </a:r>
            <a:r>
              <a:rPr spc="20" dirty="0"/>
              <a:t> </a:t>
            </a:r>
            <a:r>
              <a:rPr spc="-5" dirty="0"/>
              <a:t>Euclidean</a:t>
            </a:r>
            <a:r>
              <a:rPr spc="15" dirty="0"/>
              <a:t> </a:t>
            </a:r>
            <a:r>
              <a:rPr spc="-5" dirty="0"/>
              <a:t>Algorithm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750569"/>
            <a:ext cx="127253" cy="12801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635000"/>
            <a:ext cx="7697470" cy="5287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Times New Roman"/>
                <a:cs typeface="Times New Roman"/>
              </a:rPr>
              <a:t>Problem:</a:t>
            </a:r>
            <a:r>
              <a:rPr sz="1800" b="1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Give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recursive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algorithm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for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computing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greatest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common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divisor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two nonnegative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integers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and</a:t>
            </a:r>
            <a:r>
              <a:rPr sz="1800" dirty="0">
                <a:latin typeface="Times New Roman"/>
                <a:cs typeface="Times New Roman"/>
              </a:rPr>
              <a:t> b </a:t>
            </a:r>
            <a:r>
              <a:rPr sz="1800" spc="-5" dirty="0">
                <a:latin typeface="Times New Roman"/>
                <a:cs typeface="Times New Roman"/>
              </a:rPr>
              <a:t>with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&lt;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b.</a:t>
            </a:r>
            <a:endParaRPr sz="1800">
              <a:latin typeface="Times New Roman"/>
              <a:cs typeface="Times New Roman"/>
            </a:endParaRPr>
          </a:p>
          <a:p>
            <a:pPr marL="12700" marR="61594">
              <a:lnSpc>
                <a:spcPct val="100000"/>
              </a:lnSpc>
              <a:spcBef>
                <a:spcPts val="430"/>
              </a:spcBef>
            </a:pPr>
            <a:r>
              <a:rPr sz="1800" spc="-75" dirty="0">
                <a:latin typeface="Times New Roman"/>
                <a:cs typeface="Times New Roman"/>
              </a:rPr>
              <a:t>We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can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base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spc="-5" dirty="0">
                <a:latin typeface="Times New Roman"/>
                <a:cs typeface="Times New Roman"/>
              </a:rPr>
              <a:t>recursive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algorithm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reduction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gcd(a,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 </a:t>
            </a:r>
            <a:r>
              <a:rPr sz="1800" spc="-5" dirty="0">
                <a:latin typeface="Times New Roman"/>
                <a:cs typeface="Times New Roman"/>
              </a:rPr>
              <a:t>gcd(b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condition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gcd(0,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b) = b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when</a:t>
            </a:r>
            <a:r>
              <a:rPr sz="1800" dirty="0">
                <a:latin typeface="Times New Roman"/>
                <a:cs typeface="Times New Roman"/>
              </a:rPr>
              <a:t> b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&gt;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0.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This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produces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spc="-5" dirty="0">
                <a:latin typeface="Times New Roman"/>
                <a:cs typeface="Times New Roman"/>
              </a:rPr>
              <a:t>recursive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Euclidean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algorithm.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700">
              <a:latin typeface="Times New Roman"/>
              <a:cs typeface="Times New Roman"/>
            </a:endParaRPr>
          </a:p>
          <a:p>
            <a:pPr marL="1345565" marR="3304540">
              <a:lnSpc>
                <a:spcPct val="100000"/>
              </a:lnSpc>
            </a:pPr>
            <a:r>
              <a:rPr sz="1800" b="1" spc="-10" dirty="0">
                <a:latin typeface="Times New Roman"/>
                <a:cs typeface="Times New Roman"/>
              </a:rPr>
              <a:t>procedure </a:t>
            </a:r>
            <a:r>
              <a:rPr sz="1800" i="1" spc="-5" dirty="0">
                <a:latin typeface="Times New Roman"/>
                <a:cs typeface="Times New Roman"/>
              </a:rPr>
              <a:t>gcd(a, </a:t>
            </a:r>
            <a:r>
              <a:rPr sz="1800" i="1" dirty="0">
                <a:latin typeface="Times New Roman"/>
                <a:cs typeface="Times New Roman"/>
              </a:rPr>
              <a:t>b</a:t>
            </a:r>
            <a:r>
              <a:rPr sz="1800" dirty="0">
                <a:latin typeface="Times New Roman"/>
                <a:cs typeface="Times New Roman"/>
              </a:rPr>
              <a:t>: </a:t>
            </a:r>
            <a:r>
              <a:rPr sz="1800" spc="-5" dirty="0">
                <a:latin typeface="Times New Roman"/>
                <a:cs typeface="Times New Roman"/>
              </a:rPr>
              <a:t>nonnegative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integers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with </a:t>
            </a:r>
            <a:r>
              <a:rPr sz="1800" i="1" dirty="0">
                <a:latin typeface="Times New Roman"/>
                <a:cs typeface="Times New Roman"/>
              </a:rPr>
              <a:t>a &lt;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b)</a:t>
            </a:r>
            <a:endParaRPr sz="1800">
              <a:latin typeface="Times New Roman"/>
              <a:cs typeface="Times New Roman"/>
            </a:endParaRPr>
          </a:p>
          <a:p>
            <a:pPr marL="1345565">
              <a:lnSpc>
                <a:spcPct val="100000"/>
              </a:lnSpc>
            </a:pPr>
            <a:r>
              <a:rPr sz="1800" b="1" spc="-5" dirty="0">
                <a:latin typeface="Times New Roman"/>
                <a:cs typeface="Times New Roman"/>
              </a:rPr>
              <a:t>if</a:t>
            </a:r>
            <a:r>
              <a:rPr sz="1800" b="1" spc="-1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a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0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then </a:t>
            </a:r>
            <a:r>
              <a:rPr sz="1800" b="1" spc="-10" dirty="0">
                <a:latin typeface="Times New Roman"/>
                <a:cs typeface="Times New Roman"/>
              </a:rPr>
              <a:t>return </a:t>
            </a:r>
            <a:r>
              <a:rPr sz="1800" i="1" dirty="0">
                <a:latin typeface="Times New Roman"/>
                <a:cs typeface="Times New Roman"/>
              </a:rPr>
              <a:t>b</a:t>
            </a:r>
            <a:endParaRPr sz="1800">
              <a:latin typeface="Times New Roman"/>
              <a:cs typeface="Times New Roman"/>
            </a:endParaRPr>
          </a:p>
          <a:p>
            <a:pPr marL="1345565">
              <a:lnSpc>
                <a:spcPct val="100000"/>
              </a:lnSpc>
            </a:pPr>
            <a:r>
              <a:rPr sz="1800" b="1" spc="-5" dirty="0">
                <a:latin typeface="Times New Roman"/>
                <a:cs typeface="Times New Roman"/>
              </a:rPr>
              <a:t>else</a:t>
            </a:r>
            <a:r>
              <a:rPr sz="1800" b="1" spc="-10" dirty="0">
                <a:latin typeface="Times New Roman"/>
                <a:cs typeface="Times New Roman"/>
              </a:rPr>
              <a:t> return </a:t>
            </a:r>
            <a:r>
              <a:rPr sz="1800" i="1" spc="-5" dirty="0">
                <a:latin typeface="Times New Roman"/>
                <a:cs typeface="Times New Roman"/>
              </a:rPr>
              <a:t>gcd(b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mod</a:t>
            </a:r>
            <a:r>
              <a:rPr sz="1800" b="1" spc="-5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a,</a:t>
            </a:r>
            <a:r>
              <a:rPr sz="1800" i="1" spc="-10" dirty="0">
                <a:latin typeface="Times New Roman"/>
                <a:cs typeface="Times New Roman"/>
              </a:rPr>
              <a:t> </a:t>
            </a:r>
            <a:r>
              <a:rPr sz="1800" i="1" dirty="0">
                <a:latin typeface="Times New Roman"/>
                <a:cs typeface="Times New Roman"/>
              </a:rPr>
              <a:t>a)</a:t>
            </a:r>
            <a:endParaRPr sz="1800">
              <a:latin typeface="Times New Roman"/>
              <a:cs typeface="Times New Roman"/>
            </a:endParaRPr>
          </a:p>
          <a:p>
            <a:pPr marL="1345565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{output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</a:t>
            </a:r>
            <a:r>
              <a:rPr sz="1800" i="1" spc="-5" dirty="0">
                <a:latin typeface="Times New Roman"/>
                <a:cs typeface="Times New Roman"/>
              </a:rPr>
              <a:t>(a, </a:t>
            </a:r>
            <a:r>
              <a:rPr sz="1800" i="1" dirty="0">
                <a:latin typeface="Times New Roman"/>
                <a:cs typeface="Times New Roman"/>
              </a:rPr>
              <a:t>b)</a:t>
            </a:r>
            <a:r>
              <a:rPr sz="1800" dirty="0">
                <a:latin typeface="Times New Roman"/>
                <a:cs typeface="Times New Roman"/>
              </a:rPr>
              <a:t>}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600">
              <a:latin typeface="Times New Roman"/>
              <a:cs typeface="Times New Roman"/>
            </a:endParaRPr>
          </a:p>
          <a:p>
            <a:pPr marL="12700" marR="13970">
              <a:lnSpc>
                <a:spcPct val="111100"/>
              </a:lnSpc>
            </a:pPr>
            <a:r>
              <a:rPr sz="1800" spc="-35" dirty="0">
                <a:latin typeface="Times New Roman"/>
                <a:cs typeface="Times New Roman"/>
              </a:rPr>
              <a:t>Say,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input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a = 5, b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 </a:t>
            </a:r>
            <a:r>
              <a:rPr sz="1800" spc="-15" dirty="0">
                <a:latin typeface="Times New Roman"/>
                <a:cs typeface="Times New Roman"/>
              </a:rPr>
              <a:t>8.With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this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input,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algorithm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uses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“else”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clause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to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find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gcd(5,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8)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gcd(8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5,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5) = </a:t>
            </a:r>
            <a:r>
              <a:rPr sz="1800" spc="-5" dirty="0">
                <a:latin typeface="Times New Roman"/>
                <a:cs typeface="Times New Roman"/>
              </a:rPr>
              <a:t>gcd(3,</a:t>
            </a:r>
            <a:r>
              <a:rPr sz="1800" dirty="0">
                <a:latin typeface="Times New Roman"/>
                <a:cs typeface="Times New Roman"/>
              </a:rPr>
              <a:t> 5).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uses this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clause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again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to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find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gcd(3,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5)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gcd(5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3, 3)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 </a:t>
            </a:r>
            <a:r>
              <a:rPr sz="1800" spc="-5" dirty="0">
                <a:latin typeface="Times New Roman"/>
                <a:cs typeface="Times New Roman"/>
              </a:rPr>
              <a:t>gcd(2,</a:t>
            </a:r>
            <a:r>
              <a:rPr sz="1800" dirty="0">
                <a:latin typeface="Times New Roman"/>
                <a:cs typeface="Times New Roman"/>
              </a:rPr>
              <a:t> 3),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to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get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gcd(2,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3)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gcd(3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2, 2)</a:t>
            </a:r>
            <a:endParaRPr sz="1800">
              <a:latin typeface="Times New Roman"/>
              <a:cs typeface="Times New Roman"/>
            </a:endParaRPr>
          </a:p>
          <a:p>
            <a:pPr marL="12700" marR="467359">
              <a:lnSpc>
                <a:spcPct val="111100"/>
              </a:lnSpc>
            </a:pP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gcd(1,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2),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to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get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gcd(1,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2)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gcd(2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1,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1)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gcd(0,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1).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Times New Roman"/>
                <a:cs typeface="Times New Roman"/>
              </a:rPr>
              <a:t>Finally,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to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find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gcd(0,</a:t>
            </a:r>
            <a:r>
              <a:rPr sz="1800" dirty="0">
                <a:latin typeface="Times New Roman"/>
                <a:cs typeface="Times New Roman"/>
              </a:rPr>
              <a:t> 1) </a:t>
            </a:r>
            <a:r>
              <a:rPr sz="1800" spc="-5" dirty="0">
                <a:latin typeface="Times New Roman"/>
                <a:cs typeface="Times New Roman"/>
              </a:rPr>
              <a:t>it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uses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first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step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with</a:t>
            </a:r>
            <a:r>
              <a:rPr sz="1800" dirty="0">
                <a:latin typeface="Times New Roman"/>
                <a:cs typeface="Times New Roman"/>
              </a:rPr>
              <a:t> a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0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to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find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gcd(0,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1) = 1.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Thus,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Consequently,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 algorithm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finds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gcd(5,</a:t>
            </a:r>
            <a:r>
              <a:rPr sz="1800" dirty="0">
                <a:latin typeface="Times New Roman"/>
                <a:cs typeface="Times New Roman"/>
              </a:rPr>
              <a:t> 8)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1.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354074"/>
            <a:ext cx="127253" cy="12801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214621"/>
            <a:ext cx="127253" cy="128016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39</a:t>
            </a:fld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4142" y="171100"/>
            <a:ext cx="787400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Examples</a:t>
            </a:r>
            <a:r>
              <a:rPr sz="4000" spc="-15" dirty="0"/>
              <a:t> </a:t>
            </a:r>
            <a:r>
              <a:rPr sz="4000" dirty="0"/>
              <a:t>of</a:t>
            </a:r>
            <a:r>
              <a:rPr sz="4000" spc="-10" dirty="0"/>
              <a:t> </a:t>
            </a:r>
            <a:r>
              <a:rPr sz="4000" spc="-5" dirty="0"/>
              <a:t>Recursively</a:t>
            </a:r>
            <a:r>
              <a:rPr sz="4000" dirty="0"/>
              <a:t> </a:t>
            </a:r>
            <a:r>
              <a:rPr sz="4000" spc="-5" dirty="0"/>
              <a:t>Defined</a:t>
            </a:r>
            <a:r>
              <a:rPr sz="4000" dirty="0"/>
              <a:t> </a:t>
            </a:r>
            <a:r>
              <a:rPr sz="4000" spc="-5" dirty="0"/>
              <a:t>Functions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2663190" y="4223765"/>
            <a:ext cx="4130040" cy="394335"/>
          </a:xfrm>
          <a:custGeom>
            <a:avLst/>
            <a:gdLst/>
            <a:ahLst/>
            <a:cxnLst/>
            <a:rect l="l" t="t" r="r" b="b"/>
            <a:pathLst>
              <a:path w="4130040" h="394335">
                <a:moveTo>
                  <a:pt x="4130040" y="0"/>
                </a:moveTo>
                <a:lnTo>
                  <a:pt x="4130040" y="0"/>
                </a:lnTo>
                <a:lnTo>
                  <a:pt x="0" y="0"/>
                </a:lnTo>
                <a:lnTo>
                  <a:pt x="0" y="393954"/>
                </a:lnTo>
                <a:lnTo>
                  <a:pt x="4130040" y="393954"/>
                </a:lnTo>
                <a:lnTo>
                  <a:pt x="413004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0239" y="1523238"/>
            <a:ext cx="190500" cy="19888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212339" y="1307388"/>
            <a:ext cx="3931920" cy="240001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434"/>
              </a:spcBef>
            </a:pPr>
            <a:r>
              <a:rPr sz="2800" spc="-5" dirty="0">
                <a:latin typeface="Times New Roman"/>
                <a:cs typeface="Times New Roman"/>
              </a:rPr>
              <a:t>Factorial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n!</a:t>
            </a:r>
          </a:p>
          <a:p>
            <a:pPr marL="54864" indent="109728">
              <a:lnSpc>
                <a:spcPct val="100000"/>
              </a:lnSpc>
              <a:spcBef>
                <a:spcPts val="335"/>
              </a:spcBef>
              <a:buSzPct val="78571"/>
              <a:buFont typeface="Arial"/>
              <a:buChar char="■"/>
              <a:tabLst>
                <a:tab pos="450215" algn="l"/>
                <a:tab pos="450850" algn="l"/>
              </a:tabLst>
            </a:pPr>
            <a:r>
              <a:rPr sz="2800" dirty="0">
                <a:latin typeface="Times New Roman"/>
                <a:cs typeface="Times New Roman"/>
              </a:rPr>
              <a:t>n!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n(n-1)(n-2)….(1)</a:t>
            </a:r>
          </a:p>
          <a:p>
            <a:pPr marL="50800" marR="43180" indent="114300">
              <a:lnSpc>
                <a:spcPts val="2860"/>
              </a:lnSpc>
              <a:spcBef>
                <a:spcPts val="850"/>
              </a:spcBef>
              <a:buSzPct val="78571"/>
              <a:buFont typeface="Arial"/>
              <a:buChar char="■"/>
              <a:tabLst>
                <a:tab pos="450215" algn="l"/>
                <a:tab pos="450850" algn="l"/>
              </a:tabLst>
            </a:pPr>
            <a:r>
              <a:rPr sz="2800" dirty="0">
                <a:latin typeface="Times New Roman"/>
                <a:cs typeface="Times New Roman"/>
              </a:rPr>
              <a:t>f(0)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f(n)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n(f(n-1))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4200" baseline="-16865" dirty="0">
                <a:latin typeface="Times New Roman"/>
                <a:cs typeface="Times New Roman"/>
              </a:rPr>
              <a:t>a</a:t>
            </a:r>
            <a:r>
              <a:rPr sz="1850" dirty="0">
                <a:latin typeface="Times New Roman"/>
                <a:cs typeface="Times New Roman"/>
              </a:rPr>
              <a:t>n</a:t>
            </a:r>
          </a:p>
          <a:p>
            <a:pPr marL="450850" indent="-285750">
              <a:lnSpc>
                <a:spcPct val="100000"/>
              </a:lnSpc>
              <a:spcBef>
                <a:spcPts val="1160"/>
              </a:spcBef>
              <a:buSzPct val="78571"/>
              <a:buFont typeface="Arial"/>
              <a:buChar char="■"/>
              <a:tabLst>
                <a:tab pos="450215" algn="l"/>
                <a:tab pos="450850" algn="l"/>
                <a:tab pos="1896110" algn="l"/>
              </a:tabLst>
            </a:pPr>
            <a:r>
              <a:rPr sz="2800" dirty="0">
                <a:latin typeface="Times New Roman"/>
                <a:cs typeface="Times New Roman"/>
              </a:rPr>
              <a:t>f(0) 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	f(n+1)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*a</a:t>
            </a: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0239" y="2931414"/>
            <a:ext cx="190500" cy="19888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0239" y="3870197"/>
            <a:ext cx="190500" cy="19888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263139" y="3754373"/>
            <a:ext cx="2794635" cy="394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10"/>
              </a:lnSpc>
            </a:pPr>
            <a:r>
              <a:rPr sz="2800" spc="-5" dirty="0">
                <a:latin typeface="Times New Roman"/>
                <a:cs typeface="Times New Roman"/>
              </a:rPr>
              <a:t>Fibonacci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Numbers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2326639" y="4166108"/>
            <a:ext cx="206438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6550" indent="-285750">
              <a:lnSpc>
                <a:spcPct val="100000"/>
              </a:lnSpc>
              <a:spcBef>
                <a:spcPts val="100"/>
              </a:spcBef>
              <a:buSzPct val="78571"/>
              <a:buFont typeface="Arial"/>
              <a:buChar char="■"/>
              <a:tabLst>
                <a:tab pos="335915" algn="l"/>
                <a:tab pos="336550" algn="l"/>
                <a:tab pos="1307465" algn="l"/>
              </a:tabLst>
            </a:pP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800" dirty="0">
                <a:latin typeface="Times New Roman"/>
                <a:cs typeface="Times New Roman"/>
              </a:rPr>
              <a:t>=0,	f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=1,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57273" y="4254500"/>
            <a:ext cx="217424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4200" baseline="13888" dirty="0">
                <a:latin typeface="Times New Roman"/>
                <a:cs typeface="Times New Roman"/>
              </a:rPr>
              <a:t>f</a:t>
            </a:r>
            <a:r>
              <a:rPr sz="4200" spc="-15" baseline="13888" dirty="0">
                <a:latin typeface="Times New Roman"/>
                <a:cs typeface="Times New Roman"/>
              </a:rPr>
              <a:t> </a:t>
            </a:r>
            <a:r>
              <a:rPr sz="1850" spc="5" dirty="0">
                <a:latin typeface="Times New Roman"/>
                <a:cs typeface="Times New Roman"/>
              </a:rPr>
              <a:t>n+1</a:t>
            </a:r>
            <a:r>
              <a:rPr sz="1850" spc="229" dirty="0">
                <a:latin typeface="Times New Roman"/>
                <a:cs typeface="Times New Roman"/>
              </a:rPr>
              <a:t> </a:t>
            </a:r>
            <a:r>
              <a:rPr sz="4200" baseline="13888" dirty="0">
                <a:latin typeface="Times New Roman"/>
                <a:cs typeface="Times New Roman"/>
              </a:rPr>
              <a:t>=</a:t>
            </a:r>
            <a:r>
              <a:rPr sz="4200" spc="-22" baseline="13888" dirty="0">
                <a:latin typeface="Times New Roman"/>
                <a:cs typeface="Times New Roman"/>
              </a:rPr>
              <a:t> </a:t>
            </a:r>
            <a:r>
              <a:rPr sz="4200" baseline="13888" dirty="0">
                <a:latin typeface="Times New Roman"/>
                <a:cs typeface="Times New Roman"/>
              </a:rPr>
              <a:t>f</a:t>
            </a:r>
            <a:r>
              <a:rPr sz="1850" dirty="0">
                <a:latin typeface="Times New Roman"/>
                <a:cs typeface="Times New Roman"/>
              </a:rPr>
              <a:t>n</a:t>
            </a:r>
            <a:r>
              <a:rPr sz="1850" spc="229" dirty="0">
                <a:latin typeface="Times New Roman"/>
                <a:cs typeface="Times New Roman"/>
              </a:rPr>
              <a:t> </a:t>
            </a:r>
            <a:r>
              <a:rPr sz="4200" baseline="13888" dirty="0">
                <a:latin typeface="Times New Roman"/>
                <a:cs typeface="Times New Roman"/>
              </a:rPr>
              <a:t>+</a:t>
            </a:r>
            <a:r>
              <a:rPr sz="4200" spc="-30" baseline="13888" dirty="0">
                <a:latin typeface="Times New Roman"/>
                <a:cs typeface="Times New Roman"/>
              </a:rPr>
              <a:t> </a:t>
            </a:r>
            <a:r>
              <a:rPr sz="4200" baseline="13888" dirty="0">
                <a:latin typeface="Times New Roman"/>
                <a:cs typeface="Times New Roman"/>
              </a:rPr>
              <a:t>f</a:t>
            </a:r>
            <a:r>
              <a:rPr sz="4200" spc="-15" baseline="13888" dirty="0">
                <a:latin typeface="Times New Roman"/>
                <a:cs typeface="Times New Roman"/>
              </a:rPr>
              <a:t> </a:t>
            </a:r>
            <a:r>
              <a:rPr sz="1850" spc="5" dirty="0">
                <a:latin typeface="Times New Roman"/>
                <a:cs typeface="Times New Roman"/>
              </a:rPr>
              <a:t>n-1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3139" y="4635500"/>
            <a:ext cx="6978650" cy="1264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70050" indent="-286385">
              <a:lnSpc>
                <a:spcPct val="100000"/>
              </a:lnSpc>
              <a:spcBef>
                <a:spcPts val="100"/>
              </a:spcBef>
              <a:buSzPct val="78571"/>
              <a:buFont typeface="Arial"/>
              <a:buChar char="■"/>
              <a:tabLst>
                <a:tab pos="1669414" algn="l"/>
                <a:tab pos="1670050" algn="l"/>
              </a:tabLst>
            </a:pPr>
            <a:r>
              <a:rPr sz="2800" spc="-5" dirty="0">
                <a:latin typeface="Times New Roman"/>
                <a:cs typeface="Times New Roman"/>
              </a:rPr>
              <a:t>{0,1,1,2,3,5,8,13,...}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Remember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Fibonacci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Numbers;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Times New Roman"/>
                <a:cs typeface="Times New Roman"/>
              </a:rPr>
              <a:t>You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use</a:t>
            </a:r>
            <a:r>
              <a:rPr sz="2400" spc="-5" dirty="0">
                <a:latin typeface="Times New Roman"/>
                <a:cs typeface="Times New Roman"/>
              </a:rPr>
              <a:t> them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again</a:t>
            </a:r>
            <a:r>
              <a:rPr sz="1600" dirty="0">
                <a:latin typeface="Times New Roman"/>
                <a:cs typeface="Times New Roman"/>
              </a:rPr>
              <a:t>.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48436" y="273970"/>
            <a:ext cx="164655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An</a:t>
            </a:r>
            <a:r>
              <a:rPr spc="-70" dirty="0"/>
              <a:t> </a:t>
            </a:r>
            <a:r>
              <a:rPr spc="-5" dirty="0"/>
              <a:t>Example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42238"/>
            <a:ext cx="139446" cy="14249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586" y="1015238"/>
            <a:ext cx="7727950" cy="301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4450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latin typeface="Times New Roman"/>
                <a:cs typeface="Times New Roman"/>
              </a:rPr>
              <a:t>Problem</a:t>
            </a:r>
            <a:r>
              <a:rPr sz="2000" spc="-10" dirty="0">
                <a:latin typeface="Times New Roman"/>
                <a:cs typeface="Times New Roman"/>
              </a:rPr>
              <a:t>: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Given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 2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such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13.gcd(a,b)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lcm(a,b)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a+b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2016, what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values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a and b?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 marR="5080">
              <a:lnSpc>
                <a:spcPct val="100200"/>
              </a:lnSpc>
            </a:pPr>
            <a:r>
              <a:rPr sz="2000" spc="-5" dirty="0">
                <a:latin typeface="Times New Roman"/>
                <a:cs typeface="Times New Roman"/>
              </a:rPr>
              <a:t>Let G = gcd(a, b) and L = lcm(a, b). Let a = a*G and b = b*G, where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gcd(a*,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b*) =1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 construction.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Since (a*G) </a:t>
            </a:r>
            <a:r>
              <a:rPr sz="2000" spc="-5" dirty="0">
                <a:latin typeface="Cambria Math"/>
                <a:cs typeface="Cambria Math"/>
              </a:rPr>
              <a:t>× </a:t>
            </a:r>
            <a:r>
              <a:rPr sz="2000" spc="-10" dirty="0">
                <a:latin typeface="Cambria Math"/>
                <a:cs typeface="Cambria Math"/>
              </a:rPr>
              <a:t>(b*G)</a:t>
            </a:r>
            <a:r>
              <a:rPr sz="2000" spc="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= ab</a:t>
            </a:r>
            <a:r>
              <a:rPr sz="2000" spc="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=</a:t>
            </a:r>
            <a:r>
              <a:rPr sz="2000" spc="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GL</a:t>
            </a:r>
            <a:r>
              <a:rPr sz="2000" spc="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=</a:t>
            </a:r>
            <a:r>
              <a:rPr sz="2000" spc="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13G,</a:t>
            </a:r>
            <a:r>
              <a:rPr sz="2000" spc="30" dirty="0">
                <a:latin typeface="Cambria Math"/>
                <a:cs typeface="Cambria Math"/>
              </a:rPr>
              <a:t> </a:t>
            </a:r>
            <a:r>
              <a:rPr sz="2000" spc="-15" dirty="0">
                <a:latin typeface="Cambria Math"/>
                <a:cs typeface="Cambria Math"/>
              </a:rPr>
              <a:t>we </a:t>
            </a:r>
            <a:r>
              <a:rPr sz="2000" spc="-42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get</a:t>
            </a:r>
            <a:r>
              <a:rPr sz="2000" spc="-10" dirty="0">
                <a:latin typeface="Cambria Math"/>
                <a:cs typeface="Cambria Math"/>
              </a:rPr>
              <a:t> </a:t>
            </a:r>
            <a:r>
              <a:rPr sz="2000" spc="-25" dirty="0">
                <a:latin typeface="Cambria Math"/>
                <a:cs typeface="Cambria Math"/>
              </a:rPr>
              <a:t>a*b*</a:t>
            </a:r>
            <a:r>
              <a:rPr sz="2000" spc="-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=</a:t>
            </a:r>
            <a:r>
              <a:rPr sz="2000" spc="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13.</a:t>
            </a:r>
            <a:r>
              <a:rPr sz="2000" spc="1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Hence,</a:t>
            </a:r>
            <a:r>
              <a:rPr sz="2000" spc="5" dirty="0">
                <a:latin typeface="Cambria Math"/>
                <a:cs typeface="Cambria Math"/>
              </a:rPr>
              <a:t> </a:t>
            </a:r>
            <a:r>
              <a:rPr sz="2000" spc="-15" dirty="0">
                <a:latin typeface="Cambria Math"/>
                <a:cs typeface="Cambria Math"/>
              </a:rPr>
              <a:t>we</a:t>
            </a:r>
            <a:r>
              <a:rPr sz="2000" spc="-10" dirty="0">
                <a:latin typeface="Cambria Math"/>
                <a:cs typeface="Cambria Math"/>
              </a:rPr>
              <a:t> </a:t>
            </a:r>
            <a:r>
              <a:rPr sz="2000" spc="-25" dirty="0">
                <a:latin typeface="Cambria Math"/>
                <a:cs typeface="Cambria Math"/>
              </a:rPr>
              <a:t>have</a:t>
            </a:r>
            <a:r>
              <a:rPr sz="2000" dirty="0">
                <a:latin typeface="Cambria Math"/>
                <a:cs typeface="Cambria Math"/>
              </a:rPr>
              <a:t> </a:t>
            </a:r>
            <a:r>
              <a:rPr sz="2000" spc="-15" dirty="0">
                <a:latin typeface="Cambria Math"/>
                <a:cs typeface="Cambria Math"/>
              </a:rPr>
              <a:t>{a*,</a:t>
            </a:r>
            <a:r>
              <a:rPr sz="2000" dirty="0">
                <a:latin typeface="Cambria Math"/>
                <a:cs typeface="Cambria Math"/>
              </a:rPr>
              <a:t> </a:t>
            </a:r>
            <a:r>
              <a:rPr sz="2000" spc="-15" dirty="0">
                <a:latin typeface="Cambria Math"/>
                <a:cs typeface="Cambria Math"/>
              </a:rPr>
              <a:t>b*}</a:t>
            </a:r>
            <a:r>
              <a:rPr sz="200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={1,</a:t>
            </a:r>
            <a:r>
              <a:rPr sz="2000" spc="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13}.</a:t>
            </a:r>
            <a:endParaRPr sz="2000">
              <a:latin typeface="Cambria Math"/>
              <a:cs typeface="Cambria Math"/>
            </a:endParaRPr>
          </a:p>
          <a:p>
            <a:pPr marL="12700" marR="156210">
              <a:lnSpc>
                <a:spcPts val="2880"/>
              </a:lnSpc>
              <a:spcBef>
                <a:spcPts val="165"/>
              </a:spcBef>
            </a:pPr>
            <a:r>
              <a:rPr sz="2000" spc="-15" dirty="0">
                <a:latin typeface="Times New Roman"/>
                <a:cs typeface="Times New Roman"/>
              </a:rPr>
              <a:t>Without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loss of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generality,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assume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Cambria Math"/>
                <a:cs typeface="Cambria Math"/>
              </a:rPr>
              <a:t>≤</a:t>
            </a:r>
            <a:r>
              <a:rPr sz="2000" spc="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b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thus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G,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13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G.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Since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2016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G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13G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14G,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2016/144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144.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Thus,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{a,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b}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ts val="2225"/>
              </a:lnSpc>
            </a:pPr>
            <a:r>
              <a:rPr sz="2000" spc="-5" dirty="0">
                <a:latin typeface="Times New Roman"/>
                <a:cs typeface="Times New Roman"/>
              </a:rPr>
              <a:t>{144,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1872}.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178557"/>
            <a:ext cx="139446" cy="142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153917"/>
            <a:ext cx="139446" cy="1424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519678"/>
            <a:ext cx="139446" cy="142494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40</a:t>
            </a:fld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2" name="object 2"/>
          <p:cNvSpPr txBox="1"/>
          <p:nvPr/>
        </p:nvSpPr>
        <p:spPr>
          <a:xfrm>
            <a:off x="3000914" y="376682"/>
            <a:ext cx="31445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i="1" dirty="0">
                <a:latin typeface="Monotype Corsiva"/>
                <a:cs typeface="Monotype Corsiva"/>
              </a:rPr>
              <a:t>Fibonacci</a:t>
            </a:r>
            <a:r>
              <a:rPr sz="3600" i="1" spc="-110" dirty="0">
                <a:latin typeface="Monotype Corsiva"/>
                <a:cs typeface="Monotype Corsiva"/>
              </a:rPr>
              <a:t> </a:t>
            </a:r>
            <a:r>
              <a:rPr sz="3600" i="1" spc="-5" dirty="0">
                <a:latin typeface="Monotype Corsiva"/>
                <a:cs typeface="Monotype Corsiva"/>
              </a:rPr>
              <a:t>Numbers</a:t>
            </a:r>
            <a:endParaRPr sz="3600">
              <a:latin typeface="Monotype Corsiva"/>
              <a:cs typeface="Monotype Corsiv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83849" y="1486306"/>
            <a:ext cx="22040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1272540" algn="l"/>
              </a:tabLst>
            </a:pPr>
            <a:r>
              <a:rPr sz="3600" i="1" spc="-5" dirty="0">
                <a:latin typeface="Times New Roman"/>
                <a:cs typeface="Times New Roman"/>
              </a:rPr>
              <a:t>f</a:t>
            </a:r>
            <a:r>
              <a:rPr sz="3600" spc="-7" baseline="-20833" dirty="0">
                <a:latin typeface="Times New Roman"/>
                <a:cs typeface="Times New Roman"/>
              </a:rPr>
              <a:t>0</a:t>
            </a:r>
            <a:r>
              <a:rPr sz="3600" spc="-5" dirty="0">
                <a:latin typeface="Times New Roman"/>
                <a:cs typeface="Times New Roman"/>
              </a:rPr>
              <a:t>=0,	</a:t>
            </a:r>
            <a:r>
              <a:rPr sz="3600" i="1" spc="-5" dirty="0">
                <a:latin typeface="Times New Roman"/>
                <a:cs typeface="Times New Roman"/>
              </a:rPr>
              <a:t>f</a:t>
            </a:r>
            <a:r>
              <a:rPr sz="3600" spc="-7" baseline="-20833" dirty="0">
                <a:latin typeface="Times New Roman"/>
                <a:cs typeface="Times New Roman"/>
              </a:rPr>
              <a:t>1</a:t>
            </a:r>
            <a:r>
              <a:rPr sz="3600" spc="-5" dirty="0">
                <a:latin typeface="Times New Roman"/>
                <a:cs typeface="Times New Roman"/>
              </a:rPr>
              <a:t>=1,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55151" y="1599691"/>
            <a:ext cx="2692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i="1" baseline="13888" dirty="0">
                <a:latin typeface="Times New Roman"/>
                <a:cs typeface="Times New Roman"/>
              </a:rPr>
              <a:t>f</a:t>
            </a:r>
            <a:r>
              <a:rPr sz="5400" i="1" spc="-30" baseline="13888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n+1</a:t>
            </a:r>
            <a:r>
              <a:rPr sz="2400" spc="275" dirty="0">
                <a:latin typeface="Times New Roman"/>
                <a:cs typeface="Times New Roman"/>
              </a:rPr>
              <a:t> </a:t>
            </a:r>
            <a:r>
              <a:rPr sz="5400" baseline="13888" dirty="0">
                <a:latin typeface="Times New Roman"/>
                <a:cs typeface="Times New Roman"/>
              </a:rPr>
              <a:t>=</a:t>
            </a:r>
            <a:r>
              <a:rPr sz="5400" spc="-30" baseline="13888" dirty="0">
                <a:latin typeface="Times New Roman"/>
                <a:cs typeface="Times New Roman"/>
              </a:rPr>
              <a:t> </a:t>
            </a:r>
            <a:r>
              <a:rPr sz="5400" i="1" baseline="13888" dirty="0">
                <a:latin typeface="Times New Roman"/>
                <a:cs typeface="Times New Roman"/>
              </a:rPr>
              <a:t>f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275" dirty="0">
                <a:latin typeface="Times New Roman"/>
                <a:cs typeface="Times New Roman"/>
              </a:rPr>
              <a:t> </a:t>
            </a:r>
            <a:r>
              <a:rPr sz="5400" baseline="13888" dirty="0">
                <a:latin typeface="Times New Roman"/>
                <a:cs typeface="Times New Roman"/>
              </a:rPr>
              <a:t>+</a:t>
            </a:r>
            <a:r>
              <a:rPr sz="5400" spc="-30" baseline="13888" dirty="0">
                <a:latin typeface="Times New Roman"/>
                <a:cs typeface="Times New Roman"/>
              </a:rPr>
              <a:t> </a:t>
            </a:r>
            <a:r>
              <a:rPr sz="5400" i="1" baseline="13888" dirty="0">
                <a:latin typeface="Times New Roman"/>
                <a:cs typeface="Times New Roman"/>
              </a:rPr>
              <a:t>f</a:t>
            </a:r>
            <a:r>
              <a:rPr sz="5400" i="1" spc="-30" baseline="13888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n-1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21739" y="2089658"/>
            <a:ext cx="51511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{0,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2,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3,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5,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8,13,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21,...}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84961" y="1587880"/>
            <a:ext cx="116839" cy="118110"/>
            <a:chOff x="1084961" y="1587880"/>
            <a:chExt cx="116839" cy="118110"/>
          </a:xfrm>
        </p:grpSpPr>
        <p:sp>
          <p:nvSpPr>
            <p:cNvPr id="3" name="object 3"/>
            <p:cNvSpPr/>
            <p:nvPr/>
          </p:nvSpPr>
          <p:spPr>
            <a:xfrm>
              <a:off x="1097661" y="1600580"/>
              <a:ext cx="91440" cy="92710"/>
            </a:xfrm>
            <a:custGeom>
              <a:avLst/>
              <a:gdLst/>
              <a:ahLst/>
              <a:cxnLst/>
              <a:rect l="l" t="t" r="r" b="b"/>
              <a:pathLst>
                <a:path w="91440" h="92710">
                  <a:moveTo>
                    <a:pt x="91440" y="0"/>
                  </a:moveTo>
                  <a:lnTo>
                    <a:pt x="0" y="0"/>
                  </a:lnTo>
                  <a:lnTo>
                    <a:pt x="0" y="92201"/>
                  </a:lnTo>
                  <a:lnTo>
                    <a:pt x="91440" y="92201"/>
                  </a:lnTo>
                  <a:lnTo>
                    <a:pt x="91440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97661" y="1600580"/>
              <a:ext cx="91440" cy="92710"/>
            </a:xfrm>
            <a:custGeom>
              <a:avLst/>
              <a:gdLst/>
              <a:ahLst/>
              <a:cxnLst/>
              <a:rect l="l" t="t" r="r" b="b"/>
              <a:pathLst>
                <a:path w="91440" h="92710">
                  <a:moveTo>
                    <a:pt x="0" y="92201"/>
                  </a:moveTo>
                  <a:lnTo>
                    <a:pt x="91440" y="92201"/>
                  </a:lnTo>
                  <a:lnTo>
                    <a:pt x="91440" y="0"/>
                  </a:lnTo>
                  <a:lnTo>
                    <a:pt x="0" y="0"/>
                  </a:lnTo>
                  <a:lnTo>
                    <a:pt x="0" y="92201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633601" y="1587880"/>
            <a:ext cx="116205" cy="118110"/>
            <a:chOff x="1633601" y="1587880"/>
            <a:chExt cx="116205" cy="118110"/>
          </a:xfrm>
        </p:grpSpPr>
        <p:sp>
          <p:nvSpPr>
            <p:cNvPr id="6" name="object 6"/>
            <p:cNvSpPr/>
            <p:nvPr/>
          </p:nvSpPr>
          <p:spPr>
            <a:xfrm>
              <a:off x="1646301" y="1600580"/>
              <a:ext cx="90805" cy="92710"/>
            </a:xfrm>
            <a:custGeom>
              <a:avLst/>
              <a:gdLst/>
              <a:ahLst/>
              <a:cxnLst/>
              <a:rect l="l" t="t" r="r" b="b"/>
              <a:pathLst>
                <a:path w="90805" h="92710">
                  <a:moveTo>
                    <a:pt x="90677" y="0"/>
                  </a:moveTo>
                  <a:lnTo>
                    <a:pt x="0" y="0"/>
                  </a:lnTo>
                  <a:lnTo>
                    <a:pt x="0" y="92201"/>
                  </a:lnTo>
                  <a:lnTo>
                    <a:pt x="90677" y="92201"/>
                  </a:lnTo>
                  <a:lnTo>
                    <a:pt x="90677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646301" y="1600580"/>
              <a:ext cx="90805" cy="92710"/>
            </a:xfrm>
            <a:custGeom>
              <a:avLst/>
              <a:gdLst/>
              <a:ahLst/>
              <a:cxnLst/>
              <a:rect l="l" t="t" r="r" b="b"/>
              <a:pathLst>
                <a:path w="90805" h="92710">
                  <a:moveTo>
                    <a:pt x="0" y="92201"/>
                  </a:moveTo>
                  <a:lnTo>
                    <a:pt x="90677" y="92201"/>
                  </a:lnTo>
                  <a:lnTo>
                    <a:pt x="90677" y="0"/>
                  </a:lnTo>
                  <a:lnTo>
                    <a:pt x="0" y="0"/>
                  </a:lnTo>
                  <a:lnTo>
                    <a:pt x="0" y="92201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2365882" y="1587880"/>
            <a:ext cx="207645" cy="208279"/>
            <a:chOff x="2365882" y="1587880"/>
            <a:chExt cx="207645" cy="208279"/>
          </a:xfrm>
        </p:grpSpPr>
        <p:sp>
          <p:nvSpPr>
            <p:cNvPr id="9" name="object 9"/>
            <p:cNvSpPr/>
            <p:nvPr/>
          </p:nvSpPr>
          <p:spPr>
            <a:xfrm>
              <a:off x="2378582" y="1600580"/>
              <a:ext cx="182245" cy="182880"/>
            </a:xfrm>
            <a:custGeom>
              <a:avLst/>
              <a:gdLst/>
              <a:ahLst/>
              <a:cxnLst/>
              <a:rect l="l" t="t" r="r" b="b"/>
              <a:pathLst>
                <a:path w="182244" h="182880">
                  <a:moveTo>
                    <a:pt x="182118" y="0"/>
                  </a:moveTo>
                  <a:lnTo>
                    <a:pt x="0" y="0"/>
                  </a:lnTo>
                  <a:lnTo>
                    <a:pt x="0" y="182879"/>
                  </a:lnTo>
                  <a:lnTo>
                    <a:pt x="182118" y="182879"/>
                  </a:lnTo>
                  <a:lnTo>
                    <a:pt x="182118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78582" y="1600580"/>
              <a:ext cx="182245" cy="182880"/>
            </a:xfrm>
            <a:custGeom>
              <a:avLst/>
              <a:gdLst/>
              <a:ahLst/>
              <a:cxnLst/>
              <a:rect l="l" t="t" r="r" b="b"/>
              <a:pathLst>
                <a:path w="182244" h="182880">
                  <a:moveTo>
                    <a:pt x="0" y="182879"/>
                  </a:moveTo>
                  <a:lnTo>
                    <a:pt x="182118" y="182879"/>
                  </a:lnTo>
                  <a:lnTo>
                    <a:pt x="182118" y="0"/>
                  </a:lnTo>
                  <a:lnTo>
                    <a:pt x="0" y="0"/>
                  </a:lnTo>
                  <a:lnTo>
                    <a:pt x="0" y="182879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3188080" y="1587880"/>
            <a:ext cx="299720" cy="299720"/>
            <a:chOff x="3188080" y="1587880"/>
            <a:chExt cx="299720" cy="299720"/>
          </a:xfrm>
        </p:grpSpPr>
        <p:sp>
          <p:nvSpPr>
            <p:cNvPr id="12" name="object 12"/>
            <p:cNvSpPr/>
            <p:nvPr/>
          </p:nvSpPr>
          <p:spPr>
            <a:xfrm>
              <a:off x="3200780" y="1600580"/>
              <a:ext cx="274320" cy="274320"/>
            </a:xfrm>
            <a:custGeom>
              <a:avLst/>
              <a:gdLst/>
              <a:ahLst/>
              <a:cxnLst/>
              <a:rect l="l" t="t" r="r" b="b"/>
              <a:pathLst>
                <a:path w="274320" h="274319">
                  <a:moveTo>
                    <a:pt x="274319" y="0"/>
                  </a:moveTo>
                  <a:lnTo>
                    <a:pt x="0" y="0"/>
                  </a:lnTo>
                  <a:lnTo>
                    <a:pt x="0" y="274320"/>
                  </a:lnTo>
                  <a:lnTo>
                    <a:pt x="274319" y="274320"/>
                  </a:lnTo>
                  <a:lnTo>
                    <a:pt x="274319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00780" y="1600580"/>
              <a:ext cx="274320" cy="274320"/>
            </a:xfrm>
            <a:custGeom>
              <a:avLst/>
              <a:gdLst/>
              <a:ahLst/>
              <a:cxnLst/>
              <a:rect l="l" t="t" r="r" b="b"/>
              <a:pathLst>
                <a:path w="274320" h="274319">
                  <a:moveTo>
                    <a:pt x="0" y="274320"/>
                  </a:moveTo>
                  <a:lnTo>
                    <a:pt x="274319" y="274320"/>
                  </a:lnTo>
                  <a:lnTo>
                    <a:pt x="274319" y="0"/>
                  </a:lnTo>
                  <a:lnTo>
                    <a:pt x="0" y="0"/>
                  </a:lnTo>
                  <a:lnTo>
                    <a:pt x="0" y="274320"/>
                  </a:lnTo>
                  <a:close/>
                </a:path>
              </a:pathLst>
            </a:custGeom>
            <a:ln w="253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194683" y="1587880"/>
            <a:ext cx="482600" cy="482600"/>
            <a:chOff x="4194683" y="1587880"/>
            <a:chExt cx="482600" cy="482600"/>
          </a:xfrm>
        </p:grpSpPr>
        <p:sp>
          <p:nvSpPr>
            <p:cNvPr id="15" name="object 15"/>
            <p:cNvSpPr/>
            <p:nvPr/>
          </p:nvSpPr>
          <p:spPr>
            <a:xfrm>
              <a:off x="4207383" y="1600580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>
                  <a:moveTo>
                    <a:pt x="457200" y="0"/>
                  </a:moveTo>
                  <a:lnTo>
                    <a:pt x="0" y="0"/>
                  </a:lnTo>
                  <a:lnTo>
                    <a:pt x="0" y="457200"/>
                  </a:lnTo>
                  <a:lnTo>
                    <a:pt x="457200" y="45720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207383" y="1600580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>
                  <a:moveTo>
                    <a:pt x="0" y="457200"/>
                  </a:moveTo>
                  <a:lnTo>
                    <a:pt x="457200" y="457200"/>
                  </a:lnTo>
                  <a:lnTo>
                    <a:pt x="4572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5381878" y="1587880"/>
            <a:ext cx="758190" cy="756920"/>
            <a:chOff x="5381878" y="1587880"/>
            <a:chExt cx="758190" cy="756920"/>
          </a:xfrm>
        </p:grpSpPr>
        <p:sp>
          <p:nvSpPr>
            <p:cNvPr id="18" name="object 18"/>
            <p:cNvSpPr/>
            <p:nvPr/>
          </p:nvSpPr>
          <p:spPr>
            <a:xfrm>
              <a:off x="5394578" y="1600580"/>
              <a:ext cx="732790" cy="731520"/>
            </a:xfrm>
            <a:custGeom>
              <a:avLst/>
              <a:gdLst/>
              <a:ahLst/>
              <a:cxnLst/>
              <a:rect l="l" t="t" r="r" b="b"/>
              <a:pathLst>
                <a:path w="732789" h="731519">
                  <a:moveTo>
                    <a:pt x="732281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732281" y="731520"/>
                  </a:lnTo>
                  <a:lnTo>
                    <a:pt x="732281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94578" y="1600580"/>
              <a:ext cx="732790" cy="731520"/>
            </a:xfrm>
            <a:custGeom>
              <a:avLst/>
              <a:gdLst/>
              <a:ahLst/>
              <a:cxnLst/>
              <a:rect l="l" t="t" r="r" b="b"/>
              <a:pathLst>
                <a:path w="732789" h="731519">
                  <a:moveTo>
                    <a:pt x="0" y="731520"/>
                  </a:moveTo>
                  <a:lnTo>
                    <a:pt x="732281" y="731520"/>
                  </a:lnTo>
                  <a:lnTo>
                    <a:pt x="732281" y="0"/>
                  </a:lnTo>
                  <a:lnTo>
                    <a:pt x="0" y="0"/>
                  </a:lnTo>
                  <a:lnTo>
                    <a:pt x="0" y="731520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7210679" y="1587880"/>
            <a:ext cx="1215390" cy="1214120"/>
            <a:chOff x="7210679" y="1587880"/>
            <a:chExt cx="1215390" cy="1214120"/>
          </a:xfrm>
        </p:grpSpPr>
        <p:sp>
          <p:nvSpPr>
            <p:cNvPr id="21" name="object 21"/>
            <p:cNvSpPr/>
            <p:nvPr/>
          </p:nvSpPr>
          <p:spPr>
            <a:xfrm>
              <a:off x="7223379" y="1600580"/>
              <a:ext cx="1189990" cy="1188720"/>
            </a:xfrm>
            <a:custGeom>
              <a:avLst/>
              <a:gdLst/>
              <a:ahLst/>
              <a:cxnLst/>
              <a:rect l="l" t="t" r="r" b="b"/>
              <a:pathLst>
                <a:path w="1189990" h="1188720">
                  <a:moveTo>
                    <a:pt x="1189481" y="0"/>
                  </a:moveTo>
                  <a:lnTo>
                    <a:pt x="0" y="0"/>
                  </a:lnTo>
                  <a:lnTo>
                    <a:pt x="0" y="1188720"/>
                  </a:lnTo>
                  <a:lnTo>
                    <a:pt x="1189481" y="1188720"/>
                  </a:lnTo>
                  <a:lnTo>
                    <a:pt x="1189481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223379" y="1600580"/>
              <a:ext cx="1189990" cy="1188720"/>
            </a:xfrm>
            <a:custGeom>
              <a:avLst/>
              <a:gdLst/>
              <a:ahLst/>
              <a:cxnLst/>
              <a:rect l="l" t="t" r="r" b="b"/>
              <a:pathLst>
                <a:path w="1189990" h="1188720">
                  <a:moveTo>
                    <a:pt x="0" y="1188720"/>
                  </a:moveTo>
                  <a:lnTo>
                    <a:pt x="1189481" y="1188720"/>
                  </a:lnTo>
                  <a:lnTo>
                    <a:pt x="1189481" y="0"/>
                  </a:lnTo>
                  <a:lnTo>
                    <a:pt x="0" y="0"/>
                  </a:lnTo>
                  <a:lnTo>
                    <a:pt x="0" y="1188720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1279778" y="3064382"/>
            <a:ext cx="1921510" cy="1919605"/>
          </a:xfrm>
          <a:custGeom>
            <a:avLst/>
            <a:gdLst/>
            <a:ahLst/>
            <a:cxnLst/>
            <a:rect l="l" t="t" r="r" b="b"/>
            <a:pathLst>
              <a:path w="1921510" h="1919604">
                <a:moveTo>
                  <a:pt x="1921002" y="0"/>
                </a:moveTo>
                <a:lnTo>
                  <a:pt x="0" y="0"/>
                </a:lnTo>
                <a:lnTo>
                  <a:pt x="0" y="1919477"/>
                </a:lnTo>
                <a:lnTo>
                  <a:pt x="1921002" y="1919477"/>
                </a:lnTo>
                <a:lnTo>
                  <a:pt x="1921002" y="0"/>
                </a:lnTo>
                <a:close/>
              </a:path>
            </a:pathLst>
          </a:custGeom>
          <a:solidFill>
            <a:srgbClr val="EBF2A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3840860" y="3429380"/>
            <a:ext cx="3110230" cy="3108325"/>
            <a:chOff x="3840860" y="3429380"/>
            <a:chExt cx="3110230" cy="3108325"/>
          </a:xfrm>
        </p:grpSpPr>
        <p:sp>
          <p:nvSpPr>
            <p:cNvPr id="25" name="object 25"/>
            <p:cNvSpPr/>
            <p:nvPr/>
          </p:nvSpPr>
          <p:spPr>
            <a:xfrm>
              <a:off x="3840860" y="3429380"/>
              <a:ext cx="3110230" cy="3108325"/>
            </a:xfrm>
            <a:custGeom>
              <a:avLst/>
              <a:gdLst/>
              <a:ahLst/>
              <a:cxnLst/>
              <a:rect l="l" t="t" r="r" b="b"/>
              <a:pathLst>
                <a:path w="3110229" h="3108325">
                  <a:moveTo>
                    <a:pt x="3109721" y="0"/>
                  </a:moveTo>
                  <a:lnTo>
                    <a:pt x="0" y="0"/>
                  </a:lnTo>
                  <a:lnTo>
                    <a:pt x="0" y="3108198"/>
                  </a:lnTo>
                  <a:lnTo>
                    <a:pt x="3109721" y="3108198"/>
                  </a:lnTo>
                  <a:lnTo>
                    <a:pt x="3109721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08981" y="4276344"/>
              <a:ext cx="827532" cy="786384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231140" y="173228"/>
            <a:ext cx="8480425" cy="1376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latin typeface="Times New Roman"/>
                <a:cs typeface="Times New Roman"/>
              </a:rPr>
              <a:t>Example: Consider</a:t>
            </a:r>
            <a:r>
              <a:rPr sz="2800" b="1" spc="-60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squares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with</a:t>
            </a:r>
            <a:r>
              <a:rPr sz="2800" b="1" spc="2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Fibonacci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length</a:t>
            </a:r>
            <a:r>
              <a:rPr sz="2800" b="1" spc="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sides.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400">
              <a:latin typeface="Times New Roman"/>
              <a:cs typeface="Times New Roman"/>
            </a:endParaRPr>
          </a:p>
          <a:p>
            <a:pPr marL="86360" algn="ctr">
              <a:lnSpc>
                <a:spcPct val="100000"/>
              </a:lnSpc>
              <a:tabLst>
                <a:tab pos="708025" algn="l"/>
                <a:tab pos="1506855" algn="l"/>
                <a:tab pos="2395220" algn="l"/>
                <a:tab pos="3460750" algn="l"/>
                <a:tab pos="4793615" algn="l"/>
                <a:tab pos="6746875" algn="l"/>
              </a:tabLst>
            </a:pPr>
            <a:r>
              <a:rPr sz="2800" b="1" dirty="0">
                <a:latin typeface="Times New Roman"/>
                <a:cs typeface="Times New Roman"/>
              </a:rPr>
              <a:t>1	1	2	3	5	8	13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28" name="object 2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82901" y="3726941"/>
            <a:ext cx="827532" cy="786384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1279778" y="3064382"/>
            <a:ext cx="1921510" cy="1919605"/>
          </a:xfrm>
          <a:prstGeom prst="rect">
            <a:avLst/>
          </a:prstGeom>
          <a:ln w="254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350">
              <a:latin typeface="Times New Roman"/>
              <a:cs typeface="Times New Roman"/>
            </a:endParaRPr>
          </a:p>
          <a:p>
            <a:pPr marL="85725" algn="ctr">
              <a:lnSpc>
                <a:spcPct val="100000"/>
              </a:lnSpc>
            </a:pPr>
            <a:r>
              <a:rPr sz="2800" b="1" dirty="0">
                <a:latin typeface="Calibri"/>
                <a:cs typeface="Calibri"/>
              </a:rPr>
              <a:t>21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30" name="object 30"/>
          <p:cNvSpPr txBox="1"/>
          <p:nvPr/>
        </p:nvSpPr>
        <p:spPr>
          <a:xfrm>
            <a:off x="3840860" y="3429380"/>
            <a:ext cx="3110230" cy="3108325"/>
          </a:xfrm>
          <a:prstGeom prst="rect">
            <a:avLst/>
          </a:prstGeom>
          <a:ln w="254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600">
              <a:latin typeface="Times New Roman"/>
              <a:cs typeface="Times New Roman"/>
            </a:endParaRPr>
          </a:p>
          <a:p>
            <a:pPr marR="365125" algn="ctr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latin typeface="Calibri"/>
                <a:cs typeface="Calibri"/>
              </a:rPr>
              <a:t>34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090801" y="216281"/>
            <a:ext cx="5054600" cy="3133725"/>
            <a:chOff x="2090801" y="216281"/>
            <a:chExt cx="5054600" cy="3133725"/>
          </a:xfrm>
        </p:grpSpPr>
        <p:sp>
          <p:nvSpPr>
            <p:cNvPr id="3" name="object 3"/>
            <p:cNvSpPr/>
            <p:nvPr/>
          </p:nvSpPr>
          <p:spPr>
            <a:xfrm>
              <a:off x="3491103" y="960500"/>
              <a:ext cx="90805" cy="90805"/>
            </a:xfrm>
            <a:custGeom>
              <a:avLst/>
              <a:gdLst/>
              <a:ahLst/>
              <a:cxnLst/>
              <a:rect l="l" t="t" r="r" b="b"/>
              <a:pathLst>
                <a:path w="90804" h="90805">
                  <a:moveTo>
                    <a:pt x="90677" y="0"/>
                  </a:moveTo>
                  <a:lnTo>
                    <a:pt x="0" y="0"/>
                  </a:lnTo>
                  <a:lnTo>
                    <a:pt x="0" y="90677"/>
                  </a:lnTo>
                  <a:lnTo>
                    <a:pt x="90677" y="90677"/>
                  </a:lnTo>
                  <a:lnTo>
                    <a:pt x="90677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491103" y="960500"/>
              <a:ext cx="90805" cy="90805"/>
            </a:xfrm>
            <a:custGeom>
              <a:avLst/>
              <a:gdLst/>
              <a:ahLst/>
              <a:cxnLst/>
              <a:rect l="l" t="t" r="r" b="b"/>
              <a:pathLst>
                <a:path w="90804" h="90805">
                  <a:moveTo>
                    <a:pt x="0" y="90677"/>
                  </a:moveTo>
                  <a:lnTo>
                    <a:pt x="90677" y="90677"/>
                  </a:lnTo>
                  <a:lnTo>
                    <a:pt x="90677" y="0"/>
                  </a:lnTo>
                  <a:lnTo>
                    <a:pt x="0" y="0"/>
                  </a:lnTo>
                  <a:lnTo>
                    <a:pt x="0" y="90677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491103" y="1051178"/>
              <a:ext cx="90805" cy="92710"/>
            </a:xfrm>
            <a:custGeom>
              <a:avLst/>
              <a:gdLst/>
              <a:ahLst/>
              <a:cxnLst/>
              <a:rect l="l" t="t" r="r" b="b"/>
              <a:pathLst>
                <a:path w="90804" h="92709">
                  <a:moveTo>
                    <a:pt x="90677" y="0"/>
                  </a:moveTo>
                  <a:lnTo>
                    <a:pt x="0" y="0"/>
                  </a:lnTo>
                  <a:lnTo>
                    <a:pt x="0" y="92201"/>
                  </a:lnTo>
                  <a:lnTo>
                    <a:pt x="90677" y="92201"/>
                  </a:lnTo>
                  <a:lnTo>
                    <a:pt x="90677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91103" y="1051178"/>
              <a:ext cx="90805" cy="92710"/>
            </a:xfrm>
            <a:custGeom>
              <a:avLst/>
              <a:gdLst/>
              <a:ahLst/>
              <a:cxnLst/>
              <a:rect l="l" t="t" r="r" b="b"/>
              <a:pathLst>
                <a:path w="90804" h="92709">
                  <a:moveTo>
                    <a:pt x="0" y="92201"/>
                  </a:moveTo>
                  <a:lnTo>
                    <a:pt x="90677" y="92201"/>
                  </a:lnTo>
                  <a:lnTo>
                    <a:pt x="90677" y="0"/>
                  </a:lnTo>
                  <a:lnTo>
                    <a:pt x="0" y="0"/>
                  </a:lnTo>
                  <a:lnTo>
                    <a:pt x="0" y="92201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91459" y="960500"/>
              <a:ext cx="184150" cy="182880"/>
            </a:xfrm>
            <a:custGeom>
              <a:avLst/>
              <a:gdLst/>
              <a:ahLst/>
              <a:cxnLst/>
              <a:rect l="l" t="t" r="r" b="b"/>
              <a:pathLst>
                <a:path w="184150" h="182880">
                  <a:moveTo>
                    <a:pt x="183641" y="0"/>
                  </a:moveTo>
                  <a:lnTo>
                    <a:pt x="0" y="0"/>
                  </a:lnTo>
                  <a:lnTo>
                    <a:pt x="0" y="182879"/>
                  </a:lnTo>
                  <a:lnTo>
                    <a:pt x="183641" y="182879"/>
                  </a:lnTo>
                  <a:lnTo>
                    <a:pt x="183641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91459" y="960500"/>
              <a:ext cx="184150" cy="182880"/>
            </a:xfrm>
            <a:custGeom>
              <a:avLst/>
              <a:gdLst/>
              <a:ahLst/>
              <a:cxnLst/>
              <a:rect l="l" t="t" r="r" b="b"/>
              <a:pathLst>
                <a:path w="184150" h="182880">
                  <a:moveTo>
                    <a:pt x="0" y="182879"/>
                  </a:moveTo>
                  <a:lnTo>
                    <a:pt x="183641" y="182879"/>
                  </a:lnTo>
                  <a:lnTo>
                    <a:pt x="183641" y="0"/>
                  </a:lnTo>
                  <a:lnTo>
                    <a:pt x="0" y="0"/>
                  </a:lnTo>
                  <a:lnTo>
                    <a:pt x="0" y="182879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292983" y="1143381"/>
              <a:ext cx="274320" cy="274320"/>
            </a:xfrm>
            <a:custGeom>
              <a:avLst/>
              <a:gdLst/>
              <a:ahLst/>
              <a:cxnLst/>
              <a:rect l="l" t="t" r="r" b="b"/>
              <a:pathLst>
                <a:path w="274320" h="274319">
                  <a:moveTo>
                    <a:pt x="274320" y="0"/>
                  </a:moveTo>
                  <a:lnTo>
                    <a:pt x="0" y="0"/>
                  </a:lnTo>
                  <a:lnTo>
                    <a:pt x="0" y="274320"/>
                  </a:lnTo>
                  <a:lnTo>
                    <a:pt x="274320" y="274320"/>
                  </a:lnTo>
                  <a:lnTo>
                    <a:pt x="274320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292983" y="1143381"/>
              <a:ext cx="274320" cy="274320"/>
            </a:xfrm>
            <a:custGeom>
              <a:avLst/>
              <a:gdLst/>
              <a:ahLst/>
              <a:cxnLst/>
              <a:rect l="l" t="t" r="r" b="b"/>
              <a:pathLst>
                <a:path w="274320" h="274319">
                  <a:moveTo>
                    <a:pt x="0" y="274320"/>
                  </a:moveTo>
                  <a:lnTo>
                    <a:pt x="274320" y="274320"/>
                  </a:lnTo>
                  <a:lnTo>
                    <a:pt x="274320" y="0"/>
                  </a:lnTo>
                  <a:lnTo>
                    <a:pt x="0" y="0"/>
                  </a:lnTo>
                  <a:lnTo>
                    <a:pt x="0" y="27432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567303" y="960500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>
                  <a:moveTo>
                    <a:pt x="457200" y="0"/>
                  </a:moveTo>
                  <a:lnTo>
                    <a:pt x="0" y="0"/>
                  </a:lnTo>
                  <a:lnTo>
                    <a:pt x="0" y="457200"/>
                  </a:lnTo>
                  <a:lnTo>
                    <a:pt x="457200" y="45720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567303" y="960500"/>
              <a:ext cx="457200" cy="457200"/>
            </a:xfrm>
            <a:custGeom>
              <a:avLst/>
              <a:gdLst/>
              <a:ahLst/>
              <a:cxnLst/>
              <a:rect l="l" t="t" r="r" b="b"/>
              <a:pathLst>
                <a:path w="457200" h="457200">
                  <a:moveTo>
                    <a:pt x="0" y="457200"/>
                  </a:moveTo>
                  <a:lnTo>
                    <a:pt x="457200" y="457200"/>
                  </a:lnTo>
                  <a:lnTo>
                    <a:pt x="457200" y="0"/>
                  </a:lnTo>
                  <a:lnTo>
                    <a:pt x="0" y="0"/>
                  </a:lnTo>
                  <a:lnTo>
                    <a:pt x="0" y="45720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92983" y="228981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19">
                  <a:moveTo>
                    <a:pt x="731520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731520" y="731520"/>
                  </a:lnTo>
                  <a:lnTo>
                    <a:pt x="731520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292983" y="228981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19">
                  <a:moveTo>
                    <a:pt x="0" y="731520"/>
                  </a:moveTo>
                  <a:lnTo>
                    <a:pt x="731520" y="731520"/>
                  </a:lnTo>
                  <a:lnTo>
                    <a:pt x="731520" y="0"/>
                  </a:lnTo>
                  <a:lnTo>
                    <a:pt x="0" y="0"/>
                  </a:lnTo>
                  <a:lnTo>
                    <a:pt x="0" y="73152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103501" y="228981"/>
              <a:ext cx="1189990" cy="1188720"/>
            </a:xfrm>
            <a:custGeom>
              <a:avLst/>
              <a:gdLst/>
              <a:ahLst/>
              <a:cxnLst/>
              <a:rect l="l" t="t" r="r" b="b"/>
              <a:pathLst>
                <a:path w="1189989" h="1188720">
                  <a:moveTo>
                    <a:pt x="1189481" y="0"/>
                  </a:moveTo>
                  <a:lnTo>
                    <a:pt x="0" y="0"/>
                  </a:lnTo>
                  <a:lnTo>
                    <a:pt x="0" y="1188720"/>
                  </a:lnTo>
                  <a:lnTo>
                    <a:pt x="1189481" y="1188720"/>
                  </a:lnTo>
                  <a:lnTo>
                    <a:pt x="1189481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103501" y="228981"/>
              <a:ext cx="1189990" cy="1188720"/>
            </a:xfrm>
            <a:custGeom>
              <a:avLst/>
              <a:gdLst/>
              <a:ahLst/>
              <a:cxnLst/>
              <a:rect l="l" t="t" r="r" b="b"/>
              <a:pathLst>
                <a:path w="1189989" h="1188720">
                  <a:moveTo>
                    <a:pt x="0" y="1188720"/>
                  </a:moveTo>
                  <a:lnTo>
                    <a:pt x="1189481" y="1188720"/>
                  </a:lnTo>
                  <a:lnTo>
                    <a:pt x="1189481" y="0"/>
                  </a:lnTo>
                  <a:lnTo>
                    <a:pt x="0" y="0"/>
                  </a:lnTo>
                  <a:lnTo>
                    <a:pt x="0" y="118872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103501" y="1417700"/>
              <a:ext cx="1921510" cy="1919605"/>
            </a:xfrm>
            <a:custGeom>
              <a:avLst/>
              <a:gdLst/>
              <a:ahLst/>
              <a:cxnLst/>
              <a:rect l="l" t="t" r="r" b="b"/>
              <a:pathLst>
                <a:path w="1921510" h="1919604">
                  <a:moveTo>
                    <a:pt x="1921002" y="0"/>
                  </a:moveTo>
                  <a:lnTo>
                    <a:pt x="0" y="0"/>
                  </a:lnTo>
                  <a:lnTo>
                    <a:pt x="0" y="1919477"/>
                  </a:lnTo>
                  <a:lnTo>
                    <a:pt x="1921002" y="1919477"/>
                  </a:lnTo>
                  <a:lnTo>
                    <a:pt x="1921002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103501" y="1417700"/>
              <a:ext cx="1921510" cy="1919605"/>
            </a:xfrm>
            <a:custGeom>
              <a:avLst/>
              <a:gdLst/>
              <a:ahLst/>
              <a:cxnLst/>
              <a:rect l="l" t="t" r="r" b="b"/>
              <a:pathLst>
                <a:path w="1921510" h="1919604">
                  <a:moveTo>
                    <a:pt x="0" y="1919477"/>
                  </a:moveTo>
                  <a:lnTo>
                    <a:pt x="1921002" y="1919477"/>
                  </a:lnTo>
                  <a:lnTo>
                    <a:pt x="1921002" y="0"/>
                  </a:lnTo>
                  <a:lnTo>
                    <a:pt x="0" y="0"/>
                  </a:lnTo>
                  <a:lnTo>
                    <a:pt x="0" y="1919477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024502" y="228981"/>
              <a:ext cx="3108325" cy="3108325"/>
            </a:xfrm>
            <a:custGeom>
              <a:avLst/>
              <a:gdLst/>
              <a:ahLst/>
              <a:cxnLst/>
              <a:rect l="l" t="t" r="r" b="b"/>
              <a:pathLst>
                <a:path w="3108325" h="3108325">
                  <a:moveTo>
                    <a:pt x="3108198" y="0"/>
                  </a:moveTo>
                  <a:lnTo>
                    <a:pt x="0" y="0"/>
                  </a:lnTo>
                  <a:lnTo>
                    <a:pt x="0" y="3108198"/>
                  </a:lnTo>
                  <a:lnTo>
                    <a:pt x="3108198" y="3108198"/>
                  </a:lnTo>
                  <a:lnTo>
                    <a:pt x="3108198" y="0"/>
                  </a:lnTo>
                  <a:close/>
                </a:path>
              </a:pathLst>
            </a:custGeom>
            <a:solidFill>
              <a:srgbClr val="EBF2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024502" y="228981"/>
              <a:ext cx="3108325" cy="3108325"/>
            </a:xfrm>
            <a:custGeom>
              <a:avLst/>
              <a:gdLst/>
              <a:ahLst/>
              <a:cxnLst/>
              <a:rect l="l" t="t" r="r" b="b"/>
              <a:pathLst>
                <a:path w="3108325" h="3108325">
                  <a:moveTo>
                    <a:pt x="0" y="3108198"/>
                  </a:moveTo>
                  <a:lnTo>
                    <a:pt x="3108198" y="3108198"/>
                  </a:lnTo>
                  <a:lnTo>
                    <a:pt x="3108198" y="0"/>
                  </a:lnTo>
                  <a:lnTo>
                    <a:pt x="0" y="0"/>
                  </a:lnTo>
                  <a:lnTo>
                    <a:pt x="0" y="3108198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36648" y="3511802"/>
            <a:ext cx="4973320" cy="3095249"/>
          </a:xfrm>
          <a:prstGeom prst="rect">
            <a:avLst/>
          </a:prstGeom>
        </p:spPr>
      </p:pic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1519" y="502919"/>
            <a:ext cx="2926080" cy="219456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1414" y="320802"/>
            <a:ext cx="2714231" cy="265708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46320" y="3521202"/>
            <a:ext cx="3657600" cy="256870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14400" y="3429000"/>
            <a:ext cx="2684526" cy="256031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72063" y="2844038"/>
            <a:ext cx="185928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i="0" spc="-5" dirty="0">
                <a:latin typeface="Times New Roman"/>
                <a:cs typeface="Times New Roman"/>
              </a:rPr>
              <a:t>Sun</a:t>
            </a:r>
            <a:r>
              <a:rPr sz="2000" i="0" spc="-40" dirty="0">
                <a:latin typeface="Times New Roman"/>
                <a:cs typeface="Times New Roman"/>
              </a:rPr>
              <a:t> </a:t>
            </a:r>
            <a:r>
              <a:rPr sz="2000" i="0" spc="-5" dirty="0">
                <a:latin typeface="Times New Roman"/>
                <a:cs typeface="Times New Roman"/>
              </a:rPr>
              <a:t>Flower</a:t>
            </a:r>
            <a:r>
              <a:rPr sz="2000" i="0" spc="-35" dirty="0">
                <a:latin typeface="Times New Roman"/>
                <a:cs typeface="Times New Roman"/>
              </a:rPr>
              <a:t> </a:t>
            </a:r>
            <a:r>
              <a:rPr sz="2000" i="0" spc="-5" dirty="0">
                <a:latin typeface="Times New Roman"/>
                <a:cs typeface="Times New Roman"/>
              </a:rPr>
              <a:t>Seeds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7" name="object 7"/>
          <p:cNvSpPr txBox="1"/>
          <p:nvPr/>
        </p:nvSpPr>
        <p:spPr>
          <a:xfrm>
            <a:off x="5904196" y="3088395"/>
            <a:ext cx="117538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Pine</a:t>
            </a:r>
            <a:r>
              <a:rPr sz="2000" spc="-7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Cones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01449" y="6104673"/>
            <a:ext cx="156972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Nautilus</a:t>
            </a:r>
            <a:r>
              <a:rPr sz="2000" spc="-6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Shells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09175" y="6196783"/>
            <a:ext cx="914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Galaxies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Recursive</a:t>
            </a:r>
            <a:r>
              <a:rPr spc="-40" dirty="0"/>
              <a:t> </a:t>
            </a:r>
            <a:r>
              <a:rPr spc="-5" dirty="0"/>
              <a:t>Definitions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070098" y="3818382"/>
            <a:ext cx="3031490" cy="1300480"/>
            <a:chOff x="3070098" y="3818382"/>
            <a:chExt cx="3031490" cy="13004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86200" y="3818382"/>
              <a:ext cx="1399031" cy="78790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70098" y="4330446"/>
              <a:ext cx="1711452" cy="78790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84548" y="4374642"/>
              <a:ext cx="509777" cy="53797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86478" y="4330446"/>
              <a:ext cx="1514855" cy="787907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252087" y="3821988"/>
            <a:ext cx="2639695" cy="1049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815975">
              <a:lnSpc>
                <a:spcPct val="12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Proofs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Rosen,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</a:t>
            </a:r>
            <a:r>
              <a:rPr sz="2775" baseline="25525" dirty="0">
                <a:latin typeface="Times New Roman"/>
                <a:cs typeface="Times New Roman"/>
              </a:rPr>
              <a:t>th</a:t>
            </a:r>
            <a:r>
              <a:rPr sz="2775" spc="330" baseline="255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ed.,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4.3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</TotalTime>
  <Words>4531</Words>
  <Application>Microsoft Office PowerPoint</Application>
  <PresentationFormat>On-screen Show (4:3)</PresentationFormat>
  <Paragraphs>358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Calibri</vt:lpstr>
      <vt:lpstr>Cambria Math</vt:lpstr>
      <vt:lpstr>Comic Sans MS</vt:lpstr>
      <vt:lpstr>Monotype Corsiva</vt:lpstr>
      <vt:lpstr>Symbol</vt:lpstr>
      <vt:lpstr>Times New Roman</vt:lpstr>
      <vt:lpstr>Office Theme</vt:lpstr>
      <vt:lpstr>Recursive Definitions</vt:lpstr>
      <vt:lpstr>Recursive (or inductive) Definitions</vt:lpstr>
      <vt:lpstr>Recursively Defined Functions</vt:lpstr>
      <vt:lpstr>Examples of Recursively Defined Functions</vt:lpstr>
      <vt:lpstr>PowerPoint Presentation</vt:lpstr>
      <vt:lpstr>PowerPoint Presentation</vt:lpstr>
      <vt:lpstr>PowerPoint Presentation</vt:lpstr>
      <vt:lpstr>Sun Flower Seeds</vt:lpstr>
      <vt:lpstr>Recursive Definitions</vt:lpstr>
      <vt:lpstr>PowerPoint Presentation</vt:lpstr>
      <vt:lpstr>Recursively Defined Set Example</vt:lpstr>
      <vt:lpstr>Recursive Set Example (cont.)</vt:lpstr>
      <vt:lpstr>Recursive Set Example (cont.)</vt:lpstr>
      <vt:lpstr>Recursive Definitions</vt:lpstr>
      <vt:lpstr>PowerPoint Presentation</vt:lpstr>
      <vt:lpstr>a  b  a  1 5 a b 2</vt:lpstr>
      <vt:lpstr>fn/fn-1</vt:lpstr>
      <vt:lpstr>Golden Rectangle</vt:lpstr>
      <vt:lpstr>Prove fn &gt; n-2 where  = (1+5)/2 whenever  n 3</vt:lpstr>
      <vt:lpstr>fn &gt; n-2 (cont.)</vt:lpstr>
      <vt:lpstr>fn &gt; n-2 (cont.)</vt:lpstr>
      <vt:lpstr>Some more examples</vt:lpstr>
      <vt:lpstr>Some more examples</vt:lpstr>
      <vt:lpstr>An Interesting Example</vt:lpstr>
      <vt:lpstr>Another Interesting Example</vt:lpstr>
      <vt:lpstr>Recursive Definitions</vt:lpstr>
      <vt:lpstr>Running Time of Recursive Programs</vt:lpstr>
      <vt:lpstr>Running Time of Recursive Programs</vt:lpstr>
      <vt:lpstr>Find a closed form solution to the recursive equation: T(n) =  T(n-1) + c1. T(0) = c0</vt:lpstr>
      <vt:lpstr>Induction proof</vt:lpstr>
      <vt:lpstr>Find a closed form solution to T(1) = c0,  T(n) = 2T(n-1)+c1</vt:lpstr>
      <vt:lpstr>Prove that T(1) = c0, T(n) = 2T(n-1)+c1has closed form  solution T(n) = 2n-1c0 + (2n-1-1)c1</vt:lpstr>
      <vt:lpstr>GCD and LCM of 2 +ve Integers</vt:lpstr>
      <vt:lpstr>GCD and LCM of 2 +ve Integers</vt:lpstr>
      <vt:lpstr>Euclidean Algorithm to compute gcd(a,b)</vt:lpstr>
      <vt:lpstr>Running time of Euclidean Algorithm*</vt:lpstr>
      <vt:lpstr>Running time of Euclidean Algorithm*</vt:lpstr>
      <vt:lpstr>Compute LCM(a, b)</vt:lpstr>
      <vt:lpstr>A Recursive Euclidean Algorithm</vt:lpstr>
      <vt:lpstr>An 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Recursive Definitions</dc:title>
  <cp:lastModifiedBy>Nicolas Benjamin Widman</cp:lastModifiedBy>
  <cp:revision>11</cp:revision>
  <dcterms:created xsi:type="dcterms:W3CDTF">2022-04-13T03:18:27Z</dcterms:created>
  <dcterms:modified xsi:type="dcterms:W3CDTF">2022-04-21T06:01:27Z</dcterms:modified>
</cp:coreProperties>
</file>