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302" r:id="rId10"/>
    <p:sldId id="303" r:id="rId11"/>
    <p:sldId id="304" r:id="rId12"/>
    <p:sldId id="305" r:id="rId13"/>
    <p:sldId id="268" r:id="rId14"/>
    <p:sldId id="269" r:id="rId15"/>
    <p:sldId id="270" r:id="rId16"/>
    <p:sldId id="306" r:id="rId17"/>
    <p:sldId id="307" r:id="rId18"/>
    <p:sldId id="308" r:id="rId19"/>
    <p:sldId id="309" r:id="rId20"/>
    <p:sldId id="275" r:id="rId21"/>
    <p:sldId id="310" r:id="rId22"/>
    <p:sldId id="311" r:id="rId23"/>
    <p:sldId id="264" r:id="rId24"/>
    <p:sldId id="265" r:id="rId25"/>
    <p:sldId id="312" r:id="rId26"/>
    <p:sldId id="271" r:id="rId27"/>
    <p:sldId id="282" r:id="rId28"/>
    <p:sldId id="283" r:id="rId29"/>
    <p:sldId id="315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119"/>
    <p:restoredTop sz="94664"/>
  </p:normalViewPr>
  <p:slideViewPr>
    <p:cSldViewPr>
      <p:cViewPr varScale="1">
        <p:scale>
          <a:sx n="94" d="100"/>
          <a:sy n="94" d="100"/>
        </p:scale>
        <p:origin x="1624" y="19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4F96A1-D116-EA46-A5A6-4C6A46041F80}" type="datetimeFigureOut">
              <a:rPr lang="en-US" smtClean="0"/>
              <a:t>4/12/22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3ABF08-1C13-5D4E-9FDD-598BF641D1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8642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90A5B-8844-4D25-AE9E-0D38CAED94B3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2953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133949" y="2435606"/>
            <a:ext cx="4876101" cy="6959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0" i="1">
                <a:solidFill>
                  <a:schemeClr val="tx1"/>
                </a:solidFill>
                <a:latin typeface="Monotype Corsiva"/>
                <a:cs typeface="Monotype Corsiv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4/12/22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900" b="0" i="1">
                <a:solidFill>
                  <a:schemeClr val="tx1"/>
                </a:solidFill>
                <a:latin typeface="Monotype Corsiva"/>
                <a:cs typeface="Monotype Corsiv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4/12/22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900" b="0" i="1">
                <a:solidFill>
                  <a:schemeClr val="tx1"/>
                </a:solidFill>
                <a:latin typeface="Monotype Corsiva"/>
                <a:cs typeface="Monotype Corsiv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4/12/22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900" b="0" i="1">
                <a:solidFill>
                  <a:schemeClr val="tx1"/>
                </a:solidFill>
                <a:latin typeface="Monotype Corsiva"/>
                <a:cs typeface="Monotype Corsiv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4/12/22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4/12/22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905379" y="235870"/>
            <a:ext cx="3333241" cy="4673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900" b="0" i="1">
                <a:solidFill>
                  <a:schemeClr val="tx1"/>
                </a:solidFill>
                <a:latin typeface="Monotype Corsiva"/>
                <a:cs typeface="Monotype Corsiv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53439" y="2202025"/>
            <a:ext cx="7772400" cy="20332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4/12/22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6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6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9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0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13" Type="http://schemas.openxmlformats.org/officeDocument/2006/relationships/image" Target="../media/image15.wmf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2.wmf"/><Relationship Id="rId12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2.bin"/><Relationship Id="rId11" Type="http://schemas.openxmlformats.org/officeDocument/2006/relationships/image" Target="../media/image14.wmf"/><Relationship Id="rId5" Type="http://schemas.openxmlformats.org/officeDocument/2006/relationships/image" Target="../media/image11.wmf"/><Relationship Id="rId10" Type="http://schemas.openxmlformats.org/officeDocument/2006/relationships/oleObject" Target="../embeddings/oleObject14.bin"/><Relationship Id="rId4" Type="http://schemas.openxmlformats.org/officeDocument/2006/relationships/oleObject" Target="../embeddings/oleObject11.bin"/><Relationship Id="rId9" Type="http://schemas.openxmlformats.org/officeDocument/2006/relationships/image" Target="../media/image13.w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oleObject" Target="../embeddings/oleObject16.bin"/><Relationship Id="rId7" Type="http://schemas.openxmlformats.org/officeDocument/2006/relationships/oleObject" Target="../embeddings/oleObject18.bin"/><Relationship Id="rId12" Type="http://schemas.openxmlformats.org/officeDocument/2006/relationships/image" Target="../media/image2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7.wmf"/><Relationship Id="rId11" Type="http://schemas.openxmlformats.org/officeDocument/2006/relationships/oleObject" Target="../embeddings/oleObject20.bin"/><Relationship Id="rId5" Type="http://schemas.openxmlformats.org/officeDocument/2006/relationships/oleObject" Target="../embeddings/oleObject17.bin"/><Relationship Id="rId10" Type="http://schemas.openxmlformats.org/officeDocument/2006/relationships/image" Target="../media/image19.wmf"/><Relationship Id="rId4" Type="http://schemas.openxmlformats.org/officeDocument/2006/relationships/image" Target="../media/image16.wmf"/><Relationship Id="rId9" Type="http://schemas.openxmlformats.org/officeDocument/2006/relationships/oleObject" Target="../embeddings/oleObject19.bin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5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Mathematical</a:t>
            </a:r>
            <a:r>
              <a:rPr spc="-15" dirty="0"/>
              <a:t> </a:t>
            </a:r>
            <a:r>
              <a:rPr spc="-75" dirty="0"/>
              <a:t>Induction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762916" y="3905503"/>
            <a:ext cx="3618229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3200" spc="-5" dirty="0">
                <a:solidFill>
                  <a:srgbClr val="888888"/>
                </a:solidFill>
                <a:latin typeface="Times New Roman"/>
                <a:cs typeface="Times New Roman"/>
              </a:rPr>
              <a:t>Rosen, </a:t>
            </a:r>
            <a:r>
              <a:rPr sz="3200" spc="5" dirty="0">
                <a:solidFill>
                  <a:srgbClr val="888888"/>
                </a:solidFill>
                <a:latin typeface="Times New Roman"/>
                <a:cs typeface="Times New Roman"/>
              </a:rPr>
              <a:t>6</a:t>
            </a:r>
            <a:r>
              <a:rPr sz="3150" spc="7" baseline="25132" dirty="0">
                <a:solidFill>
                  <a:srgbClr val="888888"/>
                </a:solidFill>
                <a:latin typeface="Times New Roman"/>
                <a:cs typeface="Times New Roman"/>
              </a:rPr>
              <a:t>th</a:t>
            </a:r>
            <a:r>
              <a:rPr sz="3150" spc="375" baseline="25132" dirty="0">
                <a:solidFill>
                  <a:srgbClr val="888888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888888"/>
                </a:solidFill>
                <a:latin typeface="Times New Roman"/>
                <a:cs typeface="Times New Roman"/>
              </a:rPr>
              <a:t>ed. 4.1,</a:t>
            </a:r>
            <a:r>
              <a:rPr sz="3200" spc="-15" dirty="0">
                <a:solidFill>
                  <a:srgbClr val="888888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888888"/>
                </a:solidFill>
                <a:latin typeface="Times New Roman"/>
                <a:cs typeface="Times New Roman"/>
              </a:rPr>
              <a:t>4.2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81000" y="228600"/>
            <a:ext cx="610615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Inductive Step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Show that p(n)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 p(n+1)</a:t>
            </a: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  <a:sym typeface="Symbol"/>
            </a:endParaRP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For this problem we want to show that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457200" y="1600200"/>
          <a:ext cx="6196263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3" name="Equation" r:id="rId3" imgW="2616200" imgH="482600" progId="Equation.3">
                  <p:embed/>
                </p:oleObj>
              </mc:Choice>
              <mc:Fallback>
                <p:oleObj name="Equation" r:id="rId3" imgW="2616200" imgH="482600" progId="Equation.3">
                  <p:embed/>
                  <p:pic>
                    <p:nvPicPr>
                      <p:cNvPr id="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1600200"/>
                        <a:ext cx="6196263" cy="1143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57200" y="3048000"/>
            <a:ext cx="19672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Assume that</a:t>
            </a:r>
          </a:p>
        </p:txBody>
      </p:sp>
      <p:graphicFrame>
        <p:nvGraphicFramePr>
          <p:cNvPr id="69635" name="Object 3"/>
          <p:cNvGraphicFramePr>
            <a:graphicFrameLocks noChangeAspect="1"/>
          </p:cNvGraphicFramePr>
          <p:nvPr/>
        </p:nvGraphicFramePr>
        <p:xfrm>
          <a:off x="2362200" y="2819400"/>
          <a:ext cx="25273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4" name="Equation" r:id="rId5" imgW="1066800" imgH="482600" progId="Equation.3">
                  <p:embed/>
                </p:oleObj>
              </mc:Choice>
              <mc:Fallback>
                <p:oleObj name="Equation" r:id="rId5" imgW="1066800" imgH="482600" progId="Equation.3">
                  <p:embed/>
                  <p:pic>
                    <p:nvPicPr>
                      <p:cNvPr id="6963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2819400"/>
                        <a:ext cx="2527300" cy="1143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33400" y="3886200"/>
            <a:ext cx="9220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/>
        </p:nvGraphicFramePr>
        <p:xfrm>
          <a:off x="533400" y="4419600"/>
          <a:ext cx="8458200" cy="210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5" name="Equation" r:id="rId7" imgW="3670300" imgH="914400" progId="Equation.3">
                  <p:embed/>
                </p:oleObj>
              </mc:Choice>
              <mc:Fallback>
                <p:oleObj name="Equation" r:id="rId7" imgW="3670300" imgH="914400" progId="Equation.3">
                  <p:embed/>
                  <p:pic>
                    <p:nvPicPr>
                      <p:cNvPr id="8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4419600"/>
                        <a:ext cx="8458200" cy="2106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1996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81000" y="228600"/>
            <a:ext cx="610615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Inductive Step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Show that p(n)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 p(n+1)</a:t>
            </a: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  <a:sym typeface="Symbol"/>
            </a:endParaRP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For this problem we want to show that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457200" y="1600200"/>
          <a:ext cx="6196263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name="Equation" r:id="rId3" imgW="2616200" imgH="482600" progId="Equation.3">
                  <p:embed/>
                </p:oleObj>
              </mc:Choice>
              <mc:Fallback>
                <p:oleObj name="Equation" r:id="rId3" imgW="2616200" imgH="482600" progId="Equation.3">
                  <p:embed/>
                  <p:pic>
                    <p:nvPicPr>
                      <p:cNvPr id="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1600200"/>
                        <a:ext cx="6196263" cy="1143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57200" y="3048000"/>
            <a:ext cx="19672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Assume that</a:t>
            </a:r>
          </a:p>
        </p:txBody>
      </p:sp>
      <p:graphicFrame>
        <p:nvGraphicFramePr>
          <p:cNvPr id="69635" name="Object 3"/>
          <p:cNvGraphicFramePr>
            <a:graphicFrameLocks noChangeAspect="1"/>
          </p:cNvGraphicFramePr>
          <p:nvPr/>
        </p:nvGraphicFramePr>
        <p:xfrm>
          <a:off x="2362200" y="2819400"/>
          <a:ext cx="25273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8" name="Equation" r:id="rId5" imgW="1066800" imgH="482600" progId="Equation.3">
                  <p:embed/>
                </p:oleObj>
              </mc:Choice>
              <mc:Fallback>
                <p:oleObj name="Equation" r:id="rId5" imgW="1066800" imgH="482600" progId="Equation.3">
                  <p:embed/>
                  <p:pic>
                    <p:nvPicPr>
                      <p:cNvPr id="6963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2819400"/>
                        <a:ext cx="2527300" cy="1143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33400" y="3886200"/>
            <a:ext cx="9220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/>
        </p:nvGraphicFramePr>
        <p:xfrm>
          <a:off x="533400" y="4419600"/>
          <a:ext cx="8458200" cy="210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9" name="Equation" r:id="rId7" imgW="3670300" imgH="914400" progId="Equation.3">
                  <p:embed/>
                </p:oleObj>
              </mc:Choice>
              <mc:Fallback>
                <p:oleObj name="Equation" r:id="rId7" imgW="3670300" imgH="914400" progId="Equation.3">
                  <p:embed/>
                  <p:pic>
                    <p:nvPicPr>
                      <p:cNvPr id="8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4419600"/>
                        <a:ext cx="8458200" cy="2106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ular Callout 8"/>
          <p:cNvSpPr/>
          <p:nvPr/>
        </p:nvSpPr>
        <p:spPr bwMode="auto">
          <a:xfrm>
            <a:off x="7010400" y="381000"/>
            <a:ext cx="2133600" cy="838200"/>
          </a:xfrm>
          <a:prstGeom prst="wedgeRectCallout">
            <a:avLst>
              <a:gd name="adj1" fmla="val -111107"/>
              <a:gd name="adj2" fmla="val 110765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Why (n+1)</a:t>
            </a:r>
            <a:r>
              <a:rPr kumimoji="0" lang="en-US" sz="24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and (n+2)?</a:t>
            </a: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" name="Rectangular Callout 9"/>
          <p:cNvSpPr/>
          <p:nvPr/>
        </p:nvSpPr>
        <p:spPr bwMode="auto">
          <a:xfrm>
            <a:off x="6477000" y="2743200"/>
            <a:ext cx="1828800" cy="838200"/>
          </a:xfrm>
          <a:prstGeom prst="wedgeRectCallout">
            <a:avLst>
              <a:gd name="adj1" fmla="val -137322"/>
              <a:gd name="adj2" fmla="val 20721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Why can we assume this?</a:t>
            </a:r>
          </a:p>
        </p:txBody>
      </p:sp>
      <p:sp>
        <p:nvSpPr>
          <p:cNvPr id="11" name="Rectangular Callout 10"/>
          <p:cNvSpPr/>
          <p:nvPr/>
        </p:nvSpPr>
        <p:spPr bwMode="auto">
          <a:xfrm>
            <a:off x="3048000" y="3886200"/>
            <a:ext cx="3733800" cy="457200"/>
          </a:xfrm>
          <a:prstGeom prst="wedgeRectCallout">
            <a:avLst>
              <a:gd name="adj1" fmla="val -60101"/>
              <a:gd name="adj2" fmla="val 12633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/>
              <a:t>Same sum, different format</a:t>
            </a: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2" name="Rectangular Callout 11"/>
          <p:cNvSpPr/>
          <p:nvPr/>
        </p:nvSpPr>
        <p:spPr bwMode="auto">
          <a:xfrm>
            <a:off x="7696200" y="5638800"/>
            <a:ext cx="1447800" cy="1219200"/>
          </a:xfrm>
          <a:prstGeom prst="wedgeRectCallout">
            <a:avLst>
              <a:gd name="adj1" fmla="val -96085"/>
              <a:gd name="adj2" fmla="val -23404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What we wanted to show.</a:t>
            </a:r>
          </a:p>
        </p:txBody>
      </p:sp>
    </p:spTree>
    <p:extLst>
      <p:ext uri="{BB962C8B-B14F-4D97-AF65-F5344CB8AC3E}">
        <p14:creationId xmlns:p14="http://schemas.microsoft.com/office/powerpoint/2010/main" val="1539686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have we shown?</a:t>
            </a:r>
          </a:p>
        </p:txBody>
      </p:sp>
      <p:graphicFrame>
        <p:nvGraphicFramePr>
          <p:cNvPr id="4" name="Content Placeholder 3"/>
          <p:cNvGraphicFramePr>
            <a:graphicFrameLocks noGrp="1" noChangeAspect="1"/>
          </p:cNvGraphicFramePr>
          <p:nvPr>
            <p:ph idx="1"/>
            <p:extLst/>
          </p:nvPr>
        </p:nvGraphicFramePr>
        <p:xfrm>
          <a:off x="838200" y="1973263"/>
          <a:ext cx="1828800" cy="8397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" name="Equation" r:id="rId3" imgW="939392" imgH="431613" progId="Equation.3">
                  <p:embed/>
                </p:oleObj>
              </mc:Choice>
              <mc:Fallback>
                <p:oleObj name="Equation" r:id="rId3" imgW="939392" imgH="431613" progId="Equation.3">
                  <p:embed/>
                  <p:pic>
                    <p:nvPicPr>
                      <p:cNvPr id="4" name="Content Placeholder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1973263"/>
                        <a:ext cx="1828800" cy="83979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200400" y="2133600"/>
            <a:ext cx="403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works for n = 1.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90600" y="3276600"/>
            <a:ext cx="7772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if it works for n =1, then it works for n = 2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if it works for n = 2, then it works for n = 3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if it works for n = 3, then it work for n = 4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etc.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 the closed form solution must work for all integers &gt; 0.</a:t>
            </a:r>
          </a:p>
        </p:txBody>
      </p:sp>
    </p:spTree>
    <p:extLst>
      <p:ext uri="{BB962C8B-B14F-4D97-AF65-F5344CB8AC3E}">
        <p14:creationId xmlns:p14="http://schemas.microsoft.com/office/powerpoint/2010/main" val="298623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25732" y="246538"/>
            <a:ext cx="529209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spc="-10" dirty="0"/>
              <a:t>Variants</a:t>
            </a:r>
            <a:r>
              <a:rPr sz="3200" spc="30" dirty="0"/>
              <a:t> </a:t>
            </a:r>
            <a:r>
              <a:rPr sz="3200" spc="-5" dirty="0"/>
              <a:t>of</a:t>
            </a:r>
            <a:r>
              <a:rPr sz="3200" spc="5" dirty="0"/>
              <a:t> </a:t>
            </a:r>
            <a:r>
              <a:rPr sz="3200" spc="-5" dirty="0"/>
              <a:t>Mathematical</a:t>
            </a:r>
            <a:r>
              <a:rPr sz="3200" spc="30" dirty="0"/>
              <a:t> </a:t>
            </a:r>
            <a:r>
              <a:rPr sz="3200" spc="-180" dirty="0"/>
              <a:t>Induction</a:t>
            </a:r>
            <a:endParaRPr sz="32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1121665"/>
            <a:ext cx="203453" cy="21336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05839" y="1967485"/>
            <a:ext cx="165353" cy="170687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05839" y="2406397"/>
            <a:ext cx="165353" cy="170687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2804161"/>
            <a:ext cx="203453" cy="213360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05839" y="3284221"/>
            <a:ext cx="165353" cy="170687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05839" y="4088893"/>
            <a:ext cx="165353" cy="170687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05839" y="4893565"/>
            <a:ext cx="165353" cy="170687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878839" y="1012953"/>
            <a:ext cx="7648575" cy="41224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Times New Roman"/>
                <a:cs typeface="Times New Roman"/>
              </a:rPr>
              <a:t>In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the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mathematical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induction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we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just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studied,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the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constraint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400" spc="-5" dirty="0">
                <a:latin typeface="Times New Roman"/>
                <a:cs typeface="Times New Roman"/>
              </a:rPr>
              <a:t>that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 </a:t>
            </a:r>
            <a:r>
              <a:rPr sz="2400" spc="-5" dirty="0">
                <a:latin typeface="Times New Roman"/>
                <a:cs typeface="Times New Roman"/>
              </a:rPr>
              <a:t>is</a:t>
            </a:r>
            <a:r>
              <a:rPr sz="2400" dirty="0">
                <a:latin typeface="Times New Roman"/>
                <a:cs typeface="Times New Roman"/>
              </a:rPr>
              <a:t> a</a:t>
            </a:r>
            <a:r>
              <a:rPr sz="2400" spc="-5" dirty="0">
                <a:latin typeface="Times New Roman"/>
                <a:cs typeface="Times New Roman"/>
              </a:rPr>
              <a:t> positive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Times New Roman"/>
                <a:cs typeface="Times New Roman"/>
              </a:rPr>
              <a:t>integer.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In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fact,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we</a:t>
            </a:r>
            <a:r>
              <a:rPr sz="2400" dirty="0">
                <a:latin typeface="Times New Roman"/>
                <a:cs typeface="Times New Roman"/>
              </a:rPr>
              <a:t> can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have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variants:</a:t>
            </a:r>
            <a:endParaRPr sz="2400">
              <a:latin typeface="Times New Roman"/>
              <a:cs typeface="Times New Roman"/>
            </a:endParaRPr>
          </a:p>
          <a:p>
            <a:pPr marL="412750" marR="3597910">
              <a:lnSpc>
                <a:spcPct val="120000"/>
              </a:lnSpc>
            </a:pPr>
            <a:r>
              <a:rPr sz="2400" dirty="0">
                <a:latin typeface="Times New Roman"/>
                <a:cs typeface="Times New Roman"/>
              </a:rPr>
              <a:t>n</a:t>
            </a:r>
            <a:r>
              <a:rPr sz="2400" spc="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</a:t>
            </a:r>
            <a:r>
              <a:rPr sz="2400" spc="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non-negative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integer; 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35" dirty="0">
                <a:latin typeface="Times New Roman"/>
                <a:cs typeface="Times New Roman"/>
              </a:rPr>
              <a:t>or,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</a:t>
            </a:r>
            <a:r>
              <a:rPr sz="2400" spc="-5" dirty="0">
                <a:latin typeface="Times New Roman"/>
                <a:cs typeface="Times New Roman"/>
              </a:rPr>
              <a:t> is 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positive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integer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≥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m.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2400" spc="-85" dirty="0">
                <a:latin typeface="Times New Roman"/>
                <a:cs typeface="Times New Roman"/>
              </a:rPr>
              <a:t>To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deal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with the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above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situations,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all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we </a:t>
            </a:r>
            <a:r>
              <a:rPr sz="2400" dirty="0">
                <a:latin typeface="Times New Roman"/>
                <a:cs typeface="Times New Roman"/>
              </a:rPr>
              <a:t>need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is:</a:t>
            </a:r>
            <a:endParaRPr sz="2400">
              <a:latin typeface="Times New Roman"/>
              <a:cs typeface="Times New Roman"/>
            </a:endParaRPr>
          </a:p>
          <a:p>
            <a:pPr marL="412750">
              <a:lnSpc>
                <a:spcPct val="100000"/>
              </a:lnSpc>
              <a:spcBef>
                <a:spcPts val="575"/>
              </a:spcBef>
            </a:pPr>
            <a:r>
              <a:rPr sz="2400" spc="-5" dirty="0">
                <a:latin typeface="Times New Roman"/>
                <a:cs typeface="Times New Roman"/>
              </a:rPr>
              <a:t>adjust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the basis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step,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so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that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it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considers</a:t>
            </a:r>
            <a:r>
              <a:rPr sz="2400" dirty="0">
                <a:latin typeface="Times New Roman"/>
                <a:cs typeface="Times New Roman"/>
              </a:rPr>
              <a:t> n =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0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or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m</a:t>
            </a:r>
            <a:endParaRPr sz="2400">
              <a:latin typeface="Times New Roman"/>
              <a:cs typeface="Times New Roman"/>
            </a:endParaRPr>
          </a:p>
          <a:p>
            <a:pPr marL="412750">
              <a:lnSpc>
                <a:spcPct val="100000"/>
              </a:lnSpc>
            </a:pPr>
            <a:r>
              <a:rPr sz="2400" spc="-5" dirty="0">
                <a:latin typeface="Times New Roman"/>
                <a:cs typeface="Times New Roman"/>
              </a:rPr>
              <a:t>instead</a:t>
            </a:r>
            <a:r>
              <a:rPr sz="2400" spc="-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1.</a:t>
            </a:r>
            <a:endParaRPr sz="2400">
              <a:latin typeface="Times New Roman"/>
              <a:cs typeface="Times New Roman"/>
            </a:endParaRPr>
          </a:p>
          <a:p>
            <a:pPr marL="412750" marR="212090">
              <a:lnSpc>
                <a:spcPct val="100000"/>
              </a:lnSpc>
              <a:spcBef>
                <a:spcPts val="575"/>
              </a:spcBef>
            </a:pPr>
            <a:r>
              <a:rPr sz="2400" spc="-5" dirty="0">
                <a:latin typeface="Times New Roman"/>
                <a:cs typeface="Times New Roman"/>
              </a:rPr>
              <a:t>adjust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the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inductive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step, </a:t>
            </a:r>
            <a:r>
              <a:rPr sz="2400" dirty="0">
                <a:latin typeface="Times New Roman"/>
                <a:cs typeface="Times New Roman"/>
              </a:rPr>
              <a:t>so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that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P(k)→P(k</a:t>
            </a:r>
            <a:r>
              <a:rPr sz="2400" spc="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+ 1) </a:t>
            </a:r>
            <a:r>
              <a:rPr sz="2400" spc="-5" dirty="0">
                <a:latin typeface="Times New Roman"/>
                <a:cs typeface="Times New Roman"/>
              </a:rPr>
              <a:t>is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proved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for all</a:t>
            </a:r>
            <a:endParaRPr sz="2400">
              <a:latin typeface="Times New Roman"/>
              <a:cs typeface="Times New Roman"/>
            </a:endParaRPr>
          </a:p>
          <a:p>
            <a:pPr marL="412750">
              <a:lnSpc>
                <a:spcPct val="100000"/>
              </a:lnSpc>
              <a:spcBef>
                <a:spcPts val="575"/>
              </a:spcBef>
            </a:pPr>
            <a:r>
              <a:rPr sz="2400" spc="-5" dirty="0">
                <a:latin typeface="Times New Roman"/>
                <a:cs typeface="Times New Roman"/>
              </a:rPr>
              <a:t>non-negative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integer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k or</a:t>
            </a:r>
            <a:r>
              <a:rPr sz="2400" spc="-5" dirty="0">
                <a:latin typeface="Times New Roman"/>
                <a:cs typeface="Times New Roman"/>
              </a:rPr>
              <a:t> all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integer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k ≥</a:t>
            </a:r>
            <a:r>
              <a:rPr sz="2400" spc="-5" dirty="0">
                <a:latin typeface="Times New Roman"/>
                <a:cs typeface="Times New Roman"/>
              </a:rPr>
              <a:t> m.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427211" y="6424866"/>
            <a:ext cx="1797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888888"/>
                </a:solidFill>
                <a:latin typeface="Calibri"/>
                <a:cs typeface="Calibri"/>
              </a:rPr>
              <a:t>13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922428" y="209200"/>
            <a:ext cx="329755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Example</a:t>
            </a:r>
            <a:r>
              <a:rPr sz="3600" spc="-40" dirty="0"/>
              <a:t> </a:t>
            </a:r>
            <a:r>
              <a:rPr sz="3600" dirty="0"/>
              <a:t>for</a:t>
            </a:r>
            <a:r>
              <a:rPr sz="3600" spc="-65" dirty="0"/>
              <a:t> </a:t>
            </a:r>
            <a:r>
              <a:rPr sz="3600" dirty="0"/>
              <a:t>variant</a:t>
            </a:r>
            <a:endParaRPr sz="36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1085089"/>
            <a:ext cx="203453" cy="21336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05839" y="1528573"/>
            <a:ext cx="165353" cy="170687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05839" y="2260093"/>
            <a:ext cx="165353" cy="170687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05839" y="3320797"/>
            <a:ext cx="165353" cy="170687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05839" y="4052317"/>
            <a:ext cx="165353" cy="170687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866139" y="939801"/>
            <a:ext cx="7650480" cy="4012565"/>
          </a:xfrm>
          <a:prstGeom prst="rect">
            <a:avLst/>
          </a:prstGeom>
        </p:spPr>
        <p:txBody>
          <a:bodyPr vert="horz" wrap="square" lIns="0" tIns="4889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385"/>
              </a:spcBef>
            </a:pPr>
            <a:r>
              <a:rPr sz="2400" spc="-5" dirty="0">
                <a:latin typeface="Times New Roman"/>
                <a:cs typeface="Times New Roman"/>
              </a:rPr>
              <a:t>Suppose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that,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for</a:t>
            </a:r>
            <a:r>
              <a:rPr sz="2400" dirty="0">
                <a:latin typeface="Times New Roman"/>
                <a:cs typeface="Times New Roman"/>
              </a:rPr>
              <a:t> a</a:t>
            </a:r>
            <a:r>
              <a:rPr sz="2400" spc="-5" dirty="0">
                <a:latin typeface="Times New Roman"/>
                <a:cs typeface="Times New Roman"/>
              </a:rPr>
              <a:t> finite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set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S,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|S|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n. </a:t>
            </a:r>
            <a:r>
              <a:rPr sz="2400" spc="-5" dirty="0">
                <a:latin typeface="Times New Roman"/>
                <a:cs typeface="Times New Roman"/>
              </a:rPr>
              <a:t>Show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that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|P(S)|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2</a:t>
            </a:r>
            <a:r>
              <a:rPr sz="2400" baseline="24305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.</a:t>
            </a:r>
            <a:endParaRPr sz="2400">
              <a:latin typeface="Times New Roman"/>
              <a:cs typeface="Times New Roman"/>
            </a:endParaRPr>
          </a:p>
          <a:p>
            <a:pPr marL="425450" marR="243840">
              <a:lnSpc>
                <a:spcPct val="100000"/>
              </a:lnSpc>
              <a:spcBef>
                <a:spcPts val="290"/>
              </a:spcBef>
            </a:pPr>
            <a:r>
              <a:rPr sz="2400" spc="-5" dirty="0">
                <a:latin typeface="Times New Roman"/>
                <a:cs typeface="Times New Roman"/>
              </a:rPr>
              <a:t>Note that we </a:t>
            </a:r>
            <a:r>
              <a:rPr sz="2400" dirty="0">
                <a:latin typeface="Times New Roman"/>
                <a:cs typeface="Times New Roman"/>
              </a:rPr>
              <a:t>cannot </a:t>
            </a:r>
            <a:r>
              <a:rPr sz="2400" spc="-5" dirty="0">
                <a:latin typeface="Times New Roman"/>
                <a:cs typeface="Times New Roman"/>
              </a:rPr>
              <a:t>consider </a:t>
            </a:r>
            <a:r>
              <a:rPr sz="2400" dirty="0">
                <a:latin typeface="Times New Roman"/>
                <a:cs typeface="Times New Roman"/>
              </a:rPr>
              <a:t>n = 1 </a:t>
            </a:r>
            <a:r>
              <a:rPr sz="2400" spc="-5" dirty="0">
                <a:latin typeface="Times New Roman"/>
                <a:cs typeface="Times New Roman"/>
              </a:rPr>
              <a:t>in the basis step! </a:t>
            </a:r>
            <a:r>
              <a:rPr sz="2400" dirty="0">
                <a:latin typeface="Times New Roman"/>
                <a:cs typeface="Times New Roman"/>
              </a:rPr>
              <a:t> Because S </a:t>
            </a:r>
            <a:r>
              <a:rPr sz="2400" spc="-5" dirty="0">
                <a:latin typeface="Times New Roman"/>
                <a:cs typeface="Times New Roman"/>
              </a:rPr>
              <a:t>could </a:t>
            </a:r>
            <a:r>
              <a:rPr sz="2400" dirty="0">
                <a:latin typeface="Times New Roman"/>
                <a:cs typeface="Times New Roman"/>
              </a:rPr>
              <a:t>be </a:t>
            </a:r>
            <a:r>
              <a:rPr sz="2400" spc="-5" dirty="0">
                <a:latin typeface="Times New Roman"/>
                <a:cs typeface="Times New Roman"/>
              </a:rPr>
              <a:t>the empty </a:t>
            </a:r>
            <a:r>
              <a:rPr sz="2400" dirty="0">
                <a:latin typeface="Times New Roman"/>
                <a:cs typeface="Times New Roman"/>
              </a:rPr>
              <a:t>set and </a:t>
            </a:r>
            <a:r>
              <a:rPr sz="2400" spc="-5" dirty="0">
                <a:latin typeface="Times New Roman"/>
                <a:cs typeface="Times New Roman"/>
              </a:rPr>
              <a:t>thus </a:t>
            </a:r>
            <a:r>
              <a:rPr sz="2400" dirty="0">
                <a:latin typeface="Times New Roman"/>
                <a:cs typeface="Times New Roman"/>
              </a:rPr>
              <a:t>n </a:t>
            </a:r>
            <a:r>
              <a:rPr sz="2400" spc="-5" dirty="0">
                <a:latin typeface="Times New Roman"/>
                <a:cs typeface="Times New Roman"/>
              </a:rPr>
              <a:t>could </a:t>
            </a:r>
            <a:r>
              <a:rPr sz="2400" dirty="0">
                <a:latin typeface="Times New Roman"/>
                <a:cs typeface="Times New Roman"/>
              </a:rPr>
              <a:t>be 0. 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That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means,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we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have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to make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sure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the </a:t>
            </a:r>
            <a:r>
              <a:rPr sz="2400" dirty="0">
                <a:latin typeface="Times New Roman"/>
                <a:cs typeface="Times New Roman"/>
              </a:rPr>
              <a:t>above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statement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</a:t>
            </a:r>
            <a:endParaRPr sz="2400">
              <a:latin typeface="Times New Roman"/>
              <a:cs typeface="Times New Roman"/>
            </a:endParaRPr>
          </a:p>
          <a:p>
            <a:pPr marL="425450">
              <a:lnSpc>
                <a:spcPts val="2450"/>
              </a:lnSpc>
            </a:pPr>
            <a:r>
              <a:rPr sz="2400" spc="-5" dirty="0">
                <a:latin typeface="Times New Roman"/>
                <a:cs typeface="Times New Roman"/>
              </a:rPr>
              <a:t>true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for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all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non-negative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integer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(not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just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all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positive</a:t>
            </a:r>
            <a:endParaRPr sz="2400">
              <a:latin typeface="Times New Roman"/>
              <a:cs typeface="Times New Roman"/>
            </a:endParaRPr>
          </a:p>
          <a:p>
            <a:pPr marL="425450">
              <a:lnSpc>
                <a:spcPts val="2735"/>
              </a:lnSpc>
            </a:pPr>
            <a:r>
              <a:rPr sz="2400" spc="-5" dirty="0">
                <a:latin typeface="Times New Roman"/>
                <a:cs typeface="Times New Roman"/>
              </a:rPr>
              <a:t>integer</a:t>
            </a:r>
            <a:r>
              <a:rPr sz="2400" spc="-5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n).</a:t>
            </a:r>
            <a:endParaRPr sz="2400">
              <a:latin typeface="Times New Roman"/>
              <a:cs typeface="Times New Roman"/>
            </a:endParaRPr>
          </a:p>
          <a:p>
            <a:pPr marL="425450">
              <a:lnSpc>
                <a:spcPts val="2735"/>
              </a:lnSpc>
              <a:spcBef>
                <a:spcPts val="290"/>
              </a:spcBef>
            </a:pPr>
            <a:r>
              <a:rPr sz="2400" spc="-5" dirty="0">
                <a:latin typeface="Times New Roman"/>
                <a:cs typeface="Times New Roman"/>
              </a:rPr>
              <a:t>If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we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consider </a:t>
            </a:r>
            <a:r>
              <a:rPr sz="2400" dirty="0">
                <a:latin typeface="Times New Roman"/>
                <a:cs typeface="Times New Roman"/>
              </a:rPr>
              <a:t>n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 1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in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the basis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step, then the entire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proof</a:t>
            </a:r>
            <a:endParaRPr sz="2400">
              <a:latin typeface="Times New Roman"/>
              <a:cs typeface="Times New Roman"/>
            </a:endParaRPr>
          </a:p>
          <a:p>
            <a:pPr marL="425450">
              <a:lnSpc>
                <a:spcPts val="2735"/>
              </a:lnSpc>
            </a:pPr>
            <a:r>
              <a:rPr sz="2400" spc="-5" dirty="0">
                <a:latin typeface="Times New Roman"/>
                <a:cs typeface="Times New Roman"/>
              </a:rPr>
              <a:t>ignores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possibility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0.</a:t>
            </a:r>
            <a:endParaRPr sz="2400">
              <a:latin typeface="Times New Roman"/>
              <a:cs typeface="Times New Roman"/>
            </a:endParaRPr>
          </a:p>
          <a:p>
            <a:pPr marL="425450" marR="17780">
              <a:lnSpc>
                <a:spcPts val="2590"/>
              </a:lnSpc>
              <a:spcBef>
                <a:spcPts val="615"/>
              </a:spcBef>
            </a:pPr>
            <a:r>
              <a:rPr sz="2400" spc="-20" dirty="0">
                <a:latin typeface="Times New Roman"/>
                <a:cs typeface="Times New Roman"/>
              </a:rPr>
              <a:t>Similarly, </a:t>
            </a:r>
            <a:r>
              <a:rPr sz="2400" spc="-5" dirty="0">
                <a:latin typeface="Times New Roman"/>
                <a:cs typeface="Times New Roman"/>
              </a:rPr>
              <a:t>when we </a:t>
            </a:r>
            <a:r>
              <a:rPr sz="2400" dirty="0">
                <a:latin typeface="Times New Roman"/>
                <a:cs typeface="Times New Roman"/>
              </a:rPr>
              <a:t>do </a:t>
            </a:r>
            <a:r>
              <a:rPr sz="2400" spc="-5" dirty="0">
                <a:latin typeface="Times New Roman"/>
                <a:cs typeface="Times New Roman"/>
              </a:rPr>
              <a:t>the inductive step, we </a:t>
            </a:r>
            <a:r>
              <a:rPr sz="2400" dirty="0">
                <a:latin typeface="Times New Roman"/>
                <a:cs typeface="Times New Roman"/>
              </a:rPr>
              <a:t>cannot </a:t>
            </a:r>
            <a:r>
              <a:rPr sz="2400" spc="-5" dirty="0">
                <a:latin typeface="Times New Roman"/>
                <a:cs typeface="Times New Roman"/>
              </a:rPr>
              <a:t>just 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prove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it for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all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positive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integer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k.</a:t>
            </a:r>
            <a:r>
              <a:rPr sz="2400" spc="-40" dirty="0">
                <a:latin typeface="Times New Roman"/>
                <a:cs typeface="Times New Roman"/>
              </a:rPr>
              <a:t> </a:t>
            </a:r>
            <a:r>
              <a:rPr sz="2400" spc="-95" dirty="0">
                <a:latin typeface="Times New Roman"/>
                <a:cs typeface="Times New Roman"/>
              </a:rPr>
              <a:t>We</a:t>
            </a:r>
            <a:r>
              <a:rPr sz="2400" spc="-5" dirty="0">
                <a:latin typeface="Times New Roman"/>
                <a:cs typeface="Times New Roman"/>
              </a:rPr>
              <a:t> should prove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it for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all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non-negative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integer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k.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427211" y="6424866"/>
            <a:ext cx="1797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888888"/>
                </a:solidFill>
                <a:latin typeface="Calibri"/>
                <a:cs typeface="Calibri"/>
              </a:rPr>
              <a:t>14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104546" y="246538"/>
            <a:ext cx="293560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spc="-5" dirty="0"/>
              <a:t>Example</a:t>
            </a:r>
            <a:r>
              <a:rPr sz="3200" spc="-10" dirty="0"/>
              <a:t> </a:t>
            </a:r>
            <a:r>
              <a:rPr sz="3200" spc="-5" dirty="0"/>
              <a:t>for</a:t>
            </a:r>
            <a:r>
              <a:rPr sz="3200" spc="-25" dirty="0"/>
              <a:t> </a:t>
            </a:r>
            <a:r>
              <a:rPr sz="3200" spc="-5" dirty="0"/>
              <a:t>variant</a:t>
            </a:r>
            <a:endParaRPr sz="32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1046227"/>
            <a:ext cx="165353" cy="169163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1567435"/>
            <a:ext cx="165353" cy="169163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05839" y="2122171"/>
            <a:ext cx="127253" cy="134874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05839" y="2411731"/>
            <a:ext cx="127253" cy="1348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05839" y="2932939"/>
            <a:ext cx="127253" cy="134874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05839" y="4033267"/>
            <a:ext cx="127253" cy="134874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05839" y="4554475"/>
            <a:ext cx="127253" cy="134874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05839" y="4844035"/>
            <a:ext cx="127253" cy="134874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866139" y="957327"/>
            <a:ext cx="7746365" cy="4079875"/>
          </a:xfrm>
          <a:prstGeom prst="rect">
            <a:avLst/>
          </a:prstGeom>
        </p:spPr>
        <p:txBody>
          <a:bodyPr vert="horz" wrap="square" lIns="0" tIns="69215" rIns="0" bIns="0" rtlCol="0">
            <a:spAutoFit/>
          </a:bodyPr>
          <a:lstStyle/>
          <a:p>
            <a:pPr marL="25400" marR="298450">
              <a:lnSpc>
                <a:spcPts val="1820"/>
              </a:lnSpc>
              <a:spcBef>
                <a:spcPts val="545"/>
              </a:spcBef>
            </a:pPr>
            <a:r>
              <a:rPr sz="1900" b="1" spc="-5" dirty="0">
                <a:latin typeface="Times New Roman"/>
                <a:cs typeface="Times New Roman"/>
              </a:rPr>
              <a:t>Proof: </a:t>
            </a:r>
            <a:r>
              <a:rPr sz="1900" spc="-5" dirty="0">
                <a:latin typeface="Times New Roman"/>
                <a:cs typeface="Times New Roman"/>
              </a:rPr>
              <a:t>Basis step: When </a:t>
            </a:r>
            <a:r>
              <a:rPr sz="1900" dirty="0">
                <a:latin typeface="Times New Roman"/>
                <a:cs typeface="Times New Roman"/>
              </a:rPr>
              <a:t>n = 0, S is the </a:t>
            </a:r>
            <a:r>
              <a:rPr sz="1900" spc="-5" dirty="0">
                <a:latin typeface="Times New Roman"/>
                <a:cs typeface="Times New Roman"/>
              </a:rPr>
              <a:t>empty set. Hence, P(S) </a:t>
            </a:r>
            <a:r>
              <a:rPr sz="1900" dirty="0">
                <a:latin typeface="Times New Roman"/>
                <a:cs typeface="Times New Roman"/>
              </a:rPr>
              <a:t>= </a:t>
            </a:r>
            <a:r>
              <a:rPr sz="1900" spc="-5" dirty="0">
                <a:latin typeface="Times New Roman"/>
                <a:cs typeface="Times New Roman"/>
              </a:rPr>
              <a:t>{</a:t>
            </a:r>
            <a:r>
              <a:rPr sz="1900" spc="-5" dirty="0">
                <a:latin typeface="Cambria Math"/>
                <a:cs typeface="Cambria Math"/>
              </a:rPr>
              <a:t>ϕ</a:t>
            </a:r>
            <a:r>
              <a:rPr sz="1900" spc="-5" dirty="0">
                <a:latin typeface="Times New Roman"/>
                <a:cs typeface="Times New Roman"/>
              </a:rPr>
              <a:t>}, </a:t>
            </a:r>
            <a:r>
              <a:rPr sz="1900" dirty="0">
                <a:latin typeface="Times New Roman"/>
                <a:cs typeface="Times New Roman"/>
              </a:rPr>
              <a:t>which </a:t>
            </a:r>
            <a:r>
              <a:rPr sz="1900" spc="-459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means</a:t>
            </a:r>
            <a:r>
              <a:rPr sz="1900" spc="-3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|P(S)|</a:t>
            </a:r>
            <a:r>
              <a:rPr sz="1900" spc="1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=</a:t>
            </a:r>
            <a:r>
              <a:rPr sz="1900" spc="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1</a:t>
            </a:r>
            <a:r>
              <a:rPr sz="1900" spc="-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= 2</a:t>
            </a:r>
            <a:r>
              <a:rPr sz="1875" baseline="24444" dirty="0">
                <a:latin typeface="Times New Roman"/>
                <a:cs typeface="Times New Roman"/>
              </a:rPr>
              <a:t>0</a:t>
            </a:r>
            <a:r>
              <a:rPr sz="1900" dirty="0">
                <a:latin typeface="Times New Roman"/>
                <a:cs typeface="Times New Roman"/>
              </a:rPr>
              <a:t>.</a:t>
            </a:r>
            <a:endParaRPr sz="1900">
              <a:latin typeface="Times New Roman"/>
              <a:cs typeface="Times New Roman"/>
            </a:endParaRPr>
          </a:p>
          <a:p>
            <a:pPr marL="25400" marR="693420">
              <a:lnSpc>
                <a:spcPts val="1820"/>
              </a:lnSpc>
              <a:spcBef>
                <a:spcPts val="465"/>
              </a:spcBef>
            </a:pPr>
            <a:r>
              <a:rPr sz="1900" b="1" spc="-5" dirty="0">
                <a:latin typeface="Times New Roman"/>
                <a:cs typeface="Times New Roman"/>
              </a:rPr>
              <a:t>Inductive step: </a:t>
            </a:r>
            <a:r>
              <a:rPr sz="1900" spc="-5" dirty="0">
                <a:latin typeface="Times New Roman"/>
                <a:cs typeface="Times New Roman"/>
              </a:rPr>
              <a:t>Assume that, </a:t>
            </a:r>
            <a:r>
              <a:rPr sz="1900" dirty="0">
                <a:latin typeface="Times New Roman"/>
                <a:cs typeface="Times New Roman"/>
              </a:rPr>
              <a:t>for </a:t>
            </a:r>
            <a:r>
              <a:rPr sz="1900" spc="-5" dirty="0">
                <a:latin typeface="Times New Roman"/>
                <a:cs typeface="Times New Roman"/>
              </a:rPr>
              <a:t>all </a:t>
            </a:r>
            <a:r>
              <a:rPr sz="1900" dirty="0">
                <a:latin typeface="Times New Roman"/>
                <a:cs typeface="Times New Roman"/>
              </a:rPr>
              <a:t>S </a:t>
            </a:r>
            <a:r>
              <a:rPr sz="1900" spc="-5" dirty="0">
                <a:latin typeface="Times New Roman"/>
                <a:cs typeface="Times New Roman"/>
              </a:rPr>
              <a:t>such that |S| </a:t>
            </a:r>
            <a:r>
              <a:rPr sz="1900" dirty="0">
                <a:latin typeface="Times New Roman"/>
                <a:cs typeface="Times New Roman"/>
              </a:rPr>
              <a:t>= k (where k s a </a:t>
            </a:r>
            <a:r>
              <a:rPr sz="1900" spc="-5" dirty="0">
                <a:latin typeface="Times New Roman"/>
                <a:cs typeface="Times New Roman"/>
              </a:rPr>
              <a:t>non- </a:t>
            </a:r>
            <a:r>
              <a:rPr sz="1900" spc="-459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negative</a:t>
            </a:r>
            <a:r>
              <a:rPr sz="1900" spc="-3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integer),</a:t>
            </a:r>
            <a:r>
              <a:rPr sz="1900" spc="-15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|P(S)|</a:t>
            </a:r>
            <a:r>
              <a:rPr sz="1900" dirty="0">
                <a:latin typeface="Times New Roman"/>
                <a:cs typeface="Times New Roman"/>
              </a:rPr>
              <a:t> = </a:t>
            </a:r>
            <a:r>
              <a:rPr sz="1900" spc="5" dirty="0">
                <a:latin typeface="Times New Roman"/>
                <a:cs typeface="Times New Roman"/>
              </a:rPr>
              <a:t>2</a:t>
            </a:r>
            <a:r>
              <a:rPr sz="1875" spc="7" baseline="24444" dirty="0">
                <a:latin typeface="Times New Roman"/>
                <a:cs typeface="Times New Roman"/>
              </a:rPr>
              <a:t>k</a:t>
            </a:r>
            <a:r>
              <a:rPr sz="1900" spc="5" dirty="0">
                <a:latin typeface="Times New Roman"/>
                <a:cs typeface="Times New Roman"/>
              </a:rPr>
              <a:t>.</a:t>
            </a:r>
            <a:endParaRPr sz="1900">
              <a:latin typeface="Times New Roman"/>
              <a:cs typeface="Times New Roman"/>
            </a:endParaRPr>
          </a:p>
          <a:p>
            <a:pPr marL="425450">
              <a:lnSpc>
                <a:spcPct val="100000"/>
              </a:lnSpc>
              <a:spcBef>
                <a:spcPts val="20"/>
              </a:spcBef>
            </a:pPr>
            <a:r>
              <a:rPr sz="1900" dirty="0">
                <a:latin typeface="Times New Roman"/>
                <a:cs typeface="Times New Roman"/>
              </a:rPr>
              <a:t>Now</a:t>
            </a:r>
            <a:r>
              <a:rPr sz="1900" spc="-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we </a:t>
            </a:r>
            <a:r>
              <a:rPr sz="1900" spc="-5" dirty="0">
                <a:latin typeface="Times New Roman"/>
                <a:cs typeface="Times New Roman"/>
              </a:rPr>
              <a:t>show that,</a:t>
            </a:r>
            <a:r>
              <a:rPr sz="1900" spc="-2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for </a:t>
            </a:r>
            <a:r>
              <a:rPr sz="1900" spc="-5" dirty="0">
                <a:latin typeface="Times New Roman"/>
                <a:cs typeface="Times New Roman"/>
              </a:rPr>
              <a:t>all</a:t>
            </a:r>
            <a:r>
              <a:rPr sz="1900" spc="-1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S’</a:t>
            </a:r>
            <a:r>
              <a:rPr sz="1900" spc="-13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such</a:t>
            </a:r>
            <a:r>
              <a:rPr sz="1900" spc="-2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that</a:t>
            </a:r>
            <a:r>
              <a:rPr sz="1900" spc="-2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|S’|</a:t>
            </a:r>
            <a:r>
              <a:rPr sz="1900" spc="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=</a:t>
            </a:r>
            <a:r>
              <a:rPr sz="1900" spc="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k +</a:t>
            </a:r>
            <a:r>
              <a:rPr sz="1900" spc="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1,</a:t>
            </a:r>
            <a:r>
              <a:rPr sz="1900" spc="-5" dirty="0">
                <a:latin typeface="Times New Roman"/>
                <a:cs typeface="Times New Roman"/>
              </a:rPr>
              <a:t> |P(S’)|</a:t>
            </a:r>
            <a:r>
              <a:rPr sz="1900" spc="1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=</a:t>
            </a:r>
            <a:r>
              <a:rPr sz="1900" spc="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2</a:t>
            </a:r>
            <a:r>
              <a:rPr sz="1875" baseline="24444" dirty="0">
                <a:latin typeface="Times New Roman"/>
                <a:cs typeface="Times New Roman"/>
              </a:rPr>
              <a:t>k+1</a:t>
            </a:r>
            <a:r>
              <a:rPr sz="1900" dirty="0">
                <a:latin typeface="Times New Roman"/>
                <a:cs typeface="Times New Roman"/>
              </a:rPr>
              <a:t>.</a:t>
            </a:r>
            <a:endParaRPr sz="1900">
              <a:latin typeface="Times New Roman"/>
              <a:cs typeface="Times New Roman"/>
            </a:endParaRPr>
          </a:p>
          <a:p>
            <a:pPr marL="425450">
              <a:lnSpc>
                <a:spcPts val="2050"/>
              </a:lnSpc>
            </a:pPr>
            <a:r>
              <a:rPr sz="1900" spc="-20" dirty="0">
                <a:latin typeface="Times New Roman"/>
                <a:cs typeface="Times New Roman"/>
              </a:rPr>
              <a:t>Clearly, </a:t>
            </a:r>
            <a:r>
              <a:rPr sz="1900" spc="-5" dirty="0">
                <a:latin typeface="Times New Roman"/>
                <a:cs typeface="Times New Roman"/>
              </a:rPr>
              <a:t>all</a:t>
            </a:r>
            <a:r>
              <a:rPr sz="1900" spc="-1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S’</a:t>
            </a:r>
            <a:r>
              <a:rPr sz="1900" spc="-135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such</a:t>
            </a:r>
            <a:r>
              <a:rPr sz="1900" spc="-15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that</a:t>
            </a:r>
            <a:r>
              <a:rPr sz="1900" spc="-2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|S’|</a:t>
            </a:r>
            <a:r>
              <a:rPr sz="1900" spc="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= k</a:t>
            </a:r>
            <a:r>
              <a:rPr sz="1900" spc="-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+</a:t>
            </a:r>
            <a:r>
              <a:rPr sz="1900" spc="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1 can</a:t>
            </a:r>
            <a:r>
              <a:rPr sz="1900" spc="-2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be</a:t>
            </a:r>
            <a:r>
              <a:rPr sz="1900" spc="-1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written</a:t>
            </a:r>
            <a:r>
              <a:rPr sz="1900" spc="-2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as</a:t>
            </a:r>
            <a:r>
              <a:rPr sz="1900" spc="-1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S’</a:t>
            </a:r>
            <a:r>
              <a:rPr sz="1900" spc="-13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=</a:t>
            </a:r>
            <a:r>
              <a:rPr sz="1900" spc="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S</a:t>
            </a:r>
            <a:r>
              <a:rPr sz="1900" spc="2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Cambria Math"/>
                <a:cs typeface="Cambria Math"/>
              </a:rPr>
              <a:t>⋃</a:t>
            </a:r>
            <a:r>
              <a:rPr sz="1900" spc="50" dirty="0">
                <a:latin typeface="Cambria Math"/>
                <a:cs typeface="Cambria Math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{a}, </a:t>
            </a:r>
            <a:r>
              <a:rPr sz="1900" dirty="0">
                <a:latin typeface="Times New Roman"/>
                <a:cs typeface="Times New Roman"/>
              </a:rPr>
              <a:t>where</a:t>
            </a:r>
            <a:endParaRPr sz="1900">
              <a:latin typeface="Times New Roman"/>
              <a:cs typeface="Times New Roman"/>
            </a:endParaRPr>
          </a:p>
          <a:p>
            <a:pPr marL="425450">
              <a:lnSpc>
                <a:spcPts val="2050"/>
              </a:lnSpc>
            </a:pPr>
            <a:r>
              <a:rPr sz="1900" spc="-5" dirty="0">
                <a:latin typeface="Times New Roman"/>
                <a:cs typeface="Times New Roman"/>
              </a:rPr>
              <a:t>|S|</a:t>
            </a:r>
            <a:r>
              <a:rPr sz="1900" spc="-1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= k</a:t>
            </a:r>
            <a:r>
              <a:rPr sz="1900" spc="-1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and</a:t>
            </a:r>
            <a:r>
              <a:rPr sz="1900" spc="-2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a</a:t>
            </a:r>
            <a:r>
              <a:rPr sz="1900" spc="-2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is</a:t>
            </a:r>
            <a:r>
              <a:rPr sz="1900" spc="-1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not</a:t>
            </a:r>
            <a:r>
              <a:rPr sz="1900" spc="-2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in</a:t>
            </a:r>
            <a:r>
              <a:rPr sz="1900" spc="-15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S.</a:t>
            </a:r>
            <a:endParaRPr sz="1900">
              <a:latin typeface="Times New Roman"/>
              <a:cs typeface="Times New Roman"/>
            </a:endParaRPr>
          </a:p>
          <a:p>
            <a:pPr marL="425450">
              <a:lnSpc>
                <a:spcPct val="100000"/>
              </a:lnSpc>
            </a:pPr>
            <a:r>
              <a:rPr sz="1900" spc="-65" dirty="0">
                <a:latin typeface="Times New Roman"/>
                <a:cs typeface="Times New Roman"/>
              </a:rPr>
              <a:t>To</a:t>
            </a:r>
            <a:r>
              <a:rPr sz="1900" dirty="0">
                <a:latin typeface="Times New Roman"/>
                <a:cs typeface="Times New Roman"/>
              </a:rPr>
              <a:t> count</a:t>
            </a:r>
            <a:r>
              <a:rPr sz="1900" spc="-3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|P(S’)|,</a:t>
            </a:r>
            <a:r>
              <a:rPr sz="1900" spc="25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i.e.,</a:t>
            </a:r>
            <a:r>
              <a:rPr sz="1900" spc="-15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the</a:t>
            </a:r>
            <a:r>
              <a:rPr sz="1900" spc="-1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number</a:t>
            </a:r>
            <a:r>
              <a:rPr sz="1900" spc="-1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of</a:t>
            </a:r>
            <a:r>
              <a:rPr sz="1900" spc="5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subsets</a:t>
            </a:r>
            <a:r>
              <a:rPr sz="1900" spc="-2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of</a:t>
            </a:r>
            <a:r>
              <a:rPr sz="1900" spc="5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S’,</a:t>
            </a:r>
            <a:r>
              <a:rPr sz="1900" spc="1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we </a:t>
            </a:r>
            <a:r>
              <a:rPr sz="1900" spc="-5" dirty="0">
                <a:latin typeface="Times New Roman"/>
                <a:cs typeface="Times New Roman"/>
              </a:rPr>
              <a:t>only</a:t>
            </a:r>
            <a:r>
              <a:rPr sz="1900" spc="-1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need</a:t>
            </a:r>
            <a:r>
              <a:rPr sz="1900" spc="-2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to</a:t>
            </a:r>
            <a:r>
              <a:rPr sz="190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count:</a:t>
            </a:r>
            <a:endParaRPr sz="1900">
              <a:latin typeface="Times New Roman"/>
              <a:cs typeface="Times New Roman"/>
            </a:endParaRPr>
          </a:p>
          <a:p>
            <a:pPr marL="824865" marR="17780" indent="-228600">
              <a:lnSpc>
                <a:spcPts val="1820"/>
              </a:lnSpc>
              <a:spcBef>
                <a:spcPts val="440"/>
              </a:spcBef>
              <a:buFont typeface="Arial"/>
              <a:buChar char="•"/>
              <a:tabLst>
                <a:tab pos="824865" algn="l"/>
                <a:tab pos="825500" algn="l"/>
              </a:tabLst>
            </a:pPr>
            <a:r>
              <a:rPr sz="1900" dirty="0">
                <a:latin typeface="Times New Roman"/>
                <a:cs typeface="Times New Roman"/>
              </a:rPr>
              <a:t>(a) </a:t>
            </a:r>
            <a:r>
              <a:rPr sz="1900" spc="-5" dirty="0">
                <a:latin typeface="Times New Roman"/>
                <a:cs typeface="Times New Roman"/>
              </a:rPr>
              <a:t>|P(S)|,</a:t>
            </a:r>
            <a:r>
              <a:rPr sz="1900" spc="1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i.e., the number</a:t>
            </a:r>
            <a:r>
              <a:rPr sz="1900" spc="-1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of</a:t>
            </a:r>
            <a:r>
              <a:rPr sz="1900" spc="5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subsets</a:t>
            </a:r>
            <a:r>
              <a:rPr sz="1900" spc="-1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of</a:t>
            </a:r>
            <a:r>
              <a:rPr sz="1900" spc="5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S;</a:t>
            </a:r>
            <a:r>
              <a:rPr sz="190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By</a:t>
            </a:r>
            <a:r>
              <a:rPr sz="1900" spc="5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the</a:t>
            </a:r>
            <a:r>
              <a:rPr sz="1900" spc="-1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inductive</a:t>
            </a:r>
            <a:r>
              <a:rPr sz="1900" spc="-2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assumption, </a:t>
            </a:r>
            <a:r>
              <a:rPr sz="1900" spc="-459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we</a:t>
            </a:r>
            <a:r>
              <a:rPr sz="1900" spc="-1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know</a:t>
            </a:r>
            <a:r>
              <a:rPr sz="1900" spc="-15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that</a:t>
            </a:r>
            <a:r>
              <a:rPr sz="1900" spc="-2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|P(S)|</a:t>
            </a:r>
            <a:r>
              <a:rPr sz="1900" spc="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=</a:t>
            </a:r>
            <a:r>
              <a:rPr sz="1900" spc="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2</a:t>
            </a:r>
            <a:r>
              <a:rPr sz="1875" baseline="24444" dirty="0">
                <a:latin typeface="Times New Roman"/>
                <a:cs typeface="Times New Roman"/>
              </a:rPr>
              <a:t>k</a:t>
            </a:r>
            <a:r>
              <a:rPr sz="1900" dirty="0">
                <a:latin typeface="Times New Roman"/>
                <a:cs typeface="Times New Roman"/>
              </a:rPr>
              <a:t>.</a:t>
            </a:r>
            <a:endParaRPr sz="1900">
              <a:latin typeface="Times New Roman"/>
              <a:cs typeface="Times New Roman"/>
            </a:endParaRPr>
          </a:p>
          <a:p>
            <a:pPr marL="825500" indent="-228600">
              <a:lnSpc>
                <a:spcPct val="100000"/>
              </a:lnSpc>
              <a:spcBef>
                <a:spcPts val="20"/>
              </a:spcBef>
              <a:buFont typeface="Arial"/>
              <a:buChar char="•"/>
              <a:tabLst>
                <a:tab pos="824865" algn="l"/>
                <a:tab pos="825500" algn="l"/>
              </a:tabLst>
            </a:pPr>
            <a:r>
              <a:rPr sz="1900" dirty="0">
                <a:latin typeface="Times New Roman"/>
                <a:cs typeface="Times New Roman"/>
              </a:rPr>
              <a:t>(b)</a:t>
            </a:r>
            <a:r>
              <a:rPr sz="1900" spc="-4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The</a:t>
            </a:r>
            <a:r>
              <a:rPr sz="1900" spc="-1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numb</a:t>
            </a:r>
            <a:r>
              <a:rPr sz="1900" spc="-5" dirty="0">
                <a:latin typeface="Times New Roman"/>
                <a:cs typeface="Times New Roman"/>
              </a:rPr>
              <a:t>e</a:t>
            </a:r>
            <a:r>
              <a:rPr sz="1900" dirty="0">
                <a:latin typeface="Times New Roman"/>
                <a:cs typeface="Times New Roman"/>
              </a:rPr>
              <a:t>r</a:t>
            </a:r>
            <a:r>
              <a:rPr sz="1900" spc="-2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of </a:t>
            </a:r>
            <a:r>
              <a:rPr sz="1900" spc="-5" dirty="0">
                <a:latin typeface="Times New Roman"/>
                <a:cs typeface="Times New Roman"/>
              </a:rPr>
              <a:t>s</a:t>
            </a:r>
            <a:r>
              <a:rPr sz="1900" dirty="0">
                <a:latin typeface="Times New Roman"/>
                <a:cs typeface="Times New Roman"/>
              </a:rPr>
              <a:t>ub</a:t>
            </a:r>
            <a:r>
              <a:rPr sz="1900" spc="-5" dirty="0">
                <a:latin typeface="Times New Roman"/>
                <a:cs typeface="Times New Roman"/>
              </a:rPr>
              <a:t>s</a:t>
            </a:r>
            <a:r>
              <a:rPr sz="1900" dirty="0">
                <a:latin typeface="Times New Roman"/>
                <a:cs typeface="Times New Roman"/>
              </a:rPr>
              <a:t>e</a:t>
            </a:r>
            <a:r>
              <a:rPr sz="1900" spc="-10" dirty="0">
                <a:latin typeface="Times New Roman"/>
                <a:cs typeface="Times New Roman"/>
              </a:rPr>
              <a:t>t</a:t>
            </a:r>
            <a:r>
              <a:rPr sz="1900" dirty="0">
                <a:latin typeface="Times New Roman"/>
                <a:cs typeface="Times New Roman"/>
              </a:rPr>
              <a:t>s</a:t>
            </a:r>
            <a:r>
              <a:rPr sz="1900" spc="-2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of </a:t>
            </a:r>
            <a:r>
              <a:rPr sz="1900" spc="-5" dirty="0">
                <a:latin typeface="Times New Roman"/>
                <a:cs typeface="Times New Roman"/>
              </a:rPr>
              <a:t>S</a:t>
            </a:r>
            <a:r>
              <a:rPr sz="1900" dirty="0">
                <a:latin typeface="Times New Roman"/>
                <a:cs typeface="Times New Roman"/>
              </a:rPr>
              <a:t>’</a:t>
            </a:r>
            <a:r>
              <a:rPr sz="1900" spc="-13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that</a:t>
            </a:r>
            <a:r>
              <a:rPr sz="1900" spc="-2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cont</a:t>
            </a:r>
            <a:r>
              <a:rPr sz="1900" spc="-5" dirty="0">
                <a:latin typeface="Times New Roman"/>
                <a:cs typeface="Times New Roman"/>
              </a:rPr>
              <a:t>a</a:t>
            </a:r>
            <a:r>
              <a:rPr sz="1900" spc="-10" dirty="0">
                <a:latin typeface="Times New Roman"/>
                <a:cs typeface="Times New Roman"/>
              </a:rPr>
              <a:t>i</a:t>
            </a:r>
            <a:r>
              <a:rPr sz="1900" spc="-5" dirty="0">
                <a:latin typeface="Times New Roman"/>
                <a:cs typeface="Times New Roman"/>
              </a:rPr>
              <a:t>n</a:t>
            </a:r>
            <a:r>
              <a:rPr sz="1900" dirty="0">
                <a:latin typeface="Times New Roman"/>
                <a:cs typeface="Times New Roman"/>
              </a:rPr>
              <a:t>s</a:t>
            </a:r>
            <a:r>
              <a:rPr sz="1900" spc="-2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a.</a:t>
            </a:r>
            <a:endParaRPr sz="1900">
              <a:latin typeface="Times New Roman"/>
              <a:cs typeface="Times New Roman"/>
            </a:endParaRPr>
          </a:p>
          <a:p>
            <a:pPr marL="424815" marR="121920">
              <a:lnSpc>
                <a:spcPts val="1820"/>
              </a:lnSpc>
              <a:spcBef>
                <a:spcPts val="445"/>
              </a:spcBef>
            </a:pPr>
            <a:r>
              <a:rPr sz="1900" spc="-80" dirty="0">
                <a:latin typeface="Times New Roman"/>
                <a:cs typeface="Times New Roman"/>
              </a:rPr>
              <a:t>We</a:t>
            </a:r>
            <a:r>
              <a:rPr sz="1900" spc="-15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note</a:t>
            </a:r>
            <a:r>
              <a:rPr sz="1900" spc="-1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that</a:t>
            </a:r>
            <a:r>
              <a:rPr sz="1900" spc="-1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each</a:t>
            </a:r>
            <a:r>
              <a:rPr sz="1900" spc="5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subset</a:t>
            </a:r>
            <a:r>
              <a:rPr sz="1900" spc="-15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containing</a:t>
            </a:r>
            <a:r>
              <a:rPr sz="1900" spc="-15" dirty="0">
                <a:latin typeface="Times New Roman"/>
                <a:cs typeface="Times New Roman"/>
              </a:rPr>
              <a:t> </a:t>
            </a:r>
            <a:r>
              <a:rPr sz="190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a</a:t>
            </a:r>
            <a:r>
              <a:rPr sz="1900" spc="-5" dirty="0">
                <a:latin typeface="Times New Roman"/>
                <a:cs typeface="Times New Roman"/>
              </a:rPr>
              <a:t> uniquely</a:t>
            </a:r>
            <a:r>
              <a:rPr sz="1900" spc="-15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corresponds</a:t>
            </a:r>
            <a:r>
              <a:rPr sz="1900" spc="-1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to</a:t>
            </a:r>
            <a:r>
              <a:rPr sz="1900" spc="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a</a:t>
            </a:r>
            <a:r>
              <a:rPr sz="1900" spc="5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subset</a:t>
            </a:r>
            <a:r>
              <a:rPr sz="1900" spc="-1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not </a:t>
            </a:r>
            <a:r>
              <a:rPr sz="1900" spc="-459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containing</a:t>
            </a:r>
            <a:r>
              <a:rPr sz="1900" spc="-1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a</a:t>
            </a:r>
            <a:r>
              <a:rPr sz="1900" spc="-2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(by</a:t>
            </a:r>
            <a:r>
              <a:rPr sz="1900" spc="-1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eliminating</a:t>
            </a:r>
            <a:r>
              <a:rPr sz="1900" spc="-2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a</a:t>
            </a:r>
            <a:r>
              <a:rPr sz="1900" spc="-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from</a:t>
            </a:r>
            <a:r>
              <a:rPr sz="1900" spc="-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the</a:t>
            </a:r>
            <a:r>
              <a:rPr sz="1900" spc="-2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subset).</a:t>
            </a:r>
            <a:endParaRPr sz="1900">
              <a:latin typeface="Times New Roman"/>
              <a:cs typeface="Times New Roman"/>
            </a:endParaRPr>
          </a:p>
          <a:p>
            <a:pPr marL="425450">
              <a:lnSpc>
                <a:spcPct val="100000"/>
              </a:lnSpc>
              <a:spcBef>
                <a:spcPts val="20"/>
              </a:spcBef>
            </a:pPr>
            <a:r>
              <a:rPr sz="1900" spc="-5" dirty="0">
                <a:latin typeface="Times New Roman"/>
                <a:cs typeface="Times New Roman"/>
              </a:rPr>
              <a:t>Hence,</a:t>
            </a:r>
            <a:r>
              <a:rPr sz="1900" spc="-15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this</a:t>
            </a:r>
            <a:r>
              <a:rPr sz="1900" spc="-15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number</a:t>
            </a:r>
            <a:r>
              <a:rPr sz="1900" spc="-1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is</a:t>
            </a:r>
            <a:r>
              <a:rPr sz="1900" spc="-1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also |P(S)|</a:t>
            </a:r>
            <a:r>
              <a:rPr sz="1900" spc="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= 2</a:t>
            </a:r>
            <a:r>
              <a:rPr sz="1875" baseline="24444" dirty="0">
                <a:latin typeface="Times New Roman"/>
                <a:cs typeface="Times New Roman"/>
              </a:rPr>
              <a:t>k</a:t>
            </a:r>
            <a:r>
              <a:rPr sz="1900" dirty="0">
                <a:latin typeface="Times New Roman"/>
                <a:cs typeface="Times New Roman"/>
              </a:rPr>
              <a:t>.</a:t>
            </a:r>
            <a:endParaRPr sz="1900">
              <a:latin typeface="Times New Roman"/>
              <a:cs typeface="Times New Roman"/>
            </a:endParaRPr>
          </a:p>
          <a:p>
            <a:pPr marL="425450">
              <a:lnSpc>
                <a:spcPct val="100000"/>
              </a:lnSpc>
            </a:pPr>
            <a:r>
              <a:rPr sz="1900" spc="-80" dirty="0">
                <a:latin typeface="Times New Roman"/>
                <a:cs typeface="Times New Roman"/>
              </a:rPr>
              <a:t>We</a:t>
            </a:r>
            <a:r>
              <a:rPr sz="1900" spc="-2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sum</a:t>
            </a:r>
            <a:r>
              <a:rPr sz="1900" dirty="0">
                <a:latin typeface="Times New Roman"/>
                <a:cs typeface="Times New Roman"/>
              </a:rPr>
              <a:t> up</a:t>
            </a:r>
            <a:r>
              <a:rPr sz="1900" spc="-5" dirty="0">
                <a:latin typeface="Times New Roman"/>
                <a:cs typeface="Times New Roman"/>
              </a:rPr>
              <a:t> these</a:t>
            </a:r>
            <a:r>
              <a:rPr sz="1900" spc="-1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two</a:t>
            </a:r>
            <a:r>
              <a:rPr sz="1900" spc="-15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numbers</a:t>
            </a:r>
            <a:r>
              <a:rPr sz="1900" spc="-1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and</a:t>
            </a:r>
            <a:r>
              <a:rPr sz="1900" spc="-1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get</a:t>
            </a:r>
            <a:r>
              <a:rPr sz="1900" spc="-15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that</a:t>
            </a:r>
            <a:r>
              <a:rPr sz="1900" spc="-1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|P(S’)|</a:t>
            </a:r>
            <a:r>
              <a:rPr sz="1900" spc="1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= 2</a:t>
            </a:r>
            <a:r>
              <a:rPr sz="1875" baseline="24444" dirty="0">
                <a:latin typeface="Times New Roman"/>
                <a:cs typeface="Times New Roman"/>
              </a:rPr>
              <a:t>k</a:t>
            </a:r>
            <a:r>
              <a:rPr sz="1875" spc="254" baseline="24444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+ 2</a:t>
            </a:r>
            <a:r>
              <a:rPr sz="1875" baseline="24444" dirty="0">
                <a:latin typeface="Times New Roman"/>
                <a:cs typeface="Times New Roman"/>
              </a:rPr>
              <a:t>k</a:t>
            </a:r>
            <a:r>
              <a:rPr sz="1875" spc="247" baseline="24444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=</a:t>
            </a:r>
            <a:r>
              <a:rPr sz="1900" spc="5" dirty="0">
                <a:latin typeface="Times New Roman"/>
                <a:cs typeface="Times New Roman"/>
              </a:rPr>
              <a:t> 2</a:t>
            </a:r>
            <a:r>
              <a:rPr sz="1875" spc="7" baseline="24444" dirty="0">
                <a:latin typeface="Times New Roman"/>
                <a:cs typeface="Times New Roman"/>
              </a:rPr>
              <a:t>k+1</a:t>
            </a:r>
            <a:r>
              <a:rPr sz="1900" spc="5" dirty="0">
                <a:latin typeface="Times New Roman"/>
                <a:cs typeface="Times New Roman"/>
              </a:rPr>
              <a:t>.</a:t>
            </a:r>
            <a:endParaRPr sz="19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427211" y="6424866"/>
            <a:ext cx="1797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888888"/>
                </a:solidFill>
                <a:latin typeface="Calibri"/>
                <a:cs typeface="Calibri"/>
              </a:rPr>
              <a:t>15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3439" y="235870"/>
            <a:ext cx="7604761" cy="861774"/>
          </a:xfrm>
        </p:spPr>
        <p:txBody>
          <a:bodyPr/>
          <a:lstStyle/>
          <a:p>
            <a:pPr algn="ctr"/>
            <a:r>
              <a:rPr lang="en-US" sz="2800" b="1" dirty="0"/>
              <a:t>Prove:</a:t>
            </a:r>
            <a:r>
              <a:rPr lang="en-US" sz="2800" dirty="0"/>
              <a:t> If p(n) is the proposition that the sum of the first n odd integers is n</a:t>
            </a:r>
            <a:r>
              <a:rPr lang="en-US" sz="2800" baseline="30000" dirty="0"/>
              <a:t>2</a:t>
            </a:r>
            <a:r>
              <a:rPr lang="en-US" sz="2800" dirty="0"/>
              <a:t>, prove p(n) for n </a:t>
            </a:r>
            <a:r>
              <a:rPr lang="en-US" sz="2800" dirty="0">
                <a:sym typeface="Symbol"/>
              </a:rPr>
              <a:t>Z</a:t>
            </a:r>
            <a:r>
              <a:rPr lang="en-US" sz="2800" baseline="30000" dirty="0">
                <a:sym typeface="Symbol"/>
              </a:rPr>
              <a:t>+</a:t>
            </a:r>
            <a:endParaRPr lang="en-US" sz="2800" baseline="30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dirty="0"/>
              <a:t>Let’s first look at an example so we can figure out what we are trying to prove!  Try first 5 odd integers.</a:t>
            </a:r>
          </a:p>
          <a:p>
            <a:pPr marL="0" indent="0">
              <a:buNone/>
            </a:pPr>
            <a:r>
              <a:rPr lang="en-US" sz="2800" dirty="0"/>
              <a:t>1+3+5+7+9 = 5</a:t>
            </a:r>
            <a:r>
              <a:rPr lang="en-US" sz="2800" baseline="30000" dirty="0"/>
              <a:t>2</a:t>
            </a:r>
          </a:p>
          <a:p>
            <a:pPr marL="0" indent="0">
              <a:buNone/>
            </a:pPr>
            <a:r>
              <a:rPr lang="en-US" sz="2800" dirty="0"/>
              <a:t>If a</a:t>
            </a:r>
            <a:r>
              <a:rPr lang="en-US" sz="2800" baseline="-25000" dirty="0"/>
              <a:t>1</a:t>
            </a:r>
            <a:r>
              <a:rPr lang="en-US" sz="2800" dirty="0"/>
              <a:t>, a</a:t>
            </a:r>
            <a:r>
              <a:rPr lang="en-US" sz="2800" baseline="-25000" dirty="0"/>
              <a:t>2</a:t>
            </a:r>
            <a:r>
              <a:rPr lang="en-US" sz="2800" dirty="0"/>
              <a:t>, a</a:t>
            </a:r>
            <a:r>
              <a:rPr lang="en-US" sz="2800" baseline="-25000" dirty="0"/>
              <a:t>3</a:t>
            </a:r>
            <a:r>
              <a:rPr lang="en-US" sz="2800" dirty="0"/>
              <a:t>, are all odd integers, then what does a general term look like?</a:t>
            </a:r>
          </a:p>
          <a:p>
            <a:pPr marL="0" indent="0">
              <a:buNone/>
            </a:pPr>
            <a:r>
              <a:rPr lang="en-US" sz="2800" dirty="0"/>
              <a:t>2k-1, for k=1,2,3,…,n</a:t>
            </a:r>
          </a:p>
          <a:p>
            <a:pPr marL="0" indent="0">
              <a:buNone/>
            </a:pPr>
            <a:r>
              <a:rPr lang="en-US" sz="2800" dirty="0"/>
              <a:t>So we want to prove that 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3343028"/>
              </p:ext>
            </p:extLst>
          </p:nvPr>
        </p:nvGraphicFramePr>
        <p:xfrm>
          <a:off x="4511488" y="4343400"/>
          <a:ext cx="2803712" cy="12380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" name="Equation" r:id="rId3" imgW="977900" imgH="431800" progId="Equation.3">
                  <p:embed/>
                </p:oleObj>
              </mc:Choice>
              <mc:Fallback>
                <p:oleObj name="Equation" r:id="rId3" imgW="977900" imgH="431800" progId="Equation.3">
                  <p:embed/>
                  <p:pic>
                    <p:nvPicPr>
                      <p:cNvPr id="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1488" y="4343400"/>
                        <a:ext cx="2803712" cy="123800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97401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578" y="952249"/>
            <a:ext cx="3333241" cy="492443"/>
          </a:xfrm>
        </p:spPr>
        <p:txBody>
          <a:bodyPr/>
          <a:lstStyle/>
          <a:p>
            <a:pPr algn="l"/>
            <a:r>
              <a:rPr lang="en-US" sz="3200" i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Prove that  </a:t>
            </a:r>
          </a:p>
        </p:txBody>
      </p:sp>
      <p:graphicFrame>
        <p:nvGraphicFramePr>
          <p:cNvPr id="4" name="Content Placeholder 3"/>
          <p:cNvGraphicFramePr>
            <a:graphicFrameLocks noGrp="1" noChangeAspect="1"/>
          </p:cNvGraphicFramePr>
          <p:nvPr>
            <p:ph idx="1"/>
            <p:extLst/>
          </p:nvPr>
        </p:nvGraphicFramePr>
        <p:xfrm>
          <a:off x="2667000" y="609600"/>
          <a:ext cx="2505717" cy="1106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5" name="Equation" r:id="rId4" imgW="977900" imgH="431800" progId="Equation.3">
                  <p:embed/>
                </p:oleObj>
              </mc:Choice>
              <mc:Fallback>
                <p:oleObj name="Equation" r:id="rId4" imgW="977900" imgH="431800" progId="Equation.3">
                  <p:embed/>
                  <p:pic>
                    <p:nvPicPr>
                      <p:cNvPr id="4" name="Content Placeholder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609600"/>
                        <a:ext cx="2505717" cy="11064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52400" y="2286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Basis Step: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graphicFrame>
        <p:nvGraphicFramePr>
          <p:cNvPr id="6" name="Object 5"/>
          <p:cNvGraphicFramePr>
            <a:graphicFrameLocks noGrp="1" noChangeAspect="1"/>
          </p:cNvGraphicFramePr>
          <p:nvPr>
            <p:extLst/>
          </p:nvPr>
        </p:nvGraphicFramePr>
        <p:xfrm>
          <a:off x="1676400" y="2016743"/>
          <a:ext cx="3733800" cy="10001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6" name="Equation" r:id="rId6" imgW="1612900" imgH="431800" progId="Equation.3">
                  <p:embed/>
                </p:oleObj>
              </mc:Choice>
              <mc:Fallback>
                <p:oleObj name="Equation" r:id="rId6" imgW="1612900" imgH="431800" progId="Equation.3">
                  <p:embed/>
                  <p:pic>
                    <p:nvPicPr>
                      <p:cNvPr id="6" name="Object 5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2016743"/>
                        <a:ext cx="3733800" cy="100017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52400" y="3424535"/>
            <a:ext cx="373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Inductive Step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Show that</a:t>
            </a:r>
          </a:p>
        </p:txBody>
      </p:sp>
      <p:graphicFrame>
        <p:nvGraphicFramePr>
          <p:cNvPr id="8" name="Object 7"/>
          <p:cNvGraphicFramePr>
            <a:graphicFrameLocks noGrp="1" noChangeAspect="1"/>
          </p:cNvGraphicFramePr>
          <p:nvPr>
            <p:extLst/>
          </p:nvPr>
        </p:nvGraphicFramePr>
        <p:xfrm>
          <a:off x="3505200" y="3168831"/>
          <a:ext cx="5257800" cy="9459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7" name="Equation" r:id="rId8" imgW="2400300" imgH="431800" progId="Equation.3">
                  <p:embed/>
                </p:oleObj>
              </mc:Choice>
              <mc:Fallback>
                <p:oleObj name="Equation" r:id="rId8" imgW="2400300" imgH="431800" progId="Equation.3">
                  <p:embed/>
                  <p:pic>
                    <p:nvPicPr>
                      <p:cNvPr id="8" name="Object 7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5200" y="3168831"/>
                        <a:ext cx="5257800" cy="94596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30629" y="4262735"/>
            <a:ext cx="17743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Assume that</a:t>
            </a:r>
          </a:p>
        </p:txBody>
      </p:sp>
      <p:graphicFrame>
        <p:nvGraphicFramePr>
          <p:cNvPr id="10" name="Object 9"/>
          <p:cNvGraphicFramePr>
            <a:graphicFrameLocks noGrp="1" noChangeAspect="1"/>
          </p:cNvGraphicFramePr>
          <p:nvPr>
            <p:extLst/>
          </p:nvPr>
        </p:nvGraphicFramePr>
        <p:xfrm>
          <a:off x="1828801" y="4083050"/>
          <a:ext cx="2057399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8" name="Equation" r:id="rId10" imgW="977900" imgH="431800" progId="Equation.3">
                  <p:embed/>
                </p:oleObj>
              </mc:Choice>
              <mc:Fallback>
                <p:oleObj name="Equation" r:id="rId10" imgW="977900" imgH="431800" progId="Equation.3">
                  <p:embed/>
                  <p:pic>
                    <p:nvPicPr>
                      <p:cNvPr id="10" name="Object 9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1" y="4083050"/>
                        <a:ext cx="2057399" cy="793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/>
          </p:nvPr>
        </p:nvGraphicFramePr>
        <p:xfrm>
          <a:off x="342900" y="4953000"/>
          <a:ext cx="6972300" cy="8394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9" name="Equation" r:id="rId12" imgW="3797300" imgH="457200" progId="Equation.3">
                  <p:embed/>
                </p:oleObj>
              </mc:Choice>
              <mc:Fallback>
                <p:oleObj name="Equation" r:id="rId12" imgW="3797300" imgH="457200" progId="Equation.3">
                  <p:embed/>
                  <p:pic>
                    <p:nvPicPr>
                      <p:cNvPr id="11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" y="4953000"/>
                        <a:ext cx="6972300" cy="83947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04323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7772400" cy="1292662"/>
          </a:xfrm>
        </p:spPr>
        <p:txBody>
          <a:bodyPr/>
          <a:lstStyle/>
          <a:p>
            <a:pPr algn="l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p(n) is the proposition that               </a:t>
            </a:r>
            <a:b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prove p(n) when n is a non-negative integer.  </a:t>
            </a:r>
          </a:p>
        </p:txBody>
      </p:sp>
      <p:graphicFrame>
        <p:nvGraphicFramePr>
          <p:cNvPr id="4" name="Content Placeholder 3"/>
          <p:cNvGraphicFramePr>
            <a:graphicFrameLocks noGrp="1" noChangeAspect="1"/>
          </p:cNvGraphicFramePr>
          <p:nvPr>
            <p:ph idx="1"/>
            <p:extLst/>
          </p:nvPr>
        </p:nvGraphicFramePr>
        <p:xfrm>
          <a:off x="4953000" y="-76200"/>
          <a:ext cx="2255204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9" name="Equation" r:id="rId3" imgW="939600" imgH="444240" progId="Equation.3">
                  <p:embed/>
                </p:oleObj>
              </mc:Choice>
              <mc:Fallback>
                <p:oleObj name="Equation" r:id="rId3" imgW="939600" imgH="444240" progId="Equation.3">
                  <p:embed/>
                  <p:pic>
                    <p:nvPicPr>
                      <p:cNvPr id="4" name="Content Placeholder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-76200"/>
                        <a:ext cx="2255204" cy="1066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04800" y="1828800"/>
            <a:ext cx="784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Basis Step: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will show p(0) is true.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5054600" y="1612900"/>
          <a:ext cx="3884613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0" name="Equation" r:id="rId5" imgW="1930320" imgH="444240" progId="Equation.3">
                  <p:embed/>
                </p:oleObj>
              </mc:Choice>
              <mc:Fallback>
                <p:oleObj name="Equation" r:id="rId5" imgW="1930320" imgH="444240" progId="Equation.3">
                  <p:embed/>
                  <p:pic>
                    <p:nvPicPr>
                      <p:cNvPr id="6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54600" y="1612900"/>
                        <a:ext cx="3884613" cy="889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04800" y="2819400"/>
            <a:ext cx="853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Inductive Step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We want to show that p(n)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p(n+1) i.e.,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4648200"/>
            <a:ext cx="525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Assume:                                      then    </a:t>
            </a:r>
          </a:p>
        </p:txBody>
      </p:sp>
      <p:graphicFrame>
        <p:nvGraphicFramePr>
          <p:cNvPr id="9" name="Object 8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55158008"/>
              </p:ext>
            </p:extLst>
          </p:nvPr>
        </p:nvGraphicFramePr>
        <p:xfrm>
          <a:off x="1676400" y="4419600"/>
          <a:ext cx="2255838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1" name="Equation" r:id="rId7" imgW="939392" imgH="444307" progId="Equation.3">
                  <p:embed/>
                </p:oleObj>
              </mc:Choice>
              <mc:Fallback>
                <p:oleObj name="Equation" r:id="rId7" imgW="939392" imgH="444307" progId="Equation.3">
                  <p:embed/>
                  <p:pic>
                    <p:nvPicPr>
                      <p:cNvPr id="9" name="Object 8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4419600"/>
                        <a:ext cx="2255838" cy="1066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/>
          </p:nvPr>
        </p:nvGraphicFramePr>
        <p:xfrm>
          <a:off x="457200" y="5486400"/>
          <a:ext cx="7772400" cy="1036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2" name="Equation" r:id="rId9" imgW="3619440" imgH="482400" progId="Equation.3">
                  <p:embed/>
                </p:oleObj>
              </mc:Choice>
              <mc:Fallback>
                <p:oleObj name="Equation" r:id="rId9" imgW="3619440" imgH="482400" progId="Equation.3">
                  <p:embed/>
                  <p:pic>
                    <p:nvPicPr>
                      <p:cNvPr id="1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5486400"/>
                        <a:ext cx="7772400" cy="103632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/>
          </p:nvPr>
        </p:nvGraphicFramePr>
        <p:xfrm>
          <a:off x="2438400" y="3352800"/>
          <a:ext cx="4623707" cy="9928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3" name="Equation" r:id="rId11" imgW="2070000" imgH="444240" progId="Equation.3">
                  <p:embed/>
                </p:oleObj>
              </mc:Choice>
              <mc:Fallback>
                <p:oleObj name="Equation" r:id="rId11" imgW="2070000" imgH="444240" progId="Equation.3">
                  <p:embed/>
                  <p:pic>
                    <p:nvPicPr>
                      <p:cNvPr id="11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3352800"/>
                        <a:ext cx="4623707" cy="992821"/>
                      </a:xfrm>
                      <a:prstGeom prst="rect">
                        <a:avLst/>
                      </a:prstGeom>
                      <a:solidFill>
                        <a:srgbClr val="C2FFF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92713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297479B-2D0E-DE4F-9245-4BDC6B4AD5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4" y="0"/>
            <a:ext cx="91409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4717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853848" y="171100"/>
            <a:ext cx="3435985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dirty="0"/>
              <a:t>Climbing A Ladder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72440" y="1897379"/>
            <a:ext cx="241553" cy="24917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29639" y="2885694"/>
            <a:ext cx="190500" cy="198882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29639" y="3397758"/>
            <a:ext cx="190500" cy="198882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777240" y="1773427"/>
            <a:ext cx="7452359" cy="37807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 marR="233045">
              <a:lnSpc>
                <a:spcPct val="100000"/>
              </a:lnSpc>
              <a:spcBef>
                <a:spcPts val="100"/>
              </a:spcBef>
            </a:pPr>
            <a:r>
              <a:rPr sz="2800" dirty="0">
                <a:latin typeface="Times New Roman"/>
                <a:cs typeface="Times New Roman"/>
              </a:rPr>
              <a:t>Suppose </a:t>
            </a:r>
            <a:r>
              <a:rPr sz="2800" spc="-5" dirty="0">
                <a:latin typeface="Times New Roman"/>
                <a:cs typeface="Times New Roman"/>
              </a:rPr>
              <a:t>we have </a:t>
            </a: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5" dirty="0">
                <a:latin typeface="Times New Roman"/>
                <a:cs typeface="Times New Roman"/>
              </a:rPr>
              <a:t>ladder </a:t>
            </a:r>
            <a:r>
              <a:rPr sz="2800" dirty="0">
                <a:latin typeface="Times New Roman"/>
                <a:cs typeface="Times New Roman"/>
              </a:rPr>
              <a:t>of n rungs. </a:t>
            </a:r>
            <a:r>
              <a:rPr sz="2800" spc="-35" dirty="0">
                <a:latin typeface="Times New Roman"/>
                <a:cs typeface="Times New Roman"/>
              </a:rPr>
              <a:t>Let’s </a:t>
            </a:r>
            <a:r>
              <a:rPr sz="2800" spc="-5" dirty="0">
                <a:latin typeface="Times New Roman"/>
                <a:cs typeface="Times New Roman"/>
              </a:rPr>
              <a:t>say we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can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guarantee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two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things:</a:t>
            </a:r>
            <a:endParaRPr sz="2800">
              <a:latin typeface="Times New Roman"/>
              <a:cs typeface="Times New Roman"/>
            </a:endParaRPr>
          </a:p>
          <a:p>
            <a:pPr marL="438150">
              <a:lnSpc>
                <a:spcPct val="100000"/>
              </a:lnSpc>
              <a:spcBef>
                <a:spcPts val="670"/>
              </a:spcBef>
            </a:pPr>
            <a:r>
              <a:rPr sz="2800" spc="-114" dirty="0">
                <a:latin typeface="Times New Roman"/>
                <a:cs typeface="Times New Roman"/>
              </a:rPr>
              <a:t>We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can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reach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first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rung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of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25" dirty="0">
                <a:latin typeface="Times New Roman"/>
                <a:cs typeface="Times New Roman"/>
              </a:rPr>
              <a:t> ladder.</a:t>
            </a:r>
            <a:endParaRPr sz="2800">
              <a:latin typeface="Times New Roman"/>
              <a:cs typeface="Times New Roman"/>
            </a:endParaRPr>
          </a:p>
          <a:p>
            <a:pPr marL="437515" marR="30480">
              <a:lnSpc>
                <a:spcPct val="100000"/>
              </a:lnSpc>
              <a:spcBef>
                <a:spcPts val="675"/>
              </a:spcBef>
            </a:pPr>
            <a:r>
              <a:rPr sz="2800" dirty="0">
                <a:latin typeface="Times New Roman"/>
                <a:cs typeface="Times New Roman"/>
              </a:rPr>
              <a:t>If</a:t>
            </a:r>
            <a:r>
              <a:rPr sz="2800" spc="-5" dirty="0">
                <a:latin typeface="Times New Roman"/>
                <a:cs typeface="Times New Roman"/>
              </a:rPr>
              <a:t> we can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reach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</a:t>
            </a:r>
            <a:r>
              <a:rPr sz="2775" baseline="25525" dirty="0">
                <a:latin typeface="Times New Roman"/>
                <a:cs typeface="Times New Roman"/>
              </a:rPr>
              <a:t>th</a:t>
            </a:r>
            <a:r>
              <a:rPr sz="2775" spc="337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rung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of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20" dirty="0">
                <a:latin typeface="Times New Roman"/>
                <a:cs typeface="Times New Roman"/>
              </a:rPr>
              <a:t>ladder, </a:t>
            </a:r>
            <a:r>
              <a:rPr sz="2800" spc="-5" dirty="0">
                <a:latin typeface="Times New Roman"/>
                <a:cs typeface="Times New Roman"/>
              </a:rPr>
              <a:t>then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we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can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reach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next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(i.e.,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(i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1)</a:t>
            </a:r>
            <a:r>
              <a:rPr sz="2775" baseline="25525" dirty="0">
                <a:latin typeface="Times New Roman"/>
                <a:cs typeface="Times New Roman"/>
              </a:rPr>
              <a:t>st</a:t>
            </a:r>
            <a:r>
              <a:rPr sz="2800" dirty="0">
                <a:latin typeface="Times New Roman"/>
                <a:cs typeface="Times New Roman"/>
              </a:rPr>
              <a:t>)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rung.</a:t>
            </a:r>
            <a:endParaRPr sz="28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670"/>
              </a:spcBef>
            </a:pPr>
            <a:r>
              <a:rPr sz="2800" spc="-5" dirty="0">
                <a:latin typeface="Times New Roman"/>
                <a:cs typeface="Times New Roman"/>
              </a:rPr>
              <a:t>What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can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conclude,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then?</a:t>
            </a:r>
            <a:endParaRPr sz="2800">
              <a:latin typeface="Times New Roman"/>
              <a:cs typeface="Times New Roman"/>
            </a:endParaRPr>
          </a:p>
          <a:p>
            <a:pPr marL="38100" marR="210185" indent="-635">
              <a:lnSpc>
                <a:spcPct val="100000"/>
              </a:lnSpc>
              <a:spcBef>
                <a:spcPts val="675"/>
              </a:spcBef>
            </a:pPr>
            <a:r>
              <a:rPr sz="2800" spc="-114" dirty="0">
                <a:latin typeface="Times New Roman"/>
                <a:cs typeface="Times New Roman"/>
              </a:rPr>
              <a:t>We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can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conclude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that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we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can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reach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</a:t>
            </a:r>
            <a:r>
              <a:rPr sz="2775" baseline="25525" dirty="0">
                <a:latin typeface="Times New Roman"/>
                <a:cs typeface="Times New Roman"/>
              </a:rPr>
              <a:t>th</a:t>
            </a:r>
            <a:r>
              <a:rPr sz="2775" spc="352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rung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for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any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n.</a:t>
            </a:r>
            <a:endParaRPr sz="2800">
              <a:latin typeface="Times New Roman"/>
              <a:cs typeface="Times New Roman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72440" y="4287011"/>
            <a:ext cx="241553" cy="249174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72440" y="4799076"/>
            <a:ext cx="241553" cy="249174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8504173" y="6424866"/>
            <a:ext cx="10287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888888"/>
                </a:solidFill>
                <a:latin typeface="Calibri"/>
                <a:cs typeface="Calibri"/>
              </a:rPr>
              <a:t>2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5940" y="444586"/>
            <a:ext cx="1388745" cy="857250"/>
          </a:xfrm>
          <a:prstGeom prst="rect">
            <a:avLst/>
          </a:prstGeom>
        </p:spPr>
        <p:txBody>
          <a:bodyPr vert="horz" wrap="square" lIns="0" tIns="1238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75"/>
              </a:spcBef>
            </a:pPr>
            <a:r>
              <a:rPr sz="2400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Basis</a:t>
            </a:r>
            <a:r>
              <a:rPr sz="2400" u="heavy" spc="-7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Step:</a:t>
            </a:r>
            <a:endParaRPr sz="2400">
              <a:latin typeface="Times New Roman"/>
              <a:cs typeface="Times New Roman"/>
            </a:endParaRPr>
          </a:p>
          <a:p>
            <a:pPr marL="124460">
              <a:lnSpc>
                <a:spcPct val="100000"/>
              </a:lnSpc>
              <a:spcBef>
                <a:spcPts val="685"/>
              </a:spcBef>
            </a:pPr>
            <a:r>
              <a:rPr sz="1750" spc="15" dirty="0">
                <a:latin typeface="Times New Roman"/>
                <a:cs typeface="Times New Roman"/>
              </a:rPr>
              <a:t>1</a:t>
            </a:r>
            <a:endParaRPr sz="175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742685" y="1371854"/>
            <a:ext cx="116903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Times New Roman"/>
                <a:cs typeface="Times New Roman"/>
              </a:rPr>
              <a:t>but,</a:t>
            </a:r>
            <a:r>
              <a:rPr sz="2400" spc="3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1</a:t>
            </a:r>
            <a:r>
              <a:rPr sz="2800" spc="-5" dirty="0">
                <a:latin typeface="Symbol"/>
                <a:cs typeface="Symbol"/>
              </a:rPr>
              <a:t></a:t>
            </a:r>
            <a:r>
              <a:rPr sz="2800" spc="-5" dirty="0">
                <a:latin typeface="Times New Roman"/>
                <a:cs typeface="Times New Roman"/>
              </a:rPr>
              <a:t>2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35763" y="2761108"/>
            <a:ext cx="7767955" cy="27565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487045">
              <a:lnSpc>
                <a:spcPct val="100000"/>
              </a:lnSpc>
              <a:spcBef>
                <a:spcPts val="100"/>
              </a:spcBef>
            </a:pPr>
            <a:r>
              <a:rPr sz="2800" spc="-5" dirty="0">
                <a:latin typeface="Times New Roman"/>
                <a:cs typeface="Times New Roman"/>
              </a:rPr>
              <a:t>Since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basis step does </a:t>
            </a:r>
            <a:r>
              <a:rPr sz="2800" dirty="0">
                <a:latin typeface="Times New Roman"/>
                <a:cs typeface="Times New Roman"/>
              </a:rPr>
              <a:t>not </a:t>
            </a:r>
            <a:r>
              <a:rPr sz="2800" spc="-5" dirty="0">
                <a:latin typeface="Times New Roman"/>
                <a:cs typeface="Times New Roman"/>
              </a:rPr>
              <a:t>work,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closed </a:t>
            </a:r>
            <a:r>
              <a:rPr sz="2800" dirty="0">
                <a:latin typeface="Times New Roman"/>
                <a:cs typeface="Times New Roman"/>
              </a:rPr>
              <a:t>form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solution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not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valid!</a:t>
            </a:r>
            <a:endParaRPr sz="2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4050">
              <a:latin typeface="Times New Roman"/>
              <a:cs typeface="Times New Roman"/>
            </a:endParaRPr>
          </a:p>
          <a:p>
            <a:pPr marL="12700" marR="5080" algn="just">
              <a:lnSpc>
                <a:spcPct val="100000"/>
              </a:lnSpc>
            </a:pPr>
            <a:r>
              <a:rPr sz="28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An </a:t>
            </a:r>
            <a:r>
              <a:rPr sz="2800" b="1" dirty="0">
                <a:solidFill>
                  <a:srgbClr val="C00000"/>
                </a:solidFill>
                <a:latin typeface="Times New Roman"/>
                <a:cs typeface="Times New Roman"/>
              </a:rPr>
              <a:t>induction </a:t>
            </a:r>
            <a:r>
              <a:rPr sz="2800" b="1" spc="-15" dirty="0">
                <a:solidFill>
                  <a:srgbClr val="C00000"/>
                </a:solidFill>
                <a:latin typeface="Times New Roman"/>
                <a:cs typeface="Times New Roman"/>
              </a:rPr>
              <a:t>proof </a:t>
            </a:r>
            <a:r>
              <a:rPr sz="2800" b="1" dirty="0">
                <a:solidFill>
                  <a:srgbClr val="C00000"/>
                </a:solidFill>
                <a:latin typeface="Times New Roman"/>
                <a:cs typeface="Times New Roman"/>
              </a:rPr>
              <a:t>is a valid </a:t>
            </a:r>
            <a:r>
              <a:rPr sz="2800" b="1" spc="-15" dirty="0">
                <a:solidFill>
                  <a:srgbClr val="C00000"/>
                </a:solidFill>
                <a:latin typeface="Times New Roman"/>
                <a:cs typeface="Times New Roman"/>
              </a:rPr>
              <a:t>proof </a:t>
            </a:r>
            <a:r>
              <a:rPr sz="2800" b="1" u="heavy" dirty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Times New Roman"/>
                <a:cs typeface="Times New Roman"/>
              </a:rPr>
              <a:t>only if </a:t>
            </a:r>
            <a:r>
              <a:rPr sz="2800" b="1" dirty="0">
                <a:solidFill>
                  <a:srgbClr val="C00000"/>
                </a:solidFill>
                <a:latin typeface="Times New Roman"/>
                <a:cs typeface="Times New Roman"/>
              </a:rPr>
              <a:t>the </a:t>
            </a:r>
            <a:r>
              <a:rPr sz="28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basis </a:t>
            </a:r>
            <a:r>
              <a:rPr sz="2800" b="1" spc="-68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step</a:t>
            </a:r>
            <a:r>
              <a:rPr sz="2800" b="1" spc="-16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AND</a:t>
            </a:r>
            <a:r>
              <a:rPr sz="2800" b="1" spc="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C00000"/>
                </a:solidFill>
                <a:latin typeface="Times New Roman"/>
                <a:cs typeface="Times New Roman"/>
              </a:rPr>
              <a:t>the</a:t>
            </a:r>
            <a:r>
              <a:rPr sz="28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C00000"/>
                </a:solidFill>
                <a:latin typeface="Times New Roman"/>
                <a:cs typeface="Times New Roman"/>
              </a:rPr>
              <a:t>induction</a:t>
            </a:r>
            <a:r>
              <a:rPr sz="2800" b="1" spc="-1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step </a:t>
            </a:r>
            <a:r>
              <a:rPr sz="2800" b="1" spc="-20" dirty="0">
                <a:solidFill>
                  <a:srgbClr val="C00000"/>
                </a:solidFill>
                <a:latin typeface="Times New Roman"/>
                <a:cs typeface="Times New Roman"/>
              </a:rPr>
              <a:t>are</a:t>
            </a:r>
            <a:r>
              <a:rPr sz="2800" b="1" spc="-1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C00000"/>
                </a:solidFill>
                <a:latin typeface="Times New Roman"/>
                <a:cs typeface="Times New Roman"/>
              </a:rPr>
              <a:t>both </a:t>
            </a:r>
            <a:r>
              <a:rPr sz="28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true.</a:t>
            </a:r>
            <a:r>
              <a:rPr sz="2800" b="1" spc="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Neither </a:t>
            </a:r>
            <a:r>
              <a:rPr sz="2800" b="1" spc="-69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step</a:t>
            </a:r>
            <a:r>
              <a:rPr sz="2800" b="1" spc="-1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C00000"/>
                </a:solidFill>
                <a:latin typeface="Times New Roman"/>
                <a:cs typeface="Times New Roman"/>
              </a:rPr>
              <a:t>by</a:t>
            </a:r>
            <a:r>
              <a:rPr sz="28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 itself</a:t>
            </a:r>
            <a:r>
              <a:rPr sz="2800" b="1" spc="-1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800" b="1" spc="-10" dirty="0">
                <a:solidFill>
                  <a:srgbClr val="C00000"/>
                </a:solidFill>
                <a:latin typeface="Times New Roman"/>
                <a:cs typeface="Times New Roman"/>
              </a:rPr>
              <a:t>proves</a:t>
            </a:r>
            <a:r>
              <a:rPr sz="2800" b="1" spc="-2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C00000"/>
                </a:solidFill>
                <a:latin typeface="Times New Roman"/>
                <a:cs typeface="Times New Roman"/>
              </a:rPr>
              <a:t>anything.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00161" y="1132789"/>
            <a:ext cx="441325" cy="93535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ts val="5295"/>
              </a:lnSpc>
              <a:spcBef>
                <a:spcPts val="90"/>
              </a:spcBef>
            </a:pPr>
            <a:r>
              <a:rPr sz="4600" spc="-10" dirty="0">
                <a:latin typeface="Symbol"/>
                <a:cs typeface="Symbol"/>
              </a:rPr>
              <a:t></a:t>
            </a:r>
            <a:endParaRPr sz="4600">
              <a:latin typeface="Symbol"/>
              <a:cs typeface="Symbol"/>
            </a:endParaRPr>
          </a:p>
          <a:p>
            <a:pPr marL="95250">
              <a:lnSpc>
                <a:spcPts val="1875"/>
              </a:lnSpc>
            </a:pPr>
            <a:r>
              <a:rPr sz="1750" i="1" spc="5" dirty="0">
                <a:latin typeface="Times New Roman"/>
                <a:cs typeface="Times New Roman"/>
              </a:rPr>
              <a:t>j</a:t>
            </a:r>
            <a:r>
              <a:rPr sz="1750" i="1" spc="-265" dirty="0">
                <a:latin typeface="Times New Roman"/>
                <a:cs typeface="Times New Roman"/>
              </a:rPr>
              <a:t> </a:t>
            </a:r>
            <a:r>
              <a:rPr sz="1750" spc="-85" dirty="0">
                <a:latin typeface="Symbol"/>
                <a:cs typeface="Symbol"/>
              </a:rPr>
              <a:t></a:t>
            </a:r>
            <a:r>
              <a:rPr sz="1750" spc="15" dirty="0">
                <a:latin typeface="Times New Roman"/>
                <a:cs typeface="Times New Roman"/>
              </a:rPr>
              <a:t>1</a:t>
            </a:r>
            <a:endParaRPr sz="17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040587" y="1237062"/>
            <a:ext cx="693420" cy="49212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050" i="1" dirty="0">
                <a:latin typeface="Times New Roman"/>
                <a:cs typeface="Times New Roman"/>
              </a:rPr>
              <a:t>j</a:t>
            </a:r>
            <a:r>
              <a:rPr sz="3050" i="1" spc="60" dirty="0">
                <a:latin typeface="Times New Roman"/>
                <a:cs typeface="Times New Roman"/>
              </a:rPr>
              <a:t> </a:t>
            </a:r>
            <a:r>
              <a:rPr sz="3050" spc="5" dirty="0">
                <a:latin typeface="Symbol"/>
                <a:cs typeface="Symbol"/>
              </a:rPr>
              <a:t></a:t>
            </a:r>
            <a:r>
              <a:rPr sz="3050" spc="-390" dirty="0">
                <a:latin typeface="Times New Roman"/>
                <a:cs typeface="Times New Roman"/>
              </a:rPr>
              <a:t> </a:t>
            </a:r>
            <a:r>
              <a:rPr sz="3050" spc="5" dirty="0">
                <a:latin typeface="Times New Roman"/>
                <a:cs typeface="Times New Roman"/>
              </a:rPr>
              <a:t>1</a:t>
            </a:r>
            <a:endParaRPr sz="30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724727" y="1586345"/>
            <a:ext cx="297815" cy="0"/>
          </a:xfrm>
          <a:custGeom>
            <a:avLst/>
            <a:gdLst/>
            <a:ahLst/>
            <a:cxnLst/>
            <a:rect l="l" t="t" r="r" b="b"/>
            <a:pathLst>
              <a:path w="297814">
                <a:moveTo>
                  <a:pt x="0" y="0"/>
                </a:moveTo>
                <a:lnTo>
                  <a:pt x="297649" y="0"/>
                </a:lnTo>
              </a:path>
            </a:pathLst>
          </a:custGeom>
          <a:ln w="1442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352511" y="1586345"/>
            <a:ext cx="209550" cy="0"/>
          </a:xfrm>
          <a:custGeom>
            <a:avLst/>
            <a:gdLst/>
            <a:ahLst/>
            <a:cxnLst/>
            <a:rect l="l" t="t" r="r" b="b"/>
            <a:pathLst>
              <a:path w="209550">
                <a:moveTo>
                  <a:pt x="0" y="0"/>
                </a:moveTo>
                <a:lnTo>
                  <a:pt x="209257" y="0"/>
                </a:lnTo>
              </a:path>
            </a:pathLst>
          </a:custGeom>
          <a:ln w="1442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2779676" y="1022352"/>
            <a:ext cx="782320" cy="1003300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R="10160" algn="r">
              <a:lnSpc>
                <a:spcPct val="100000"/>
              </a:lnSpc>
              <a:spcBef>
                <a:spcPts val="700"/>
              </a:spcBef>
            </a:pPr>
            <a:r>
              <a:rPr sz="2700" spc="10" dirty="0">
                <a:latin typeface="Times New Roman"/>
                <a:cs typeface="Times New Roman"/>
              </a:rPr>
              <a:t>1</a:t>
            </a:r>
            <a:endParaRPr sz="2700">
              <a:latin typeface="Times New Roman"/>
              <a:cs typeface="Times New Roman"/>
            </a:endParaRPr>
          </a:p>
          <a:p>
            <a:pPr marR="5080" algn="r">
              <a:lnSpc>
                <a:spcPct val="100000"/>
              </a:lnSpc>
              <a:spcBef>
                <a:spcPts val="610"/>
              </a:spcBef>
              <a:tabLst>
                <a:tab pos="582930" algn="l"/>
              </a:tabLst>
            </a:pPr>
            <a:r>
              <a:rPr sz="2700" spc="10" dirty="0">
                <a:latin typeface="Times New Roman"/>
                <a:cs typeface="Times New Roman"/>
              </a:rPr>
              <a:t>2	2</a:t>
            </a:r>
            <a:endParaRPr sz="27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672195" y="940450"/>
            <a:ext cx="337185" cy="4413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25"/>
              </a:spcBef>
            </a:pPr>
            <a:r>
              <a:rPr sz="4050" spc="-82" baseline="-24691" dirty="0">
                <a:latin typeface="Times New Roman"/>
                <a:cs typeface="Times New Roman"/>
              </a:rPr>
              <a:t>1</a:t>
            </a:r>
            <a:r>
              <a:rPr sz="1600" spc="-55" dirty="0">
                <a:latin typeface="Times New Roman"/>
                <a:cs typeface="Times New Roman"/>
              </a:rPr>
              <a:t>2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080011" y="1313874"/>
            <a:ext cx="1447165" cy="4413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551815" algn="l"/>
              </a:tabLst>
            </a:pPr>
            <a:r>
              <a:rPr sz="2700" spc="15" dirty="0">
                <a:latin typeface="Symbol"/>
                <a:cs typeface="Symbol"/>
              </a:rPr>
              <a:t></a:t>
            </a:r>
            <a:r>
              <a:rPr sz="2700" spc="15" dirty="0">
                <a:latin typeface="Times New Roman"/>
                <a:cs typeface="Times New Roman"/>
              </a:rPr>
              <a:t>	</a:t>
            </a:r>
            <a:r>
              <a:rPr sz="2700" spc="220" dirty="0">
                <a:latin typeface="Symbol"/>
                <a:cs typeface="Symbol"/>
              </a:rPr>
              <a:t></a:t>
            </a:r>
            <a:r>
              <a:rPr sz="2700" spc="10" dirty="0">
                <a:latin typeface="Times New Roman"/>
                <a:cs typeface="Times New Roman"/>
              </a:rPr>
              <a:t>1</a:t>
            </a:r>
            <a:r>
              <a:rPr sz="2700" spc="-295" dirty="0">
                <a:latin typeface="Times New Roman"/>
                <a:cs typeface="Times New Roman"/>
              </a:rPr>
              <a:t> </a:t>
            </a:r>
            <a:r>
              <a:rPr sz="2700" spc="15" dirty="0">
                <a:latin typeface="Symbol"/>
                <a:cs typeface="Symbol"/>
              </a:rPr>
              <a:t></a:t>
            </a:r>
            <a:r>
              <a:rPr sz="2700" spc="-45" dirty="0">
                <a:latin typeface="Times New Roman"/>
                <a:cs typeface="Times New Roman"/>
              </a:rPr>
              <a:t> </a:t>
            </a:r>
            <a:r>
              <a:rPr sz="2700" spc="10" dirty="0">
                <a:latin typeface="Times New Roman"/>
                <a:cs typeface="Times New Roman"/>
              </a:rPr>
              <a:t>2</a:t>
            </a:r>
            <a:endParaRPr sz="27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53439" y="2202025"/>
            <a:ext cx="7772400" cy="2714589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sz="2800" dirty="0"/>
              <a:t>Let p(n) be the statement that n! &gt; 2</a:t>
            </a:r>
            <a:r>
              <a:rPr lang="en-US" sz="2800" baseline="30000" dirty="0"/>
              <a:t>n</a:t>
            </a:r>
            <a:r>
              <a:rPr lang="en-US" sz="2800" dirty="0"/>
              <a:t>. Prove p(n) for n </a:t>
            </a:r>
            <a:r>
              <a:rPr lang="en-US" sz="2800" dirty="0">
                <a:sym typeface="Symbol" pitchFamily="18" charset="2"/>
              </a:rPr>
              <a:t>4.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b="1" dirty="0">
                <a:sym typeface="Symbol" pitchFamily="18" charset="2"/>
              </a:rPr>
              <a:t>Inductive Proof: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u="sng" dirty="0">
                <a:sym typeface="Symbol" pitchFamily="18" charset="2"/>
              </a:rPr>
              <a:t>Basis Step:</a:t>
            </a:r>
            <a:r>
              <a:rPr lang="en-US" sz="2800" dirty="0">
                <a:sym typeface="Symbol" pitchFamily="18" charset="2"/>
              </a:rPr>
              <a:t> We will show that p(4) is true.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dirty="0">
                <a:sym typeface="Symbol" pitchFamily="18" charset="2"/>
              </a:rPr>
              <a:t>4! = 24 &gt; 2</a:t>
            </a:r>
            <a:r>
              <a:rPr lang="en-US" sz="2800" baseline="30000" dirty="0">
                <a:sym typeface="Symbol" pitchFamily="18" charset="2"/>
              </a:rPr>
              <a:t>4</a:t>
            </a:r>
            <a:r>
              <a:rPr lang="en-US" sz="2800" dirty="0">
                <a:sym typeface="Symbol" pitchFamily="18" charset="2"/>
              </a:rPr>
              <a:t> = 16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u="sng" dirty="0">
                <a:sym typeface="Symbol" pitchFamily="18" charset="2"/>
              </a:rPr>
              <a:t>Inductive Step:</a:t>
            </a:r>
            <a:r>
              <a:rPr lang="en-US" sz="2800" dirty="0">
                <a:sym typeface="Symbol" pitchFamily="18" charset="2"/>
              </a:rPr>
              <a:t> We want to show that k4, p(k) p(k+1).  Assume k! &gt; 2</a:t>
            </a:r>
            <a:r>
              <a:rPr lang="en-US" sz="2800" baseline="30000" dirty="0">
                <a:sym typeface="Symbol" pitchFamily="18" charset="2"/>
              </a:rPr>
              <a:t>k</a:t>
            </a:r>
            <a:r>
              <a:rPr lang="en-US" sz="2800" dirty="0">
                <a:sym typeface="Symbol" pitchFamily="18" charset="2"/>
              </a:rPr>
              <a:t> for some arbitrary k4.</a:t>
            </a:r>
            <a:endParaRPr lang="en-US" sz="2800" dirty="0"/>
          </a:p>
        </p:txBody>
      </p:sp>
      <p:sp>
        <p:nvSpPr>
          <p:cNvPr id="34821" name="Rectangle 5"/>
          <p:cNvSpPr>
            <a:spLocks noGrp="1" noChangeArrowheads="1"/>
          </p:cNvSpPr>
          <p:nvPr>
            <p:ph type="title"/>
          </p:nvPr>
        </p:nvSpPr>
        <p:spPr>
          <a:xfrm>
            <a:off x="2644139" y="235870"/>
            <a:ext cx="4190999" cy="1107996"/>
          </a:xfrm>
        </p:spPr>
        <p:txBody>
          <a:bodyPr/>
          <a:lstStyle/>
          <a:p>
            <a:r>
              <a:rPr lang="en-US" sz="3600" dirty="0"/>
              <a:t>More General Example</a:t>
            </a:r>
          </a:p>
        </p:txBody>
      </p:sp>
    </p:spTree>
    <p:extLst>
      <p:ext uri="{BB962C8B-B14F-4D97-AF65-F5344CB8AC3E}">
        <p14:creationId xmlns:p14="http://schemas.microsoft.com/office/powerpoint/2010/main" val="885433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uiExpand="1" build="p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3073018" y="235870"/>
            <a:ext cx="3333241" cy="553998"/>
          </a:xfrm>
        </p:spPr>
        <p:txBody>
          <a:bodyPr/>
          <a:lstStyle/>
          <a:p>
            <a:r>
              <a:rPr lang="en-US" sz="3600" dirty="0"/>
              <a:t>n! &gt; </a:t>
            </a:r>
            <a:r>
              <a:rPr lang="en-US" sz="3600" spc="300" dirty="0"/>
              <a:t>2</a:t>
            </a:r>
            <a:r>
              <a:rPr lang="en-US" sz="3600" spc="300" baseline="30000" dirty="0"/>
              <a:t>n</a:t>
            </a:r>
            <a:r>
              <a:rPr lang="en-US" sz="3600" dirty="0"/>
              <a:t> (cont.)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53439" y="2202025"/>
            <a:ext cx="7772400" cy="2872581"/>
          </a:xfrm>
        </p:spPr>
        <p:txBody>
          <a:bodyPr/>
          <a:lstStyle/>
          <a:p>
            <a:pPr>
              <a:buFontTx/>
              <a:buNone/>
            </a:pPr>
            <a:r>
              <a:rPr lang="en-US" sz="2800" dirty="0"/>
              <a:t>(k+1)! 	= (k+1)k!</a:t>
            </a:r>
          </a:p>
          <a:p>
            <a:pPr>
              <a:buFontTx/>
              <a:buNone/>
            </a:pPr>
            <a:r>
              <a:rPr lang="en-US" sz="2800" dirty="0"/>
              <a:t>		&gt; (k+1)2</a:t>
            </a:r>
            <a:r>
              <a:rPr lang="en-US" sz="2800" baseline="30000" dirty="0"/>
              <a:t>k</a:t>
            </a:r>
            <a:r>
              <a:rPr lang="en-US" sz="2800" dirty="0"/>
              <a:t>  (inductive hypothesis)</a:t>
            </a:r>
          </a:p>
          <a:p>
            <a:pPr>
              <a:buFontTx/>
              <a:buNone/>
            </a:pPr>
            <a:r>
              <a:rPr lang="en-US" sz="2800" dirty="0"/>
              <a:t>		&gt; 2*2</a:t>
            </a:r>
            <a:r>
              <a:rPr lang="en-US" sz="2800" baseline="30000" dirty="0"/>
              <a:t>k</a:t>
            </a:r>
            <a:r>
              <a:rPr lang="en-US" sz="2800" dirty="0"/>
              <a:t> (since k</a:t>
            </a:r>
            <a:r>
              <a:rPr lang="en-US" sz="2800" dirty="0">
                <a:sym typeface="Symbol" pitchFamily="18" charset="2"/>
              </a:rPr>
              <a:t>4)</a:t>
            </a:r>
          </a:p>
          <a:p>
            <a:pPr>
              <a:buFontTx/>
              <a:buNone/>
            </a:pPr>
            <a:r>
              <a:rPr lang="en-US" sz="2800" dirty="0">
                <a:sym typeface="Symbol" pitchFamily="18" charset="2"/>
              </a:rPr>
              <a:t>		= 2</a:t>
            </a:r>
            <a:r>
              <a:rPr lang="en-US" sz="2800" baseline="30000" dirty="0">
                <a:sym typeface="Symbol" pitchFamily="18" charset="2"/>
              </a:rPr>
              <a:t>k+1</a:t>
            </a:r>
          </a:p>
          <a:p>
            <a:pPr>
              <a:buFontTx/>
              <a:buNone/>
            </a:pPr>
            <a:r>
              <a:rPr lang="en-US" sz="2800" dirty="0">
                <a:cs typeface="Times New Roman" pitchFamily="18" charset="0"/>
              </a:rPr>
              <a:t>Since p(4) is true and p(n) </a:t>
            </a:r>
            <a:r>
              <a:rPr lang="en-US" sz="2800" dirty="0">
                <a:cs typeface="Times New Roman" pitchFamily="18" charset="0"/>
                <a:sym typeface="Symbol" pitchFamily="18" charset="2"/>
              </a:rPr>
              <a:t></a:t>
            </a:r>
            <a:r>
              <a:rPr lang="en-US" sz="2800" dirty="0">
                <a:cs typeface="Times New Roman" pitchFamily="18" charset="0"/>
              </a:rPr>
              <a:t> p(n+1), then p(n) is true for all integers n</a:t>
            </a:r>
            <a:r>
              <a:rPr lang="en-US" sz="2800" dirty="0">
                <a:cs typeface="Times New Roman" pitchFamily="18" charset="0"/>
                <a:sym typeface="Symbol" pitchFamily="18" charset="2"/>
              </a:rPr>
              <a:t>4</a:t>
            </a:r>
            <a:r>
              <a:rPr lang="en-US" sz="2800" dirty="0">
                <a:cs typeface="Times New Roman" pitchFamily="18" charset="0"/>
              </a:rPr>
              <a:t>.</a:t>
            </a:r>
          </a:p>
          <a:p>
            <a:pPr>
              <a:buFontTx/>
              <a:buNone/>
            </a:pPr>
            <a:endParaRPr lang="en-US" sz="2800" baseline="30000" dirty="0"/>
          </a:p>
        </p:txBody>
      </p:sp>
    </p:spTree>
    <p:extLst>
      <p:ext uri="{BB962C8B-B14F-4D97-AF65-F5344CB8AC3E}">
        <p14:creationId xmlns:p14="http://schemas.microsoft.com/office/powerpoint/2010/main" val="2046706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uiExpand="1" build="p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35870"/>
            <a:ext cx="8168639" cy="1477328"/>
          </a:xfrm>
        </p:spPr>
        <p:txBody>
          <a:bodyPr/>
          <a:lstStyle/>
          <a:p>
            <a:pPr algn="ctr"/>
            <a:r>
              <a:rPr lang="en-US" sz="3200" dirty="0"/>
              <a:t>Let p(n) be the statement that all numbers of the form </a:t>
            </a:r>
            <a:r>
              <a:rPr lang="en-US" sz="3200" spc="300" dirty="0"/>
              <a:t>8</a:t>
            </a:r>
            <a:r>
              <a:rPr lang="en-US" sz="3200" spc="300" baseline="30000" dirty="0"/>
              <a:t>n</a:t>
            </a:r>
            <a:r>
              <a:rPr lang="en-US" sz="3200" dirty="0"/>
              <a:t>-</a:t>
            </a:r>
            <a:r>
              <a:rPr lang="en-US" sz="3200" spc="300" dirty="0"/>
              <a:t>2</a:t>
            </a:r>
            <a:r>
              <a:rPr lang="en-US" sz="3200" spc="300" baseline="30000" dirty="0"/>
              <a:t>n</a:t>
            </a:r>
            <a:r>
              <a:rPr lang="en-US" sz="3200" baseline="30000" dirty="0"/>
              <a:t> </a:t>
            </a:r>
            <a:r>
              <a:rPr lang="en-US" sz="3200" dirty="0"/>
              <a:t>for </a:t>
            </a:r>
            <a:r>
              <a:rPr lang="en-US" sz="3200" dirty="0" err="1"/>
              <a:t>n</a:t>
            </a:r>
            <a:r>
              <a:rPr lang="en-US" sz="3200" dirty="0" err="1">
                <a:sym typeface="Symbol" pitchFamily="18" charset="2"/>
              </a:rPr>
              <a:t></a:t>
            </a:r>
            <a:r>
              <a:rPr lang="en-US" sz="3200" spc="300" dirty="0" err="1">
                <a:sym typeface="Symbol" pitchFamily="18" charset="2"/>
              </a:rPr>
              <a:t>Z</a:t>
            </a:r>
            <a:r>
              <a:rPr lang="en-US" sz="3200" spc="300" baseline="30000" dirty="0">
                <a:sym typeface="Symbol" pitchFamily="18" charset="2"/>
              </a:rPr>
              <a:t>+</a:t>
            </a:r>
            <a:r>
              <a:rPr lang="en-US" sz="3200" dirty="0">
                <a:sym typeface="Symbol" pitchFamily="18" charset="2"/>
              </a:rPr>
              <a:t> are divisible by 6 (i.e., can be written as 6k for some </a:t>
            </a:r>
            <a:r>
              <a:rPr lang="en-US" sz="3200" dirty="0" err="1">
                <a:sym typeface="Symbol" pitchFamily="18" charset="2"/>
              </a:rPr>
              <a:t>kZ</a:t>
            </a:r>
            <a:r>
              <a:rPr lang="en-US" sz="3200" dirty="0">
                <a:sym typeface="Symbol" pitchFamily="18" charset="2"/>
              </a:rPr>
              <a:t>).  Prove p(n)</a:t>
            </a:r>
            <a:endParaRPr lang="en-US" sz="3200" dirty="0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53439" y="2202025"/>
            <a:ext cx="7772400" cy="2538837"/>
          </a:xfrm>
        </p:spPr>
        <p:txBody>
          <a:bodyPr/>
          <a:lstStyle/>
          <a:p>
            <a:pPr>
              <a:lnSpc>
                <a:spcPct val="120000"/>
              </a:lnSpc>
              <a:buFontTx/>
              <a:buNone/>
            </a:pPr>
            <a:r>
              <a:rPr lang="en-US" sz="2800" b="1" dirty="0"/>
              <a:t>Inductive Proof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 sz="2800" u="sng" dirty="0"/>
              <a:t>Basis Step:</a:t>
            </a:r>
            <a:r>
              <a:rPr lang="en-US" sz="2800" dirty="0"/>
              <a:t> We will show that p(1) is true.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 sz="2800" dirty="0"/>
              <a:t>8</a:t>
            </a:r>
            <a:r>
              <a:rPr lang="en-US" sz="2800" baseline="30000" dirty="0"/>
              <a:t>1</a:t>
            </a:r>
            <a:r>
              <a:rPr lang="en-US" sz="2800" dirty="0"/>
              <a:t>-2</a:t>
            </a:r>
            <a:r>
              <a:rPr lang="en-US" sz="2800" baseline="30000" dirty="0"/>
              <a:t>1</a:t>
            </a:r>
            <a:r>
              <a:rPr lang="en-US" sz="2800" dirty="0"/>
              <a:t> = 6 which is clearly divisible by 6.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 sz="2800" u="sng" dirty="0"/>
              <a:t>Inductive Step:</a:t>
            </a:r>
            <a:r>
              <a:rPr lang="en-US" sz="2800" dirty="0"/>
              <a:t> We must show that </a:t>
            </a:r>
            <a:r>
              <a:rPr lang="en-US" sz="2800" dirty="0">
                <a:sym typeface="Symbol" pitchFamily="18" charset="2"/>
              </a:rPr>
              <a:t></a:t>
            </a:r>
            <a:r>
              <a:rPr lang="en-US" sz="2800" dirty="0" err="1">
                <a:sym typeface="Symbol" pitchFamily="18" charset="2"/>
              </a:rPr>
              <a:t>kZ</a:t>
            </a:r>
            <a:r>
              <a:rPr lang="en-US" sz="2800" baseline="30000" dirty="0">
                <a:sym typeface="Symbol" pitchFamily="18" charset="2"/>
              </a:rPr>
              <a:t>+</a:t>
            </a:r>
            <a:r>
              <a:rPr lang="en-US" sz="2800" dirty="0">
                <a:sym typeface="Symbol" pitchFamily="18" charset="2"/>
              </a:rPr>
              <a:t> (8</a:t>
            </a:r>
            <a:r>
              <a:rPr lang="en-US" sz="2800" baseline="30000" dirty="0">
                <a:sym typeface="Symbol" pitchFamily="18" charset="2"/>
              </a:rPr>
              <a:t>k</a:t>
            </a:r>
            <a:r>
              <a:rPr lang="en-US" sz="2800" dirty="0">
                <a:sym typeface="Symbol" pitchFamily="18" charset="2"/>
              </a:rPr>
              <a:t>-2</a:t>
            </a:r>
            <a:r>
              <a:rPr lang="en-US" sz="2800" baseline="30000" dirty="0">
                <a:sym typeface="Symbol" pitchFamily="18" charset="2"/>
              </a:rPr>
              <a:t>k</a:t>
            </a:r>
            <a:r>
              <a:rPr lang="en-US" sz="2800" dirty="0">
                <a:sym typeface="Symbol" pitchFamily="18" charset="2"/>
              </a:rPr>
              <a:t>) is divisible by 6(8</a:t>
            </a:r>
            <a:r>
              <a:rPr lang="en-US" sz="2800" baseline="30000" dirty="0">
                <a:sym typeface="Symbol" pitchFamily="18" charset="2"/>
              </a:rPr>
              <a:t>k+1</a:t>
            </a:r>
            <a:r>
              <a:rPr lang="en-US" sz="2800" dirty="0">
                <a:sym typeface="Symbol" pitchFamily="18" charset="2"/>
              </a:rPr>
              <a:t>-2</a:t>
            </a:r>
            <a:r>
              <a:rPr lang="en-US" sz="2800" baseline="30000" dirty="0">
                <a:sym typeface="Symbol" pitchFamily="18" charset="2"/>
              </a:rPr>
              <a:t>k+1</a:t>
            </a:r>
            <a:r>
              <a:rPr lang="en-US" sz="2800" dirty="0">
                <a:sym typeface="Symbol" pitchFamily="18" charset="2"/>
              </a:rPr>
              <a:t>) is divisible by 6.</a:t>
            </a:r>
            <a:endParaRPr lang="en-US" sz="2800" baseline="30000" dirty="0"/>
          </a:p>
        </p:txBody>
      </p:sp>
    </p:spTree>
    <p:extLst>
      <p:ext uri="{BB962C8B-B14F-4D97-AF65-F5344CB8AC3E}">
        <p14:creationId xmlns:p14="http://schemas.microsoft.com/office/powerpoint/2010/main" val="48190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uiExpand="1" build="p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615553"/>
          </a:xfrm>
        </p:spPr>
        <p:txBody>
          <a:bodyPr/>
          <a:lstStyle/>
          <a:p>
            <a:pPr algn="ctr"/>
            <a:r>
              <a:rPr lang="en-US" sz="4000" dirty="0"/>
              <a:t>Divisible by 6 Example </a:t>
            </a:r>
            <a:r>
              <a:rPr lang="en-US" sz="2400" dirty="0"/>
              <a:t>(cont.)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447800"/>
            <a:ext cx="7772400" cy="5829994"/>
          </a:xfrm>
        </p:spPr>
        <p:txBody>
          <a:bodyPr/>
          <a:lstStyle/>
          <a:p>
            <a:pPr>
              <a:lnSpc>
                <a:spcPct val="120000"/>
              </a:lnSpc>
              <a:buFontTx/>
              <a:buNone/>
            </a:pPr>
            <a:r>
              <a:rPr lang="en-US" sz="2800" dirty="0"/>
              <a:t>8</a:t>
            </a:r>
            <a:r>
              <a:rPr lang="en-US" sz="2800" baseline="30000" dirty="0"/>
              <a:t>k+1</a:t>
            </a:r>
            <a:r>
              <a:rPr lang="en-US" sz="2800" dirty="0"/>
              <a:t> - 2</a:t>
            </a:r>
            <a:r>
              <a:rPr lang="en-US" sz="2800" baseline="30000" dirty="0"/>
              <a:t>k+1 </a:t>
            </a:r>
            <a:r>
              <a:rPr lang="en-US" sz="2800" dirty="0"/>
              <a:t>	= 8(8</a:t>
            </a:r>
            <a:r>
              <a:rPr lang="en-US" sz="2800" baseline="30000" dirty="0"/>
              <a:t>k</a:t>
            </a:r>
            <a:r>
              <a:rPr lang="en-US" sz="2800" dirty="0"/>
              <a:t>) - 2</a:t>
            </a:r>
            <a:r>
              <a:rPr lang="en-US" sz="2800" baseline="30000" dirty="0"/>
              <a:t>k+1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 sz="2800" baseline="30000" dirty="0"/>
              <a:t>		</a:t>
            </a:r>
            <a:r>
              <a:rPr lang="en-US" sz="2800" dirty="0"/>
              <a:t>= 8(8</a:t>
            </a:r>
            <a:r>
              <a:rPr lang="en-US" sz="2800" baseline="30000" dirty="0"/>
              <a:t>k</a:t>
            </a:r>
            <a:r>
              <a:rPr lang="en-US" sz="2800" dirty="0"/>
              <a:t>) </a:t>
            </a:r>
            <a:r>
              <a:rPr lang="en-US" sz="2800" dirty="0">
                <a:solidFill>
                  <a:srgbClr val="C00000"/>
                </a:solidFill>
              </a:rPr>
              <a:t>-8(2</a:t>
            </a:r>
            <a:r>
              <a:rPr lang="en-US" sz="2800" baseline="30000" dirty="0">
                <a:solidFill>
                  <a:srgbClr val="C00000"/>
                </a:solidFill>
              </a:rPr>
              <a:t>k</a:t>
            </a:r>
            <a:r>
              <a:rPr lang="en-US" sz="2800" dirty="0">
                <a:solidFill>
                  <a:srgbClr val="C00000"/>
                </a:solidFill>
              </a:rPr>
              <a:t>) + 8*2</a:t>
            </a:r>
            <a:r>
              <a:rPr lang="en-US" sz="2800" baseline="30000" dirty="0">
                <a:solidFill>
                  <a:srgbClr val="C00000"/>
                </a:solidFill>
              </a:rPr>
              <a:t>k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/>
              <a:t>- 2</a:t>
            </a:r>
            <a:r>
              <a:rPr lang="en-US" sz="2800" baseline="30000" dirty="0"/>
              <a:t>k+1</a:t>
            </a:r>
            <a:endParaRPr lang="en-US" sz="2800" dirty="0"/>
          </a:p>
          <a:p>
            <a:pPr>
              <a:lnSpc>
                <a:spcPct val="120000"/>
              </a:lnSpc>
              <a:buFontTx/>
              <a:buNone/>
            </a:pPr>
            <a:r>
              <a:rPr lang="en-US" sz="2800" dirty="0"/>
              <a:t>		= 8(8</a:t>
            </a:r>
            <a:r>
              <a:rPr lang="en-US" sz="2800" baseline="30000" dirty="0"/>
              <a:t>k</a:t>
            </a:r>
            <a:r>
              <a:rPr lang="en-US" sz="2800" dirty="0"/>
              <a:t>-2</a:t>
            </a:r>
            <a:r>
              <a:rPr lang="en-US" sz="2800" baseline="30000" dirty="0"/>
              <a:t>k</a:t>
            </a:r>
            <a:r>
              <a:rPr lang="en-US" sz="2800" dirty="0"/>
              <a:t>) + 8*2</a:t>
            </a:r>
            <a:r>
              <a:rPr lang="en-US" sz="2800" baseline="30000" dirty="0"/>
              <a:t>k</a:t>
            </a:r>
            <a:r>
              <a:rPr lang="en-US" sz="2800" dirty="0"/>
              <a:t> - 2</a:t>
            </a:r>
            <a:r>
              <a:rPr lang="en-US" sz="2800" baseline="30000" dirty="0"/>
              <a:t>k+1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 sz="2800" baseline="30000" dirty="0"/>
              <a:t>		</a:t>
            </a:r>
            <a:r>
              <a:rPr lang="en-US" sz="2800" dirty="0"/>
              <a:t>= 8(8</a:t>
            </a:r>
            <a:r>
              <a:rPr lang="en-US" sz="2800" baseline="30000" dirty="0"/>
              <a:t>k</a:t>
            </a:r>
            <a:r>
              <a:rPr lang="en-US" sz="2800" dirty="0"/>
              <a:t>-2</a:t>
            </a:r>
            <a:r>
              <a:rPr lang="en-US" sz="2800" baseline="30000" dirty="0"/>
              <a:t>k</a:t>
            </a:r>
            <a:r>
              <a:rPr lang="en-US" sz="2800" dirty="0"/>
              <a:t>) + 8*2</a:t>
            </a:r>
            <a:r>
              <a:rPr lang="en-US" sz="2800" baseline="30000" dirty="0"/>
              <a:t>k</a:t>
            </a:r>
            <a:r>
              <a:rPr lang="en-US" sz="2800" dirty="0"/>
              <a:t> - 2*2</a:t>
            </a:r>
            <a:r>
              <a:rPr lang="en-US" sz="2800" baseline="30000" dirty="0"/>
              <a:t>k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 sz="2800" baseline="30000" dirty="0"/>
              <a:t>		</a:t>
            </a:r>
            <a:r>
              <a:rPr lang="en-US" sz="2800" dirty="0"/>
              <a:t>= 8(8</a:t>
            </a:r>
            <a:r>
              <a:rPr lang="en-US" sz="2800" baseline="30000" dirty="0"/>
              <a:t>k</a:t>
            </a:r>
            <a:r>
              <a:rPr lang="en-US" sz="2800" dirty="0"/>
              <a:t>-2</a:t>
            </a:r>
            <a:r>
              <a:rPr lang="en-US" sz="2800" baseline="30000" dirty="0"/>
              <a:t>k</a:t>
            </a:r>
            <a:r>
              <a:rPr lang="en-US" sz="2800" dirty="0"/>
              <a:t>) + 6*2</a:t>
            </a:r>
            <a:r>
              <a:rPr lang="en-US" sz="2800" baseline="30000" dirty="0"/>
              <a:t>k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 sz="2800" dirty="0"/>
              <a:t>By the inductive hypothesis  8(8</a:t>
            </a:r>
            <a:r>
              <a:rPr lang="en-US" sz="2800" baseline="30000" dirty="0"/>
              <a:t>k</a:t>
            </a:r>
            <a:r>
              <a:rPr lang="en-US" sz="2800" dirty="0"/>
              <a:t>-2</a:t>
            </a:r>
            <a:r>
              <a:rPr lang="en-US" sz="2800" baseline="30000" dirty="0"/>
              <a:t>k</a:t>
            </a:r>
            <a:r>
              <a:rPr lang="en-US" sz="2800" dirty="0"/>
              <a:t>) is divisible by 6 and clearly 6*2</a:t>
            </a:r>
            <a:r>
              <a:rPr lang="en-US" sz="2800" baseline="30000" dirty="0"/>
              <a:t>k </a:t>
            </a:r>
            <a:r>
              <a:rPr lang="en-US" sz="2800" dirty="0"/>
              <a:t>is divisible by 6. Thus 8</a:t>
            </a:r>
            <a:r>
              <a:rPr lang="en-US" sz="2800" baseline="30000" dirty="0"/>
              <a:t>k+1</a:t>
            </a:r>
            <a:r>
              <a:rPr lang="en-US" sz="2800" dirty="0"/>
              <a:t> - 2</a:t>
            </a:r>
            <a:r>
              <a:rPr lang="en-US" sz="2800" baseline="30000" dirty="0"/>
              <a:t>k+1</a:t>
            </a:r>
            <a:r>
              <a:rPr lang="en-US" sz="2800" dirty="0"/>
              <a:t> is divisible by 6. </a:t>
            </a:r>
            <a:r>
              <a:rPr lang="en-US" sz="2800" dirty="0">
                <a:cs typeface="Times New Roman" pitchFamily="18" charset="0"/>
              </a:rPr>
              <a:t>Since p(1) is true and p(n) </a:t>
            </a:r>
            <a:r>
              <a:rPr lang="en-US" sz="2800" dirty="0">
                <a:cs typeface="Times New Roman" pitchFamily="18" charset="0"/>
                <a:sym typeface="Symbol" pitchFamily="18" charset="2"/>
              </a:rPr>
              <a:t></a:t>
            </a:r>
            <a:r>
              <a:rPr lang="en-US" sz="2800" dirty="0">
                <a:cs typeface="Times New Roman" pitchFamily="18" charset="0"/>
              </a:rPr>
              <a:t> p(n+1), then p(n) is true for all nonnegative integers n.</a:t>
            </a:r>
          </a:p>
          <a:p>
            <a:pPr>
              <a:lnSpc>
                <a:spcPct val="120000"/>
              </a:lnSpc>
              <a:buFontTx/>
              <a:buNone/>
            </a:pPr>
            <a:endParaRPr lang="en-US" sz="2800" baseline="30000" dirty="0"/>
          </a:p>
          <a:p>
            <a:pPr>
              <a:lnSpc>
                <a:spcPct val="120000"/>
              </a:lnSpc>
              <a:buFontTx/>
              <a:buNone/>
            </a:pPr>
            <a:endParaRPr lang="en-US" sz="2800" dirty="0"/>
          </a:p>
          <a:p>
            <a:pPr>
              <a:lnSpc>
                <a:spcPct val="120000"/>
              </a:lnSpc>
              <a:buFontTx/>
              <a:buNone/>
            </a:pPr>
            <a:endParaRPr lang="en-US" sz="2800" baseline="30000" dirty="0"/>
          </a:p>
        </p:txBody>
      </p:sp>
    </p:spTree>
    <p:extLst>
      <p:ext uri="{BB962C8B-B14F-4D97-AF65-F5344CB8AC3E}">
        <p14:creationId xmlns:p14="http://schemas.microsoft.com/office/powerpoint/2010/main" val="857704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uiExpand="1" build="p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853439" y="235870"/>
            <a:ext cx="7772400" cy="1231106"/>
          </a:xfrm>
        </p:spPr>
        <p:txBody>
          <a:bodyPr/>
          <a:lstStyle/>
          <a:p>
            <a:pPr algn="ctr"/>
            <a:r>
              <a:rPr lang="en-US" sz="4000" dirty="0"/>
              <a:t>Prove that 21 divides </a:t>
            </a:r>
            <a:r>
              <a:rPr lang="en-US" sz="4000" spc="300" dirty="0"/>
              <a:t>4</a:t>
            </a:r>
            <a:r>
              <a:rPr lang="en-US" sz="4000" spc="300" baseline="30000" dirty="0"/>
              <a:t>n</a:t>
            </a:r>
            <a:r>
              <a:rPr lang="en-US" sz="4000" baseline="30000" dirty="0"/>
              <a:t>+1</a:t>
            </a:r>
            <a:r>
              <a:rPr lang="en-US" sz="4000" dirty="0"/>
              <a:t> + </a:t>
            </a:r>
            <a:r>
              <a:rPr lang="en-US" sz="4000" spc="300" dirty="0"/>
              <a:t>5</a:t>
            </a:r>
            <a:r>
              <a:rPr lang="en-US" sz="4000" baseline="30000" dirty="0"/>
              <a:t>2n-1 </a:t>
            </a:r>
            <a:r>
              <a:rPr lang="en-US" sz="4000" dirty="0"/>
              <a:t>whenever n is a positive integer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8658" y="2202025"/>
            <a:ext cx="8061961" cy="2899961"/>
          </a:xfrm>
        </p:spPr>
        <p:txBody>
          <a:bodyPr/>
          <a:lstStyle/>
          <a:p>
            <a:pPr>
              <a:lnSpc>
                <a:spcPct val="120000"/>
              </a:lnSpc>
              <a:buFontTx/>
              <a:buNone/>
            </a:pPr>
            <a:r>
              <a:rPr lang="en-US" sz="2800" u="sng" dirty="0"/>
              <a:t>Basis Step:</a:t>
            </a:r>
            <a:r>
              <a:rPr lang="en-US" sz="2800" dirty="0"/>
              <a:t>  When n = 1, then 4</a:t>
            </a:r>
            <a:r>
              <a:rPr lang="en-US" sz="2800" baseline="30000" dirty="0"/>
              <a:t>n+1</a:t>
            </a:r>
            <a:r>
              <a:rPr lang="en-US" sz="2800" dirty="0"/>
              <a:t> + 5</a:t>
            </a:r>
            <a:r>
              <a:rPr lang="en-US" sz="2800" baseline="30000" dirty="0"/>
              <a:t>2n-1 </a:t>
            </a:r>
            <a:r>
              <a:rPr lang="en-US" sz="2800" dirty="0"/>
              <a:t>=  4</a:t>
            </a:r>
            <a:r>
              <a:rPr lang="en-US" sz="2800" baseline="30000" dirty="0"/>
              <a:t>1+1</a:t>
            </a:r>
            <a:r>
              <a:rPr lang="en-US" sz="2800" dirty="0"/>
              <a:t> + 5</a:t>
            </a:r>
            <a:r>
              <a:rPr lang="en-US" sz="2800" baseline="30000" dirty="0"/>
              <a:t>2(1)-1</a:t>
            </a:r>
            <a:r>
              <a:rPr lang="en-US" sz="2800" dirty="0"/>
              <a:t> = 4</a:t>
            </a:r>
            <a:r>
              <a:rPr lang="en-US" sz="2800" baseline="30000" dirty="0"/>
              <a:t>2</a:t>
            </a:r>
            <a:r>
              <a:rPr lang="en-US" sz="2800" dirty="0"/>
              <a:t>+5 = 21 which is clearly divisible by 21.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 sz="2800" u="sng" dirty="0"/>
              <a:t>Inductive Step:</a:t>
            </a:r>
            <a:r>
              <a:rPr lang="en-US" sz="2800" dirty="0"/>
              <a:t>  Assume that 4</a:t>
            </a:r>
            <a:r>
              <a:rPr lang="en-US" sz="2800" baseline="30000" dirty="0"/>
              <a:t>n+1</a:t>
            </a:r>
            <a:r>
              <a:rPr lang="en-US" sz="2800" dirty="0"/>
              <a:t> + 5</a:t>
            </a:r>
            <a:r>
              <a:rPr lang="en-US" sz="2800" baseline="30000" dirty="0"/>
              <a:t>2n-1 </a:t>
            </a:r>
            <a:r>
              <a:rPr lang="en-US" sz="2800" dirty="0"/>
              <a:t>is divisible by 21.  We must show that 4</a:t>
            </a:r>
            <a:r>
              <a:rPr lang="en-US" sz="2800" baseline="30000" dirty="0"/>
              <a:t>n+1+1</a:t>
            </a:r>
            <a:r>
              <a:rPr lang="en-US" sz="2800" dirty="0"/>
              <a:t> + 5</a:t>
            </a:r>
            <a:r>
              <a:rPr lang="en-US" sz="2800" baseline="30000" dirty="0"/>
              <a:t>2(n+1)-1 </a:t>
            </a:r>
            <a:r>
              <a:rPr lang="en-US" sz="2800" dirty="0"/>
              <a:t>is divisible by 21.</a:t>
            </a:r>
          </a:p>
          <a:p>
            <a:pPr>
              <a:lnSpc>
                <a:spcPct val="120000"/>
              </a:lnSpc>
              <a:buFontTx/>
              <a:buNone/>
            </a:pPr>
            <a:endParaRPr lang="en-US" sz="2800" baseline="30000" dirty="0"/>
          </a:p>
        </p:txBody>
      </p:sp>
    </p:spTree>
    <p:extLst>
      <p:ext uri="{BB962C8B-B14F-4D97-AF65-F5344CB8AC3E}">
        <p14:creationId xmlns:p14="http://schemas.microsoft.com/office/powerpoint/2010/main" val="318333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uiExpand="1" build="p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553998"/>
          </a:xfrm>
        </p:spPr>
        <p:txBody>
          <a:bodyPr/>
          <a:lstStyle/>
          <a:p>
            <a:pPr algn="ctr"/>
            <a:r>
              <a:rPr lang="en-US" sz="3600" spc="-5" dirty="0"/>
              <a:t>Contd.</a:t>
            </a:r>
            <a:r>
              <a:rPr lang="en-US" sz="3600" spc="-35" dirty="0"/>
              <a:t> </a:t>
            </a:r>
            <a:r>
              <a:rPr lang="en-US" sz="3600" dirty="0"/>
              <a:t>from</a:t>
            </a:r>
            <a:r>
              <a:rPr lang="en-US" sz="3600" spc="-35" dirty="0"/>
              <a:t> </a:t>
            </a:r>
            <a:r>
              <a:rPr lang="en-US" sz="3600" dirty="0"/>
              <a:t>the</a:t>
            </a:r>
            <a:r>
              <a:rPr lang="en-US" sz="3600" spc="-25" dirty="0"/>
              <a:t> </a:t>
            </a:r>
            <a:r>
              <a:rPr lang="en-US" sz="3600" dirty="0"/>
              <a:t>last</a:t>
            </a:r>
            <a:r>
              <a:rPr lang="en-US" sz="3600" spc="-25" dirty="0"/>
              <a:t> </a:t>
            </a:r>
            <a:r>
              <a:rPr lang="en-US" sz="3600" dirty="0"/>
              <a:t>page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676400"/>
            <a:ext cx="7772400" cy="4091376"/>
          </a:xfrm>
        </p:spPr>
        <p:txBody>
          <a:bodyPr/>
          <a:lstStyle/>
          <a:p>
            <a:pPr>
              <a:lnSpc>
                <a:spcPct val="120000"/>
              </a:lnSpc>
              <a:buFontTx/>
              <a:buNone/>
            </a:pPr>
            <a:r>
              <a:rPr lang="en-US" sz="2800" dirty="0"/>
              <a:t>4</a:t>
            </a:r>
            <a:r>
              <a:rPr lang="en-US" sz="2800" baseline="30000" dirty="0"/>
              <a:t>n+1+1</a:t>
            </a:r>
            <a:r>
              <a:rPr lang="en-US" sz="2800" dirty="0"/>
              <a:t> + 5</a:t>
            </a:r>
            <a:r>
              <a:rPr lang="en-US" sz="2800" baseline="30000" dirty="0"/>
              <a:t>2(n+1)-1 </a:t>
            </a:r>
            <a:r>
              <a:rPr lang="en-US" sz="2800" dirty="0"/>
              <a:t> 	= 4*4</a:t>
            </a:r>
            <a:r>
              <a:rPr lang="en-US" sz="2800" baseline="30000" dirty="0"/>
              <a:t>n+1</a:t>
            </a:r>
            <a:r>
              <a:rPr lang="en-US" sz="2800" dirty="0"/>
              <a:t> + 5</a:t>
            </a:r>
            <a:r>
              <a:rPr lang="en-US" sz="2800" baseline="30000" dirty="0"/>
              <a:t>2n+2-1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 sz="2800" dirty="0"/>
              <a:t>			= 4*4</a:t>
            </a:r>
            <a:r>
              <a:rPr lang="en-US" sz="2800" baseline="30000" dirty="0"/>
              <a:t>n+1</a:t>
            </a:r>
            <a:r>
              <a:rPr lang="en-US" sz="2800" dirty="0"/>
              <a:t> + 25*5</a:t>
            </a:r>
            <a:r>
              <a:rPr lang="en-US" sz="2800" baseline="30000" dirty="0"/>
              <a:t>2n-1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 sz="2800" dirty="0"/>
              <a:t>			= 4*4</a:t>
            </a:r>
            <a:r>
              <a:rPr lang="en-US" sz="2800" baseline="30000" dirty="0"/>
              <a:t>n+1</a:t>
            </a:r>
            <a:r>
              <a:rPr lang="en-US" sz="2800" dirty="0"/>
              <a:t> + (4+21)5</a:t>
            </a:r>
            <a:r>
              <a:rPr lang="en-US" sz="2800" baseline="30000" dirty="0"/>
              <a:t>2n-1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 sz="2800" dirty="0"/>
              <a:t>			= 4(4</a:t>
            </a:r>
            <a:r>
              <a:rPr lang="en-US" sz="2800" baseline="30000" dirty="0"/>
              <a:t>n+1</a:t>
            </a:r>
            <a:r>
              <a:rPr lang="en-US" sz="2800" dirty="0"/>
              <a:t>+ 5</a:t>
            </a:r>
            <a:r>
              <a:rPr lang="en-US" sz="2800" baseline="30000" dirty="0"/>
              <a:t>2n-1</a:t>
            </a:r>
            <a:r>
              <a:rPr lang="en-US" sz="2800" dirty="0"/>
              <a:t>) +21*5</a:t>
            </a:r>
            <a:r>
              <a:rPr lang="en-US" sz="2800" baseline="30000" dirty="0"/>
              <a:t>2n-1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 sz="2800" dirty="0"/>
              <a:t>The first term is divisible by 21 by the induction hypothesis and clearly the second term is divisible by 21.  Therefore their sum is divisible by 21.</a:t>
            </a:r>
          </a:p>
          <a:p>
            <a:pPr>
              <a:lnSpc>
                <a:spcPct val="120000"/>
              </a:lnSpc>
              <a:buFontTx/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195768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uiExpand="1" build="p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07879" y="307498"/>
            <a:ext cx="7345522" cy="1000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95"/>
              </a:spcBef>
            </a:pPr>
            <a:r>
              <a:rPr sz="3200" spc="-5" dirty="0"/>
              <a:t>Second</a:t>
            </a:r>
            <a:r>
              <a:rPr sz="3200" spc="15" dirty="0"/>
              <a:t> </a:t>
            </a:r>
            <a:r>
              <a:rPr sz="3200" spc="-5" dirty="0"/>
              <a:t>Principle of</a:t>
            </a:r>
            <a:r>
              <a:rPr sz="3200" dirty="0"/>
              <a:t> </a:t>
            </a:r>
            <a:r>
              <a:rPr sz="3200" spc="-5" dirty="0"/>
              <a:t>Mathematical</a:t>
            </a:r>
            <a:r>
              <a:rPr sz="3200" spc="25" dirty="0"/>
              <a:t> </a:t>
            </a:r>
            <a:r>
              <a:rPr sz="3200" spc="-5" dirty="0"/>
              <a:t>Induction</a:t>
            </a:r>
            <a:r>
              <a:rPr lang="en-US" sz="3200" spc="20" dirty="0"/>
              <a:t> </a:t>
            </a:r>
            <a:r>
              <a:rPr sz="3200" spc="-70" dirty="0"/>
              <a:t>(</a:t>
            </a:r>
            <a:r>
              <a:rPr sz="3200" b="1" spc="-70" dirty="0"/>
              <a:t>Strong </a:t>
            </a:r>
            <a:r>
              <a:rPr sz="3200" b="1" spc="-690" dirty="0"/>
              <a:t> </a:t>
            </a:r>
            <a:r>
              <a:rPr sz="3200" b="1" dirty="0"/>
              <a:t>Induction</a:t>
            </a:r>
            <a:r>
              <a:rPr sz="3200" dirty="0"/>
              <a:t>)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07340" y="1849627"/>
            <a:ext cx="8054340" cy="23304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21665" marR="675640" indent="-609600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621665" algn="l"/>
                <a:tab pos="622300" algn="l"/>
              </a:tabLst>
            </a:pPr>
            <a:r>
              <a:rPr sz="2800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Basis</a:t>
            </a:r>
            <a:r>
              <a:rPr sz="2800" u="heavy" spc="-2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800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Step:</a:t>
            </a:r>
            <a:r>
              <a:rPr sz="2800" spc="-6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The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proposition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p(1)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shown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to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be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true.</a:t>
            </a:r>
            <a:endParaRPr sz="2800">
              <a:latin typeface="Times New Roman"/>
              <a:cs typeface="Times New Roman"/>
            </a:endParaRPr>
          </a:p>
          <a:p>
            <a:pPr marL="622300" indent="-609600">
              <a:lnSpc>
                <a:spcPct val="100000"/>
              </a:lnSpc>
              <a:spcBef>
                <a:spcPts val="680"/>
              </a:spcBef>
              <a:buAutoNum type="arabicPeriod"/>
              <a:tabLst>
                <a:tab pos="621665" algn="l"/>
                <a:tab pos="622300" algn="l"/>
              </a:tabLst>
            </a:pPr>
            <a:r>
              <a:rPr sz="2800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Inductive</a:t>
            </a:r>
            <a:r>
              <a:rPr sz="2800" u="heavy" spc="-3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800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Step: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It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shown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that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[p(1)</a:t>
            </a:r>
            <a:r>
              <a:rPr sz="2800" dirty="0">
                <a:latin typeface="Symbol"/>
                <a:cs typeface="Symbol"/>
              </a:rPr>
              <a:t></a:t>
            </a:r>
            <a:r>
              <a:rPr sz="2800" dirty="0">
                <a:latin typeface="Times New Roman"/>
                <a:cs typeface="Times New Roman"/>
              </a:rPr>
              <a:t>p(2)</a:t>
            </a:r>
            <a:r>
              <a:rPr sz="2800" dirty="0">
                <a:latin typeface="Symbol"/>
                <a:cs typeface="Symbol"/>
              </a:rPr>
              <a:t>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…</a:t>
            </a:r>
            <a:endParaRPr sz="2800">
              <a:latin typeface="Times New Roman"/>
              <a:cs typeface="Times New Roman"/>
            </a:endParaRPr>
          </a:p>
          <a:p>
            <a:pPr marL="621665">
              <a:lnSpc>
                <a:spcPct val="100000"/>
              </a:lnSpc>
            </a:pPr>
            <a:r>
              <a:rPr sz="2800" dirty="0">
                <a:latin typeface="Symbol"/>
                <a:cs typeface="Symbol"/>
              </a:rPr>
              <a:t></a:t>
            </a:r>
            <a:r>
              <a:rPr sz="2800" dirty="0">
                <a:latin typeface="Times New Roman"/>
                <a:cs typeface="Times New Roman"/>
              </a:rPr>
              <a:t>p(n)]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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p(n+1)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true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for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every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positive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integer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n.</a:t>
            </a:r>
            <a:endParaRPr sz="2800">
              <a:latin typeface="Times New Roman"/>
              <a:cs typeface="Times New Roman"/>
            </a:endParaRPr>
          </a:p>
          <a:p>
            <a:pPr marL="622300" indent="-609600">
              <a:lnSpc>
                <a:spcPct val="100000"/>
              </a:lnSpc>
              <a:spcBef>
                <a:spcPts val="665"/>
              </a:spcBef>
              <a:buAutoNum type="arabicPeriod" startAt="3"/>
              <a:tabLst>
                <a:tab pos="621665" algn="l"/>
                <a:tab pos="622300" algn="l"/>
              </a:tabLst>
            </a:pPr>
            <a:r>
              <a:rPr sz="2800" spc="-5" dirty="0">
                <a:latin typeface="Times New Roman"/>
                <a:cs typeface="Times New Roman"/>
              </a:rPr>
              <a:t>Sometimes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we have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b="1" i="1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multiple</a:t>
            </a:r>
            <a:r>
              <a:rPr sz="2800" b="1" i="1" spc="-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basis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steps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to prove.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97711" y="109645"/>
            <a:ext cx="8061959" cy="509524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43180">
              <a:lnSpc>
                <a:spcPct val="100000"/>
              </a:lnSpc>
              <a:spcBef>
                <a:spcPts val="100"/>
              </a:spcBef>
              <a:tabLst>
                <a:tab pos="914400" algn="l"/>
                <a:tab pos="4498848" algn="l"/>
              </a:tabLst>
            </a:pPr>
            <a:r>
              <a:rPr sz="2800" i="1" dirty="0">
                <a:latin typeface="Monotype Corsiva"/>
                <a:cs typeface="Monotype Corsiva"/>
              </a:rPr>
              <a:t>Consider the sequence a</a:t>
            </a:r>
            <a:r>
              <a:rPr sz="2775" i="1" baseline="-21021" dirty="0">
                <a:latin typeface="Monotype Corsiva"/>
                <a:cs typeface="Monotype Corsiva"/>
              </a:rPr>
              <a:t>1</a:t>
            </a:r>
            <a:r>
              <a:rPr sz="2800" i="1" dirty="0">
                <a:latin typeface="Monotype Corsiva"/>
                <a:cs typeface="Monotype Corsiva"/>
              </a:rPr>
              <a:t>, a</a:t>
            </a:r>
            <a:r>
              <a:rPr sz="2775" i="1" baseline="-21021" dirty="0">
                <a:latin typeface="Monotype Corsiva"/>
                <a:cs typeface="Monotype Corsiva"/>
              </a:rPr>
              <a:t>2</a:t>
            </a:r>
            <a:r>
              <a:rPr sz="2800" i="1" dirty="0">
                <a:latin typeface="Monotype Corsiva"/>
                <a:cs typeface="Monotype Corsiva"/>
              </a:rPr>
              <a:t>, a</a:t>
            </a:r>
            <a:r>
              <a:rPr sz="2775" i="1" baseline="-21021" dirty="0">
                <a:latin typeface="Monotype Corsiva"/>
                <a:cs typeface="Monotype Corsiva"/>
              </a:rPr>
              <a:t>3</a:t>
            </a:r>
            <a:r>
              <a:rPr sz="2800" i="1" dirty="0">
                <a:latin typeface="Monotype Corsiva"/>
                <a:cs typeface="Monotype Corsiva"/>
              </a:rPr>
              <a:t>, … defined as a</a:t>
            </a:r>
            <a:r>
              <a:rPr sz="2775" i="1" baseline="-21021" dirty="0">
                <a:latin typeface="Monotype Corsiva"/>
                <a:cs typeface="Monotype Corsiva"/>
              </a:rPr>
              <a:t>1 </a:t>
            </a:r>
            <a:r>
              <a:rPr sz="2800" i="1" dirty="0">
                <a:latin typeface="Monotype Corsiva"/>
                <a:cs typeface="Monotype Corsiva"/>
              </a:rPr>
              <a:t>=1, a</a:t>
            </a:r>
            <a:r>
              <a:rPr sz="2775" i="1" baseline="-21021" dirty="0">
                <a:latin typeface="Monotype Corsiva"/>
                <a:cs typeface="Monotype Corsiva"/>
              </a:rPr>
              <a:t>2</a:t>
            </a:r>
            <a:r>
              <a:rPr sz="2800" i="1" dirty="0">
                <a:latin typeface="Monotype Corsiva"/>
                <a:cs typeface="Monotype Corsiva"/>
              </a:rPr>
              <a:t>=2,  a</a:t>
            </a:r>
            <a:r>
              <a:rPr sz="2775" i="1" baseline="-21021" dirty="0">
                <a:latin typeface="Monotype Corsiva"/>
                <a:cs typeface="Monotype Corsiva"/>
              </a:rPr>
              <a:t>3</a:t>
            </a:r>
            <a:r>
              <a:rPr sz="2800" i="1" dirty="0">
                <a:latin typeface="Monotype Corsiva"/>
                <a:cs typeface="Monotype Corsiva"/>
              </a:rPr>
              <a:t>=3</a:t>
            </a:r>
            <a:endParaRPr lang="en-US" sz="2800" i="1" dirty="0">
              <a:latin typeface="Monotype Corsiva"/>
              <a:cs typeface="Monotype Corsiva"/>
            </a:endParaRPr>
          </a:p>
          <a:p>
            <a:pPr marR="43180">
              <a:lnSpc>
                <a:spcPct val="100000"/>
              </a:lnSpc>
              <a:spcBef>
                <a:spcPts val="100"/>
              </a:spcBef>
              <a:tabLst>
                <a:tab pos="914400" algn="l"/>
                <a:tab pos="4498848" algn="l"/>
              </a:tabLst>
            </a:pPr>
            <a:r>
              <a:rPr lang="en-US" sz="2800" i="1" dirty="0">
                <a:latin typeface="Monotype Corsiva"/>
                <a:cs typeface="Monotype Corsiva"/>
              </a:rPr>
              <a:t>	</a:t>
            </a:r>
            <a:r>
              <a:rPr sz="2800" i="1" dirty="0">
                <a:latin typeface="Monotype Corsiva"/>
                <a:cs typeface="Monotype Corsiva"/>
              </a:rPr>
              <a:t>and a</a:t>
            </a:r>
            <a:r>
              <a:rPr sz="2775" i="1" baseline="-21021" dirty="0">
                <a:latin typeface="Monotype Corsiva"/>
                <a:cs typeface="Monotype Corsiva"/>
              </a:rPr>
              <a:t>n </a:t>
            </a:r>
            <a:r>
              <a:rPr sz="2800" i="1" dirty="0">
                <a:latin typeface="Monotype Corsiva"/>
                <a:cs typeface="Monotype Corsiva"/>
              </a:rPr>
              <a:t>= a</a:t>
            </a:r>
            <a:r>
              <a:rPr sz="2775" i="1" baseline="-21021" dirty="0">
                <a:latin typeface="Monotype Corsiva"/>
                <a:cs typeface="Monotype Corsiva"/>
              </a:rPr>
              <a:t>n-1</a:t>
            </a:r>
            <a:r>
              <a:rPr sz="2800" i="1" dirty="0">
                <a:latin typeface="Monotype Corsiva"/>
                <a:cs typeface="Monotype Corsiva"/>
              </a:rPr>
              <a:t>+ a</a:t>
            </a:r>
            <a:r>
              <a:rPr sz="2775" i="1" baseline="-21021" dirty="0">
                <a:latin typeface="Monotype Corsiva"/>
                <a:cs typeface="Monotype Corsiva"/>
              </a:rPr>
              <a:t>n-2 </a:t>
            </a:r>
            <a:r>
              <a:rPr sz="2800" i="1" dirty="0">
                <a:latin typeface="Monotype Corsiva"/>
                <a:cs typeface="Monotype Corsiva"/>
              </a:rPr>
              <a:t>+ a</a:t>
            </a:r>
            <a:r>
              <a:rPr sz="2775" i="1" baseline="-21021" dirty="0">
                <a:latin typeface="Monotype Corsiva"/>
                <a:cs typeface="Monotype Corsiva"/>
              </a:rPr>
              <a:t>n-3</a:t>
            </a:r>
            <a:r>
              <a:rPr sz="2800" i="1" dirty="0">
                <a:latin typeface="Monotype Corsiva"/>
                <a:cs typeface="Monotype Corsiva"/>
              </a:rPr>
              <a:t>.</a:t>
            </a:r>
            <a:r>
              <a:rPr lang="en-US" sz="2800" i="1" dirty="0">
                <a:latin typeface="Monotype Corsiva"/>
                <a:cs typeface="Monotype Corsiva"/>
              </a:rPr>
              <a:t>  </a:t>
            </a:r>
            <a:r>
              <a:rPr sz="2800" i="1" dirty="0">
                <a:latin typeface="Monotype Corsiva"/>
                <a:cs typeface="Monotype Corsiva"/>
              </a:rPr>
              <a:t>Prove that a</a:t>
            </a:r>
            <a:r>
              <a:rPr sz="2775" i="1" baseline="-21021" dirty="0">
                <a:latin typeface="Monotype Corsiva"/>
                <a:cs typeface="Monotype Corsiva"/>
              </a:rPr>
              <a:t>n </a:t>
            </a:r>
            <a:r>
              <a:rPr sz="2800" i="1" dirty="0">
                <a:latin typeface="Monotype Corsiva"/>
                <a:cs typeface="Monotype Corsiva"/>
              </a:rPr>
              <a:t>&lt; </a:t>
            </a:r>
            <a:r>
              <a:rPr sz="2800" i="1" spc="300" dirty="0">
                <a:latin typeface="Monotype Corsiva"/>
                <a:cs typeface="Monotype Corsiva"/>
              </a:rPr>
              <a:t>2</a:t>
            </a:r>
            <a:r>
              <a:rPr sz="2775" i="1" spc="300" baseline="25525" dirty="0">
                <a:latin typeface="Monotype Corsiva"/>
                <a:cs typeface="Monotype Corsiva"/>
              </a:rPr>
              <a:t>n</a:t>
            </a:r>
            <a:r>
              <a:rPr sz="2800" i="1" dirty="0">
                <a:latin typeface="Monotype Corsiva"/>
                <a:cs typeface="Monotype Corsiva"/>
              </a:rPr>
              <a:t>.</a:t>
            </a:r>
            <a:endParaRPr sz="2800" dirty="0">
              <a:latin typeface="Monotype Corsiva"/>
              <a:cs typeface="Monotype Corsiva"/>
            </a:endParaRPr>
          </a:p>
          <a:p>
            <a:pPr>
              <a:lnSpc>
                <a:spcPct val="100000"/>
              </a:lnSpc>
              <a:spcBef>
                <a:spcPts val="75"/>
              </a:spcBef>
            </a:pPr>
            <a:endParaRPr sz="1700" dirty="0">
              <a:latin typeface="Monotype Corsiva"/>
              <a:cs typeface="Monotype Corsiva"/>
            </a:endParaRPr>
          </a:p>
          <a:p>
            <a:pPr marL="50800">
              <a:lnSpc>
                <a:spcPct val="120000"/>
              </a:lnSpc>
            </a:pPr>
            <a:r>
              <a:rPr sz="2800" b="1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Basis</a:t>
            </a:r>
            <a:r>
              <a:rPr sz="2800" b="1" u="heavy" spc="-5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800" b="1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Step:</a:t>
            </a:r>
            <a:endParaRPr sz="2800" dirty="0">
              <a:latin typeface="Times New Roman"/>
              <a:cs typeface="Times New Roman"/>
            </a:endParaRPr>
          </a:p>
          <a:p>
            <a:pPr marL="50800">
              <a:lnSpc>
                <a:spcPct val="120000"/>
              </a:lnSpc>
              <a:spcBef>
                <a:spcPts val="670"/>
              </a:spcBef>
            </a:pP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775" baseline="-21021" dirty="0">
                <a:latin typeface="Times New Roman"/>
                <a:cs typeface="Times New Roman"/>
              </a:rPr>
              <a:t>4</a:t>
            </a:r>
            <a:r>
              <a:rPr sz="2775" spc="337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775" baseline="-21021" dirty="0">
                <a:latin typeface="Times New Roman"/>
                <a:cs typeface="Times New Roman"/>
              </a:rPr>
              <a:t>1</a:t>
            </a:r>
            <a:r>
              <a:rPr sz="2775" spc="352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775" baseline="-21021" dirty="0">
                <a:latin typeface="Times New Roman"/>
                <a:cs typeface="Times New Roman"/>
              </a:rPr>
              <a:t>2</a:t>
            </a:r>
            <a:r>
              <a:rPr sz="2775" spc="337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775" baseline="-21021" dirty="0">
                <a:latin typeface="Times New Roman"/>
                <a:cs typeface="Times New Roman"/>
              </a:rPr>
              <a:t>3</a:t>
            </a:r>
            <a:r>
              <a:rPr sz="2775" spc="337" baseline="-21021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1+2+3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6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&lt;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5" dirty="0">
                <a:latin typeface="Times New Roman"/>
                <a:cs typeface="Times New Roman"/>
              </a:rPr>
              <a:t>2</a:t>
            </a:r>
            <a:r>
              <a:rPr sz="2775" spc="7" baseline="25525" dirty="0">
                <a:latin typeface="Times New Roman"/>
                <a:cs typeface="Times New Roman"/>
              </a:rPr>
              <a:t>4</a:t>
            </a:r>
            <a:r>
              <a:rPr sz="2775" spc="-7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16.</a:t>
            </a:r>
          </a:p>
          <a:p>
            <a:pPr marL="50800">
              <a:lnSpc>
                <a:spcPct val="120000"/>
              </a:lnSpc>
              <a:spcBef>
                <a:spcPts val="675"/>
              </a:spcBef>
            </a:pPr>
            <a:r>
              <a:rPr sz="2800" b="1" u="heavy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Inductive</a:t>
            </a:r>
            <a:r>
              <a:rPr sz="2800" b="1" u="heavy" spc="-5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800" b="1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Step:</a:t>
            </a:r>
            <a:endParaRPr sz="2800" dirty="0">
              <a:latin typeface="Times New Roman"/>
              <a:cs typeface="Times New Roman"/>
            </a:endParaRPr>
          </a:p>
          <a:p>
            <a:pPr marL="50800" marR="1035685">
              <a:lnSpc>
                <a:spcPct val="120000"/>
              </a:lnSpc>
              <a:spcBef>
                <a:spcPts val="10"/>
              </a:spcBef>
            </a:pPr>
            <a:r>
              <a:rPr sz="2800" dirty="0">
                <a:latin typeface="Times New Roman"/>
                <a:cs typeface="Times New Roman"/>
              </a:rPr>
              <a:t>Show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that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(a</a:t>
            </a:r>
            <a:r>
              <a:rPr sz="2775" baseline="-21021" dirty="0">
                <a:latin typeface="Times New Roman"/>
                <a:cs typeface="Times New Roman"/>
              </a:rPr>
              <a:t>i</a:t>
            </a:r>
            <a:r>
              <a:rPr sz="2775" spc="337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&lt; 2</a:t>
            </a:r>
            <a:r>
              <a:rPr sz="2775" baseline="25525" dirty="0">
                <a:latin typeface="Times New Roman"/>
                <a:cs typeface="Times New Roman"/>
              </a:rPr>
              <a:t>i</a:t>
            </a:r>
            <a:r>
              <a:rPr sz="2775" spc="337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for i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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Z+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and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&lt;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k)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</a:t>
            </a:r>
            <a:r>
              <a:rPr sz="2800" spc="-5" dirty="0">
                <a:latin typeface="Times New Roman"/>
                <a:cs typeface="Times New Roman"/>
              </a:rPr>
              <a:t> a</a:t>
            </a:r>
            <a:r>
              <a:rPr sz="2775" spc="-7" baseline="-21021" dirty="0">
                <a:latin typeface="Times New Roman"/>
                <a:cs typeface="Times New Roman"/>
              </a:rPr>
              <a:t>k</a:t>
            </a:r>
            <a:r>
              <a:rPr sz="2775" spc="345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&lt;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</a:t>
            </a:r>
            <a:r>
              <a:rPr sz="2775" baseline="25525" dirty="0">
                <a:latin typeface="Times New Roman"/>
                <a:cs typeface="Times New Roman"/>
              </a:rPr>
              <a:t>k </a:t>
            </a:r>
            <a:r>
              <a:rPr sz="2775" spc="-675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775" baseline="-21021" dirty="0">
                <a:latin typeface="Times New Roman"/>
                <a:cs typeface="Times New Roman"/>
              </a:rPr>
              <a:t>k</a:t>
            </a:r>
            <a:r>
              <a:rPr sz="2775" spc="345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775" baseline="-21021" dirty="0">
                <a:latin typeface="Times New Roman"/>
                <a:cs typeface="Times New Roman"/>
              </a:rPr>
              <a:t>k-1</a:t>
            </a:r>
            <a:r>
              <a:rPr sz="2775" spc="359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775" baseline="-21021" dirty="0">
                <a:latin typeface="Times New Roman"/>
                <a:cs typeface="Times New Roman"/>
              </a:rPr>
              <a:t>k-2</a:t>
            </a:r>
            <a:r>
              <a:rPr sz="2775" spc="359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775" baseline="-21021" dirty="0">
                <a:latin typeface="Times New Roman"/>
                <a:cs typeface="Times New Roman"/>
              </a:rPr>
              <a:t>k-3</a:t>
            </a:r>
            <a:r>
              <a:rPr sz="2775" spc="345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&lt; </a:t>
            </a:r>
            <a:r>
              <a:rPr sz="2800" spc="5" dirty="0">
                <a:latin typeface="Times New Roman"/>
                <a:cs typeface="Times New Roman"/>
              </a:rPr>
              <a:t>2</a:t>
            </a:r>
            <a:r>
              <a:rPr sz="2775" spc="7" baseline="25525" dirty="0">
                <a:latin typeface="Times New Roman"/>
                <a:cs typeface="Times New Roman"/>
              </a:rPr>
              <a:t>k-1</a:t>
            </a:r>
            <a:r>
              <a:rPr sz="2775" spc="345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5" dirty="0">
                <a:latin typeface="Times New Roman"/>
                <a:cs typeface="Times New Roman"/>
              </a:rPr>
              <a:t>2</a:t>
            </a:r>
            <a:r>
              <a:rPr sz="2775" spc="7" baseline="25525" dirty="0">
                <a:latin typeface="Times New Roman"/>
                <a:cs typeface="Times New Roman"/>
              </a:rPr>
              <a:t>k-2</a:t>
            </a:r>
            <a:r>
              <a:rPr sz="2775" spc="359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5" dirty="0">
                <a:latin typeface="Times New Roman"/>
                <a:cs typeface="Times New Roman"/>
              </a:rPr>
              <a:t>2</a:t>
            </a:r>
            <a:r>
              <a:rPr sz="2775" spc="7" baseline="25525" dirty="0">
                <a:latin typeface="Times New Roman"/>
                <a:cs typeface="Times New Roman"/>
              </a:rPr>
              <a:t>k-3</a:t>
            </a:r>
            <a:endParaRPr sz="2775" baseline="25525" dirty="0">
              <a:latin typeface="Times New Roman"/>
              <a:cs typeface="Times New Roman"/>
            </a:endParaRPr>
          </a:p>
          <a:p>
            <a:pPr marL="50800">
              <a:lnSpc>
                <a:spcPct val="120000"/>
              </a:lnSpc>
              <a:spcBef>
                <a:spcPts val="675"/>
              </a:spcBef>
            </a:pPr>
            <a:r>
              <a:rPr sz="2800" dirty="0">
                <a:latin typeface="Times New Roman"/>
                <a:cs typeface="Times New Roman"/>
              </a:rPr>
              <a:t>&lt;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(2</a:t>
            </a:r>
            <a:r>
              <a:rPr sz="2775" baseline="25525" dirty="0">
                <a:latin typeface="Times New Roman"/>
                <a:cs typeface="Times New Roman"/>
              </a:rPr>
              <a:t>2</a:t>
            </a:r>
            <a:r>
              <a:rPr sz="2775" spc="367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1)2</a:t>
            </a:r>
            <a:r>
              <a:rPr sz="2775" baseline="25525" dirty="0">
                <a:latin typeface="Times New Roman"/>
                <a:cs typeface="Times New Roman"/>
              </a:rPr>
              <a:t>k-3</a:t>
            </a:r>
            <a:r>
              <a:rPr sz="2775" spc="352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7(2</a:t>
            </a:r>
            <a:r>
              <a:rPr sz="2775" baseline="25525" dirty="0">
                <a:latin typeface="Times New Roman"/>
                <a:cs typeface="Times New Roman"/>
              </a:rPr>
              <a:t>k</a:t>
            </a:r>
            <a:r>
              <a:rPr sz="2800" dirty="0">
                <a:latin typeface="Times New Roman"/>
                <a:cs typeface="Times New Roman"/>
              </a:rPr>
              <a:t>-3)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&lt;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8(2</a:t>
            </a:r>
            <a:r>
              <a:rPr sz="2775" baseline="25525" dirty="0">
                <a:latin typeface="Times New Roman"/>
                <a:cs typeface="Times New Roman"/>
              </a:rPr>
              <a:t>k-3</a:t>
            </a:r>
            <a:r>
              <a:rPr sz="2800" dirty="0">
                <a:latin typeface="Times New Roman"/>
                <a:cs typeface="Times New Roman"/>
              </a:rPr>
              <a:t>) =2</a:t>
            </a:r>
            <a:r>
              <a:rPr sz="2775" baseline="25525" dirty="0">
                <a:latin typeface="Times New Roman"/>
                <a:cs typeface="Times New Roman"/>
              </a:rPr>
              <a:t>3</a:t>
            </a:r>
            <a:r>
              <a:rPr sz="2800" dirty="0">
                <a:latin typeface="Times New Roman"/>
                <a:cs typeface="Times New Roman"/>
              </a:rPr>
              <a:t>(2</a:t>
            </a:r>
            <a:r>
              <a:rPr sz="2775" baseline="25525" dirty="0">
                <a:latin typeface="Times New Roman"/>
                <a:cs typeface="Times New Roman"/>
              </a:rPr>
              <a:t>k-3</a:t>
            </a:r>
            <a:r>
              <a:rPr sz="2800" dirty="0">
                <a:latin typeface="Times New Roman"/>
                <a:cs typeface="Times New Roman"/>
              </a:rPr>
              <a:t>)=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</a:t>
            </a:r>
            <a:r>
              <a:rPr sz="2775" baseline="25525" dirty="0">
                <a:latin typeface="Times New Roman"/>
                <a:cs typeface="Times New Roman"/>
              </a:rPr>
              <a:t>k</a:t>
            </a:r>
            <a:r>
              <a:rPr sz="2800" dirty="0">
                <a:latin typeface="Times New Roman"/>
                <a:cs typeface="Times New Roman"/>
              </a:rPr>
              <a:t>.</a:t>
            </a:r>
          </a:p>
          <a:p>
            <a:pPr marL="50800">
              <a:lnSpc>
                <a:spcPct val="120000"/>
              </a:lnSpc>
              <a:spcBef>
                <a:spcPts val="670"/>
              </a:spcBef>
            </a:pPr>
            <a:r>
              <a:rPr sz="2800" spc="-5" dirty="0">
                <a:latin typeface="Times New Roman"/>
                <a:cs typeface="Times New Roman"/>
              </a:rPr>
              <a:t>Therefor</a:t>
            </a:r>
            <a:r>
              <a:rPr lang="en-US" sz="2800" spc="-5" dirty="0">
                <a:latin typeface="Times New Roman"/>
                <a:cs typeface="Times New Roman"/>
              </a:rPr>
              <a:t>e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775" baseline="-21021" dirty="0">
                <a:latin typeface="Times New Roman"/>
                <a:cs typeface="Times New Roman"/>
              </a:rPr>
              <a:t>k</a:t>
            </a:r>
            <a:r>
              <a:rPr sz="2775" spc="337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&lt;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</a:t>
            </a:r>
            <a:r>
              <a:rPr sz="2775" baseline="25525" dirty="0">
                <a:latin typeface="Times New Roman"/>
                <a:cs typeface="Times New Roman"/>
              </a:rPr>
              <a:t>k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97711" y="109645"/>
            <a:ext cx="8061959" cy="509524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43180">
              <a:lnSpc>
                <a:spcPct val="100000"/>
              </a:lnSpc>
              <a:spcBef>
                <a:spcPts val="100"/>
              </a:spcBef>
              <a:tabLst>
                <a:tab pos="914400" algn="l"/>
                <a:tab pos="4498848" algn="l"/>
              </a:tabLst>
            </a:pPr>
            <a:r>
              <a:rPr sz="2800" i="1" dirty="0">
                <a:latin typeface="Monotype Corsiva"/>
                <a:cs typeface="Monotype Corsiva"/>
              </a:rPr>
              <a:t>Consider the sequence a</a:t>
            </a:r>
            <a:r>
              <a:rPr sz="2775" i="1" baseline="-21021" dirty="0">
                <a:latin typeface="Monotype Corsiva"/>
                <a:cs typeface="Monotype Corsiva"/>
              </a:rPr>
              <a:t>1</a:t>
            </a:r>
            <a:r>
              <a:rPr sz="2800" i="1" dirty="0">
                <a:latin typeface="Monotype Corsiva"/>
                <a:cs typeface="Monotype Corsiva"/>
              </a:rPr>
              <a:t>, a</a:t>
            </a:r>
            <a:r>
              <a:rPr sz="2775" i="1" baseline="-21021" dirty="0">
                <a:latin typeface="Monotype Corsiva"/>
                <a:cs typeface="Monotype Corsiva"/>
              </a:rPr>
              <a:t>2</a:t>
            </a:r>
            <a:r>
              <a:rPr sz="2800" i="1" dirty="0">
                <a:latin typeface="Monotype Corsiva"/>
                <a:cs typeface="Monotype Corsiva"/>
              </a:rPr>
              <a:t>, a</a:t>
            </a:r>
            <a:r>
              <a:rPr sz="2775" i="1" baseline="-21021" dirty="0">
                <a:latin typeface="Monotype Corsiva"/>
                <a:cs typeface="Monotype Corsiva"/>
              </a:rPr>
              <a:t>3</a:t>
            </a:r>
            <a:r>
              <a:rPr sz="2800" i="1" dirty="0">
                <a:latin typeface="Monotype Corsiva"/>
                <a:cs typeface="Monotype Corsiva"/>
              </a:rPr>
              <a:t>, … defined as a</a:t>
            </a:r>
            <a:r>
              <a:rPr sz="2775" i="1" baseline="-21021" dirty="0">
                <a:latin typeface="Monotype Corsiva"/>
                <a:cs typeface="Monotype Corsiva"/>
              </a:rPr>
              <a:t>1 </a:t>
            </a:r>
            <a:r>
              <a:rPr sz="2800" i="1" dirty="0">
                <a:latin typeface="Monotype Corsiva"/>
                <a:cs typeface="Monotype Corsiva"/>
              </a:rPr>
              <a:t>=1, a</a:t>
            </a:r>
            <a:r>
              <a:rPr sz="2775" i="1" baseline="-21021" dirty="0">
                <a:latin typeface="Monotype Corsiva"/>
                <a:cs typeface="Monotype Corsiva"/>
              </a:rPr>
              <a:t>2</a:t>
            </a:r>
            <a:r>
              <a:rPr sz="2800" i="1" dirty="0">
                <a:latin typeface="Monotype Corsiva"/>
                <a:cs typeface="Monotype Corsiva"/>
              </a:rPr>
              <a:t>=2,  a</a:t>
            </a:r>
            <a:r>
              <a:rPr sz="2775" i="1" baseline="-21021" dirty="0">
                <a:latin typeface="Monotype Corsiva"/>
                <a:cs typeface="Monotype Corsiva"/>
              </a:rPr>
              <a:t>3</a:t>
            </a:r>
            <a:r>
              <a:rPr sz="2800" i="1" dirty="0">
                <a:latin typeface="Monotype Corsiva"/>
                <a:cs typeface="Monotype Corsiva"/>
              </a:rPr>
              <a:t>=3</a:t>
            </a:r>
            <a:endParaRPr lang="en-US" sz="2800" i="1" dirty="0">
              <a:latin typeface="Monotype Corsiva"/>
              <a:cs typeface="Monotype Corsiva"/>
            </a:endParaRPr>
          </a:p>
          <a:p>
            <a:pPr marR="43180">
              <a:lnSpc>
                <a:spcPct val="100000"/>
              </a:lnSpc>
              <a:spcBef>
                <a:spcPts val="100"/>
              </a:spcBef>
              <a:tabLst>
                <a:tab pos="914400" algn="l"/>
                <a:tab pos="4498848" algn="l"/>
              </a:tabLst>
            </a:pPr>
            <a:r>
              <a:rPr lang="en-US" sz="2800" i="1" dirty="0">
                <a:latin typeface="Monotype Corsiva"/>
                <a:cs typeface="Monotype Corsiva"/>
              </a:rPr>
              <a:t>	</a:t>
            </a:r>
            <a:r>
              <a:rPr sz="2800" i="1" dirty="0">
                <a:latin typeface="Monotype Corsiva"/>
                <a:cs typeface="Monotype Corsiva"/>
              </a:rPr>
              <a:t>and a</a:t>
            </a:r>
            <a:r>
              <a:rPr sz="2775" i="1" baseline="-21021" dirty="0">
                <a:latin typeface="Monotype Corsiva"/>
                <a:cs typeface="Monotype Corsiva"/>
              </a:rPr>
              <a:t>n </a:t>
            </a:r>
            <a:r>
              <a:rPr sz="2800" i="1" dirty="0">
                <a:latin typeface="Monotype Corsiva"/>
                <a:cs typeface="Monotype Corsiva"/>
              </a:rPr>
              <a:t>= a</a:t>
            </a:r>
            <a:r>
              <a:rPr sz="2775" i="1" baseline="-21021" dirty="0">
                <a:latin typeface="Monotype Corsiva"/>
                <a:cs typeface="Monotype Corsiva"/>
              </a:rPr>
              <a:t>n-1</a:t>
            </a:r>
            <a:r>
              <a:rPr sz="2800" i="1" dirty="0">
                <a:latin typeface="Monotype Corsiva"/>
                <a:cs typeface="Monotype Corsiva"/>
              </a:rPr>
              <a:t>+ a</a:t>
            </a:r>
            <a:r>
              <a:rPr sz="2775" i="1" baseline="-21021" dirty="0">
                <a:latin typeface="Monotype Corsiva"/>
                <a:cs typeface="Monotype Corsiva"/>
              </a:rPr>
              <a:t>n-2 </a:t>
            </a:r>
            <a:r>
              <a:rPr sz="2800" i="1" dirty="0">
                <a:latin typeface="Monotype Corsiva"/>
                <a:cs typeface="Monotype Corsiva"/>
              </a:rPr>
              <a:t>+ a</a:t>
            </a:r>
            <a:r>
              <a:rPr sz="2775" i="1" baseline="-21021" dirty="0">
                <a:latin typeface="Monotype Corsiva"/>
                <a:cs typeface="Monotype Corsiva"/>
              </a:rPr>
              <a:t>n-3</a:t>
            </a:r>
            <a:r>
              <a:rPr sz="2800" i="1" dirty="0">
                <a:latin typeface="Monotype Corsiva"/>
                <a:cs typeface="Monotype Corsiva"/>
              </a:rPr>
              <a:t>.</a:t>
            </a:r>
            <a:r>
              <a:rPr lang="en-US" sz="2800" i="1" dirty="0">
                <a:latin typeface="Monotype Corsiva"/>
                <a:cs typeface="Monotype Corsiva"/>
              </a:rPr>
              <a:t>  </a:t>
            </a:r>
            <a:r>
              <a:rPr sz="2800" i="1" dirty="0">
                <a:latin typeface="Monotype Corsiva"/>
                <a:cs typeface="Monotype Corsiva"/>
              </a:rPr>
              <a:t>Prove that a</a:t>
            </a:r>
            <a:r>
              <a:rPr sz="2775" i="1" baseline="-21021" dirty="0">
                <a:latin typeface="Monotype Corsiva"/>
                <a:cs typeface="Monotype Corsiva"/>
              </a:rPr>
              <a:t>n </a:t>
            </a:r>
            <a:r>
              <a:rPr sz="2800" i="1" dirty="0">
                <a:latin typeface="Monotype Corsiva"/>
                <a:cs typeface="Monotype Corsiva"/>
              </a:rPr>
              <a:t>&lt; </a:t>
            </a:r>
            <a:r>
              <a:rPr sz="2800" i="1" spc="300" dirty="0">
                <a:latin typeface="Monotype Corsiva"/>
                <a:cs typeface="Monotype Corsiva"/>
              </a:rPr>
              <a:t>2</a:t>
            </a:r>
            <a:r>
              <a:rPr sz="2775" i="1" spc="300" baseline="25525" dirty="0">
                <a:latin typeface="Monotype Corsiva"/>
                <a:cs typeface="Monotype Corsiva"/>
              </a:rPr>
              <a:t>n</a:t>
            </a:r>
            <a:r>
              <a:rPr sz="2800" i="1" dirty="0">
                <a:latin typeface="Monotype Corsiva"/>
                <a:cs typeface="Monotype Corsiva"/>
              </a:rPr>
              <a:t>.</a:t>
            </a:r>
            <a:endParaRPr sz="2800" dirty="0">
              <a:latin typeface="Monotype Corsiva"/>
              <a:cs typeface="Monotype Corsiva"/>
            </a:endParaRPr>
          </a:p>
          <a:p>
            <a:pPr>
              <a:lnSpc>
                <a:spcPct val="100000"/>
              </a:lnSpc>
              <a:spcBef>
                <a:spcPts val="75"/>
              </a:spcBef>
            </a:pPr>
            <a:endParaRPr sz="1700" dirty="0">
              <a:latin typeface="Monotype Corsiva"/>
              <a:cs typeface="Monotype Corsiva"/>
            </a:endParaRPr>
          </a:p>
          <a:p>
            <a:pPr marL="50800">
              <a:lnSpc>
                <a:spcPct val="120000"/>
              </a:lnSpc>
            </a:pPr>
            <a:r>
              <a:rPr sz="2800" b="1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Basis</a:t>
            </a:r>
            <a:r>
              <a:rPr sz="2800" b="1" u="heavy" spc="-5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800" b="1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Step:</a:t>
            </a:r>
            <a:endParaRPr sz="2800" dirty="0">
              <a:latin typeface="Times New Roman"/>
              <a:cs typeface="Times New Roman"/>
            </a:endParaRPr>
          </a:p>
          <a:p>
            <a:pPr marL="50800">
              <a:lnSpc>
                <a:spcPct val="120000"/>
              </a:lnSpc>
              <a:spcBef>
                <a:spcPts val="670"/>
              </a:spcBef>
            </a:pP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775" baseline="-21021" dirty="0">
                <a:latin typeface="Times New Roman"/>
                <a:cs typeface="Times New Roman"/>
              </a:rPr>
              <a:t>4</a:t>
            </a:r>
            <a:r>
              <a:rPr sz="2775" spc="337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775" baseline="-21021" dirty="0">
                <a:latin typeface="Times New Roman"/>
                <a:cs typeface="Times New Roman"/>
              </a:rPr>
              <a:t>1</a:t>
            </a:r>
            <a:r>
              <a:rPr sz="2775" spc="352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775" baseline="-21021" dirty="0">
                <a:latin typeface="Times New Roman"/>
                <a:cs typeface="Times New Roman"/>
              </a:rPr>
              <a:t>2</a:t>
            </a:r>
            <a:r>
              <a:rPr sz="2775" spc="337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775" baseline="-21021" dirty="0">
                <a:latin typeface="Times New Roman"/>
                <a:cs typeface="Times New Roman"/>
              </a:rPr>
              <a:t>3</a:t>
            </a:r>
            <a:r>
              <a:rPr sz="2775" spc="337" baseline="-21021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1+2+3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6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&lt;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5" dirty="0">
                <a:latin typeface="Times New Roman"/>
                <a:cs typeface="Times New Roman"/>
              </a:rPr>
              <a:t>2</a:t>
            </a:r>
            <a:r>
              <a:rPr sz="2775" spc="7" baseline="25525" dirty="0">
                <a:latin typeface="Times New Roman"/>
                <a:cs typeface="Times New Roman"/>
              </a:rPr>
              <a:t>4</a:t>
            </a:r>
            <a:r>
              <a:rPr sz="2775" spc="-7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16.</a:t>
            </a:r>
          </a:p>
          <a:p>
            <a:pPr marL="50800">
              <a:lnSpc>
                <a:spcPct val="120000"/>
              </a:lnSpc>
              <a:spcBef>
                <a:spcPts val="675"/>
              </a:spcBef>
            </a:pPr>
            <a:r>
              <a:rPr sz="2800" b="1" u="heavy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Inductive</a:t>
            </a:r>
            <a:r>
              <a:rPr sz="2800" b="1" u="heavy" spc="-5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800" b="1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Step:</a:t>
            </a:r>
            <a:endParaRPr sz="2800" dirty="0">
              <a:latin typeface="Times New Roman"/>
              <a:cs typeface="Times New Roman"/>
            </a:endParaRPr>
          </a:p>
          <a:p>
            <a:pPr marL="50800" marR="1035685">
              <a:lnSpc>
                <a:spcPct val="120000"/>
              </a:lnSpc>
              <a:spcBef>
                <a:spcPts val="10"/>
              </a:spcBef>
            </a:pPr>
            <a:r>
              <a:rPr sz="2800" dirty="0">
                <a:latin typeface="Times New Roman"/>
                <a:cs typeface="Times New Roman"/>
              </a:rPr>
              <a:t>Show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that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(a</a:t>
            </a:r>
            <a:r>
              <a:rPr sz="2775" baseline="-21021" dirty="0">
                <a:latin typeface="Times New Roman"/>
                <a:cs typeface="Times New Roman"/>
              </a:rPr>
              <a:t>i</a:t>
            </a:r>
            <a:r>
              <a:rPr sz="2775" spc="337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&lt; 2</a:t>
            </a:r>
            <a:r>
              <a:rPr sz="2775" baseline="25525" dirty="0">
                <a:latin typeface="Times New Roman"/>
                <a:cs typeface="Times New Roman"/>
              </a:rPr>
              <a:t>i</a:t>
            </a:r>
            <a:r>
              <a:rPr sz="2775" spc="337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for i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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Z+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and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&lt;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k)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</a:t>
            </a:r>
            <a:r>
              <a:rPr sz="2800" spc="-5" dirty="0">
                <a:latin typeface="Times New Roman"/>
                <a:cs typeface="Times New Roman"/>
              </a:rPr>
              <a:t> a</a:t>
            </a:r>
            <a:r>
              <a:rPr sz="2775" spc="-7" baseline="-21021" dirty="0">
                <a:latin typeface="Times New Roman"/>
                <a:cs typeface="Times New Roman"/>
              </a:rPr>
              <a:t>k</a:t>
            </a:r>
            <a:r>
              <a:rPr sz="2775" spc="345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&lt;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</a:t>
            </a:r>
            <a:r>
              <a:rPr sz="2775" baseline="25525" dirty="0">
                <a:latin typeface="Times New Roman"/>
                <a:cs typeface="Times New Roman"/>
              </a:rPr>
              <a:t>k </a:t>
            </a:r>
            <a:r>
              <a:rPr sz="2775" spc="-675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775" baseline="-21021" dirty="0">
                <a:latin typeface="Times New Roman"/>
                <a:cs typeface="Times New Roman"/>
              </a:rPr>
              <a:t>k</a:t>
            </a:r>
            <a:r>
              <a:rPr sz="2775" spc="345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775" baseline="-21021" dirty="0">
                <a:latin typeface="Times New Roman"/>
                <a:cs typeface="Times New Roman"/>
              </a:rPr>
              <a:t>k-1</a:t>
            </a:r>
            <a:r>
              <a:rPr sz="2775" spc="359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775" baseline="-21021" dirty="0">
                <a:latin typeface="Times New Roman"/>
                <a:cs typeface="Times New Roman"/>
              </a:rPr>
              <a:t>k-2</a:t>
            </a:r>
            <a:r>
              <a:rPr sz="2775" spc="359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775" baseline="-21021" dirty="0">
                <a:latin typeface="Times New Roman"/>
                <a:cs typeface="Times New Roman"/>
              </a:rPr>
              <a:t>k-3</a:t>
            </a:r>
            <a:r>
              <a:rPr sz="2775" spc="345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&lt; </a:t>
            </a:r>
            <a:r>
              <a:rPr sz="2800" spc="5" dirty="0">
                <a:latin typeface="Times New Roman"/>
                <a:cs typeface="Times New Roman"/>
              </a:rPr>
              <a:t>2</a:t>
            </a:r>
            <a:r>
              <a:rPr sz="2775" spc="7" baseline="25525" dirty="0">
                <a:latin typeface="Times New Roman"/>
                <a:cs typeface="Times New Roman"/>
              </a:rPr>
              <a:t>k-1</a:t>
            </a:r>
            <a:r>
              <a:rPr sz="2775" spc="345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5" dirty="0">
                <a:latin typeface="Times New Roman"/>
                <a:cs typeface="Times New Roman"/>
              </a:rPr>
              <a:t>2</a:t>
            </a:r>
            <a:r>
              <a:rPr sz="2775" spc="7" baseline="25525" dirty="0">
                <a:latin typeface="Times New Roman"/>
                <a:cs typeface="Times New Roman"/>
              </a:rPr>
              <a:t>k-2</a:t>
            </a:r>
            <a:r>
              <a:rPr sz="2775" spc="359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5" dirty="0">
                <a:latin typeface="Times New Roman"/>
                <a:cs typeface="Times New Roman"/>
              </a:rPr>
              <a:t>2</a:t>
            </a:r>
            <a:r>
              <a:rPr sz="2775" spc="7" baseline="25525" dirty="0">
                <a:latin typeface="Times New Roman"/>
                <a:cs typeface="Times New Roman"/>
              </a:rPr>
              <a:t>k-3</a:t>
            </a:r>
            <a:endParaRPr sz="2775" baseline="25525" dirty="0">
              <a:latin typeface="Times New Roman"/>
              <a:cs typeface="Times New Roman"/>
            </a:endParaRPr>
          </a:p>
          <a:p>
            <a:pPr marL="50800">
              <a:lnSpc>
                <a:spcPct val="120000"/>
              </a:lnSpc>
              <a:spcBef>
                <a:spcPts val="675"/>
              </a:spcBef>
            </a:pPr>
            <a:r>
              <a:rPr sz="2800" dirty="0">
                <a:latin typeface="Times New Roman"/>
                <a:cs typeface="Times New Roman"/>
              </a:rPr>
              <a:t>&lt;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(2</a:t>
            </a:r>
            <a:r>
              <a:rPr sz="2775" baseline="25525" dirty="0">
                <a:latin typeface="Times New Roman"/>
                <a:cs typeface="Times New Roman"/>
              </a:rPr>
              <a:t>2</a:t>
            </a:r>
            <a:r>
              <a:rPr sz="2775" spc="367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1)2</a:t>
            </a:r>
            <a:r>
              <a:rPr sz="2775" baseline="25525" dirty="0">
                <a:latin typeface="Times New Roman"/>
                <a:cs typeface="Times New Roman"/>
              </a:rPr>
              <a:t>k-3</a:t>
            </a:r>
            <a:r>
              <a:rPr sz="2775" spc="352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7(2</a:t>
            </a:r>
            <a:r>
              <a:rPr sz="2775" baseline="25525" dirty="0">
                <a:latin typeface="Times New Roman"/>
                <a:cs typeface="Times New Roman"/>
              </a:rPr>
              <a:t>k</a:t>
            </a:r>
            <a:r>
              <a:rPr sz="2800" dirty="0">
                <a:latin typeface="Times New Roman"/>
                <a:cs typeface="Times New Roman"/>
              </a:rPr>
              <a:t>-3)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&lt;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8(2</a:t>
            </a:r>
            <a:r>
              <a:rPr sz="2775" baseline="25525" dirty="0">
                <a:latin typeface="Times New Roman"/>
                <a:cs typeface="Times New Roman"/>
              </a:rPr>
              <a:t>k-3</a:t>
            </a:r>
            <a:r>
              <a:rPr sz="2800" dirty="0">
                <a:latin typeface="Times New Roman"/>
                <a:cs typeface="Times New Roman"/>
              </a:rPr>
              <a:t>) =2</a:t>
            </a:r>
            <a:r>
              <a:rPr sz="2775" baseline="25525" dirty="0">
                <a:latin typeface="Times New Roman"/>
                <a:cs typeface="Times New Roman"/>
              </a:rPr>
              <a:t>3</a:t>
            </a:r>
            <a:r>
              <a:rPr sz="2800" dirty="0">
                <a:latin typeface="Times New Roman"/>
                <a:cs typeface="Times New Roman"/>
              </a:rPr>
              <a:t>(2</a:t>
            </a:r>
            <a:r>
              <a:rPr sz="2775" baseline="25525" dirty="0">
                <a:latin typeface="Times New Roman"/>
                <a:cs typeface="Times New Roman"/>
              </a:rPr>
              <a:t>k-3</a:t>
            </a:r>
            <a:r>
              <a:rPr sz="2800" dirty="0">
                <a:latin typeface="Times New Roman"/>
                <a:cs typeface="Times New Roman"/>
              </a:rPr>
              <a:t>)=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</a:t>
            </a:r>
            <a:r>
              <a:rPr sz="2775" baseline="25525" dirty="0">
                <a:latin typeface="Times New Roman"/>
                <a:cs typeface="Times New Roman"/>
              </a:rPr>
              <a:t>k</a:t>
            </a:r>
            <a:r>
              <a:rPr sz="2800" dirty="0">
                <a:latin typeface="Times New Roman"/>
                <a:cs typeface="Times New Roman"/>
              </a:rPr>
              <a:t>.</a:t>
            </a:r>
          </a:p>
          <a:p>
            <a:pPr marL="50800">
              <a:lnSpc>
                <a:spcPct val="120000"/>
              </a:lnSpc>
              <a:spcBef>
                <a:spcPts val="670"/>
              </a:spcBef>
            </a:pPr>
            <a:r>
              <a:rPr sz="2800" spc="-5" dirty="0">
                <a:latin typeface="Times New Roman"/>
                <a:cs typeface="Times New Roman"/>
              </a:rPr>
              <a:t>Therefor</a:t>
            </a:r>
            <a:r>
              <a:rPr lang="en-US" sz="2800" spc="-5" dirty="0">
                <a:latin typeface="Times New Roman"/>
                <a:cs typeface="Times New Roman"/>
              </a:rPr>
              <a:t>e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775" baseline="-21021" dirty="0">
                <a:latin typeface="Times New Roman"/>
                <a:cs typeface="Times New Roman"/>
              </a:rPr>
              <a:t>k</a:t>
            </a:r>
            <a:r>
              <a:rPr sz="2775" spc="337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&lt;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</a:t>
            </a:r>
            <a:r>
              <a:rPr sz="2775" baseline="25525" dirty="0">
                <a:latin typeface="Times New Roman"/>
                <a:cs typeface="Times New Roman"/>
              </a:rPr>
              <a:t>k</a:t>
            </a: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1AF7E597-B1AC-DF4C-9742-21DD4ECFFBF5}"/>
              </a:ext>
            </a:extLst>
          </p:cNvPr>
          <p:cNvSpPr txBox="1"/>
          <p:nvPr/>
        </p:nvSpPr>
        <p:spPr>
          <a:xfrm>
            <a:off x="457200" y="1905000"/>
            <a:ext cx="6019800" cy="443070"/>
          </a:xfrm>
          <a:prstGeom prst="rect">
            <a:avLst/>
          </a:prstGeom>
          <a:ln w="28575">
            <a:solidFill>
              <a:srgbClr val="C00000"/>
            </a:solidFill>
          </a:ln>
        </p:spPr>
        <p:txBody>
          <a:bodyPr vert="horz" wrap="square" lIns="0" tIns="12065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95"/>
              </a:spcBef>
            </a:pPr>
            <a:r>
              <a:rPr lang="en-US" sz="2800" dirty="0">
                <a:latin typeface="Times New Roman"/>
                <a:cs typeface="Times New Roman"/>
              </a:rPr>
              <a:t> </a:t>
            </a:r>
            <a:endParaRPr sz="2800" dirty="0">
              <a:latin typeface="Times New Roman"/>
              <a:cs typeface="Times New Roman"/>
            </a:endParaRPr>
          </a:p>
        </p:txBody>
      </p:sp>
      <p:sp>
        <p:nvSpPr>
          <p:cNvPr id="4" name="object 5">
            <a:extLst>
              <a:ext uri="{FF2B5EF4-FFF2-40B4-BE49-F238E27FC236}">
                <a16:creationId xmlns:a16="http://schemas.microsoft.com/office/drawing/2014/main" id="{E53D014B-F8E4-E249-8D34-A1466EDC1130}"/>
              </a:ext>
            </a:extLst>
          </p:cNvPr>
          <p:cNvSpPr txBox="1"/>
          <p:nvPr/>
        </p:nvSpPr>
        <p:spPr>
          <a:xfrm>
            <a:off x="533400" y="2971800"/>
            <a:ext cx="7526655" cy="477695"/>
          </a:xfrm>
          <a:prstGeom prst="rect">
            <a:avLst/>
          </a:prstGeom>
          <a:ln w="28575">
            <a:solidFill>
              <a:srgbClr val="C00000"/>
            </a:solidFill>
          </a:ln>
        </p:spPr>
        <p:txBody>
          <a:bodyPr vert="horz" wrap="square" lIns="0" tIns="46355" rIns="0" bIns="0" rtlCol="0">
            <a:spAutoFit/>
          </a:bodyPr>
          <a:lstStyle/>
          <a:p>
            <a:pPr marL="15240">
              <a:lnSpc>
                <a:spcPct val="100000"/>
              </a:lnSpc>
              <a:spcBef>
                <a:spcPts val="365"/>
              </a:spcBef>
            </a:pPr>
            <a:r>
              <a:rPr lang="en-US" sz="2800" dirty="0">
                <a:latin typeface="Times New Roman"/>
                <a:cs typeface="Times New Roman"/>
              </a:rPr>
              <a:t> </a:t>
            </a:r>
            <a:endParaRPr lang="en-US" sz="2775" baseline="25525" dirty="0">
              <a:latin typeface="Times New Roman"/>
              <a:cs typeface="Times New Roman"/>
            </a:endParaRPr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EEBA162D-EA76-8B4E-A2EC-2645F8FD89D8}"/>
              </a:ext>
            </a:extLst>
          </p:cNvPr>
          <p:cNvSpPr txBox="1"/>
          <p:nvPr/>
        </p:nvSpPr>
        <p:spPr>
          <a:xfrm>
            <a:off x="526145" y="3537630"/>
            <a:ext cx="5798456" cy="477695"/>
          </a:xfrm>
          <a:prstGeom prst="rect">
            <a:avLst/>
          </a:prstGeom>
          <a:ln w="28575">
            <a:solidFill>
              <a:srgbClr val="C00000"/>
            </a:solidFill>
          </a:ln>
        </p:spPr>
        <p:txBody>
          <a:bodyPr vert="horz" wrap="square" lIns="0" tIns="46355" rIns="0" bIns="0" rtlCol="0">
            <a:spAutoFit/>
          </a:bodyPr>
          <a:lstStyle/>
          <a:p>
            <a:pPr marL="15240">
              <a:lnSpc>
                <a:spcPct val="100000"/>
              </a:lnSpc>
              <a:spcBef>
                <a:spcPts val="365"/>
              </a:spcBef>
            </a:pPr>
            <a:r>
              <a:rPr lang="en-US" sz="2800" dirty="0">
                <a:latin typeface="Times New Roman"/>
                <a:cs typeface="Times New Roman"/>
              </a:rPr>
              <a:t> </a:t>
            </a:r>
            <a:endParaRPr lang="en-US" sz="2775" baseline="25525" dirty="0">
              <a:latin typeface="Times New Roman"/>
              <a:cs typeface="Times New Roman"/>
            </a:endParaRPr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B6FF6C31-D1C8-1F45-A726-4936A430848F}"/>
              </a:ext>
            </a:extLst>
          </p:cNvPr>
          <p:cNvSpPr txBox="1"/>
          <p:nvPr/>
        </p:nvSpPr>
        <p:spPr>
          <a:xfrm>
            <a:off x="3276601" y="4132410"/>
            <a:ext cx="304800" cy="477695"/>
          </a:xfrm>
          <a:prstGeom prst="rect">
            <a:avLst/>
          </a:prstGeom>
          <a:ln w="28575">
            <a:solidFill>
              <a:srgbClr val="C00000"/>
            </a:solidFill>
          </a:ln>
        </p:spPr>
        <p:txBody>
          <a:bodyPr vert="horz" wrap="square" lIns="0" tIns="46355" rIns="0" bIns="0" rtlCol="0">
            <a:spAutoFit/>
          </a:bodyPr>
          <a:lstStyle/>
          <a:p>
            <a:pPr marL="15240">
              <a:lnSpc>
                <a:spcPct val="100000"/>
              </a:lnSpc>
              <a:spcBef>
                <a:spcPts val="365"/>
              </a:spcBef>
            </a:pPr>
            <a:r>
              <a:rPr lang="en-US" sz="2800" dirty="0">
                <a:latin typeface="Times New Roman"/>
                <a:cs typeface="Times New Roman"/>
              </a:rPr>
              <a:t> </a:t>
            </a:r>
            <a:endParaRPr lang="en-US" sz="2775" baseline="25525" dirty="0">
              <a:latin typeface="Times New Roman"/>
              <a:cs typeface="Times New Roman"/>
            </a:endParaRPr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648F128D-7487-EC41-A10E-16842989ED8C}"/>
              </a:ext>
            </a:extLst>
          </p:cNvPr>
          <p:cNvSpPr txBox="1"/>
          <p:nvPr/>
        </p:nvSpPr>
        <p:spPr>
          <a:xfrm>
            <a:off x="4648200" y="4132410"/>
            <a:ext cx="304800" cy="477695"/>
          </a:xfrm>
          <a:prstGeom prst="rect">
            <a:avLst/>
          </a:prstGeom>
          <a:ln w="28575">
            <a:solidFill>
              <a:srgbClr val="C00000"/>
            </a:solidFill>
          </a:ln>
        </p:spPr>
        <p:txBody>
          <a:bodyPr vert="horz" wrap="square" lIns="0" tIns="46355" rIns="0" bIns="0" rtlCol="0">
            <a:spAutoFit/>
          </a:bodyPr>
          <a:lstStyle/>
          <a:p>
            <a:pPr marL="15240">
              <a:lnSpc>
                <a:spcPct val="100000"/>
              </a:lnSpc>
              <a:spcBef>
                <a:spcPts val="365"/>
              </a:spcBef>
            </a:pPr>
            <a:r>
              <a:rPr lang="en-US" sz="2800" dirty="0">
                <a:latin typeface="Times New Roman"/>
                <a:cs typeface="Times New Roman"/>
              </a:rPr>
              <a:t> </a:t>
            </a:r>
            <a:endParaRPr lang="en-US" sz="2775" baseline="25525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888601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933602" y="302006"/>
            <a:ext cx="1276350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400" spc="-10" dirty="0"/>
              <a:t>Bas</a:t>
            </a:r>
            <a:r>
              <a:rPr sz="4400" spc="-5" dirty="0"/>
              <a:t>ics</a:t>
            </a:r>
            <a:endParaRPr sz="44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7240" y="1694700"/>
            <a:ext cx="203453" cy="213347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7240" y="2426220"/>
            <a:ext cx="203453" cy="213347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34439" y="3198876"/>
            <a:ext cx="165353" cy="170687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1107439" y="1585976"/>
            <a:ext cx="7002780" cy="3244215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 marR="235585" indent="-635">
              <a:lnSpc>
                <a:spcPts val="2590"/>
              </a:lnSpc>
              <a:spcBef>
                <a:spcPts val="425"/>
              </a:spcBef>
            </a:pPr>
            <a:r>
              <a:rPr sz="2400" b="1" spc="-5" dirty="0">
                <a:latin typeface="Times New Roman"/>
                <a:cs typeface="Times New Roman"/>
              </a:rPr>
              <a:t>The </a:t>
            </a:r>
            <a:r>
              <a:rPr sz="2400" b="1" spc="-15" dirty="0">
                <a:latin typeface="Times New Roman"/>
                <a:cs typeface="Times New Roman"/>
              </a:rPr>
              <a:t>Well-Ordering </a:t>
            </a:r>
            <a:r>
              <a:rPr sz="2400" b="1" spc="-10" dirty="0">
                <a:latin typeface="Times New Roman"/>
                <a:cs typeface="Times New Roman"/>
              </a:rPr>
              <a:t>Property </a:t>
            </a:r>
            <a:r>
              <a:rPr sz="2400" dirty="0">
                <a:latin typeface="Times New Roman"/>
                <a:cs typeface="Times New Roman"/>
              </a:rPr>
              <a:t>- </a:t>
            </a:r>
            <a:r>
              <a:rPr sz="2400" spc="-5" dirty="0">
                <a:latin typeface="Times New Roman"/>
                <a:cs typeface="Times New Roman"/>
              </a:rPr>
              <a:t>Every nonempty </a:t>
            </a:r>
            <a:r>
              <a:rPr sz="2400" dirty="0">
                <a:latin typeface="Times New Roman"/>
                <a:cs typeface="Times New Roman"/>
              </a:rPr>
              <a:t>set of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nonnegative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integers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has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-5" dirty="0">
                <a:latin typeface="Times New Roman"/>
                <a:cs typeface="Times New Roman"/>
              </a:rPr>
              <a:t> least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element.</a:t>
            </a:r>
            <a:endParaRPr sz="2400">
              <a:latin typeface="Times New Roman"/>
              <a:cs typeface="Times New Roman"/>
            </a:endParaRPr>
          </a:p>
          <a:p>
            <a:pPr marL="12700" marR="630555">
              <a:lnSpc>
                <a:spcPts val="2590"/>
              </a:lnSpc>
              <a:spcBef>
                <a:spcPts val="580"/>
              </a:spcBef>
            </a:pPr>
            <a:r>
              <a:rPr sz="2400" dirty="0">
                <a:latin typeface="Times New Roman"/>
                <a:cs typeface="Times New Roman"/>
              </a:rPr>
              <a:t>Many </a:t>
            </a:r>
            <a:r>
              <a:rPr sz="2400" spc="-5" dirty="0">
                <a:latin typeface="Times New Roman"/>
                <a:cs typeface="Times New Roman"/>
              </a:rPr>
              <a:t>theorems state that P(n) is true for all positive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integers.</a:t>
            </a:r>
            <a:endParaRPr sz="2400">
              <a:latin typeface="Times New Roman"/>
              <a:cs typeface="Times New Roman"/>
            </a:endParaRPr>
          </a:p>
          <a:p>
            <a:pPr marL="412750" marR="5080">
              <a:lnSpc>
                <a:spcPts val="2590"/>
              </a:lnSpc>
              <a:spcBef>
                <a:spcPts val="580"/>
              </a:spcBef>
            </a:pPr>
            <a:r>
              <a:rPr sz="2400" spc="-5" dirty="0">
                <a:latin typeface="Times New Roman"/>
                <a:cs typeface="Times New Roman"/>
              </a:rPr>
              <a:t>For example, P(n) could </a:t>
            </a:r>
            <a:r>
              <a:rPr sz="2400" dirty="0">
                <a:latin typeface="Times New Roman"/>
                <a:cs typeface="Times New Roman"/>
              </a:rPr>
              <a:t>be </a:t>
            </a:r>
            <a:r>
              <a:rPr sz="2400" spc="-5" dirty="0">
                <a:latin typeface="Times New Roman"/>
                <a:cs typeface="Times New Roman"/>
              </a:rPr>
              <a:t>the statement that the </a:t>
            </a:r>
            <a:r>
              <a:rPr sz="2400" dirty="0">
                <a:latin typeface="Times New Roman"/>
                <a:cs typeface="Times New Roman"/>
              </a:rPr>
              <a:t>sum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 </a:t>
            </a:r>
            <a:r>
              <a:rPr sz="2400" spc="-5" dirty="0">
                <a:latin typeface="Times New Roman"/>
                <a:cs typeface="Times New Roman"/>
              </a:rPr>
              <a:t>the first </a:t>
            </a:r>
            <a:r>
              <a:rPr sz="2400" dirty="0">
                <a:latin typeface="Times New Roman"/>
                <a:cs typeface="Times New Roman"/>
              </a:rPr>
              <a:t>n </a:t>
            </a:r>
            <a:r>
              <a:rPr sz="2400" spc="-5" dirty="0">
                <a:latin typeface="Times New Roman"/>
                <a:cs typeface="Times New Roman"/>
              </a:rPr>
              <a:t>positive integers </a:t>
            </a:r>
            <a:r>
              <a:rPr sz="2400" dirty="0">
                <a:latin typeface="Times New Roman"/>
                <a:cs typeface="Times New Roman"/>
              </a:rPr>
              <a:t>1+2+3+ . . . + n = 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n(n+1)/2</a:t>
            </a:r>
            <a:endParaRPr sz="2400">
              <a:latin typeface="Times New Roman"/>
              <a:cs typeface="Times New Roman"/>
            </a:endParaRPr>
          </a:p>
          <a:p>
            <a:pPr marL="12700" marR="619760">
              <a:lnSpc>
                <a:spcPts val="2590"/>
              </a:lnSpc>
              <a:spcBef>
                <a:spcPts val="585"/>
              </a:spcBef>
            </a:pPr>
            <a:r>
              <a:rPr sz="2400" b="1" spc="-5" dirty="0">
                <a:latin typeface="Times New Roman"/>
                <a:cs typeface="Times New Roman"/>
              </a:rPr>
              <a:t>Mathematical</a:t>
            </a:r>
            <a:r>
              <a:rPr sz="2400" b="1" spc="-15" dirty="0">
                <a:latin typeface="Times New Roman"/>
                <a:cs typeface="Times New Roman"/>
              </a:rPr>
              <a:t> </a:t>
            </a:r>
            <a:r>
              <a:rPr sz="2400" b="1" spc="-5" dirty="0">
                <a:latin typeface="Times New Roman"/>
                <a:cs typeface="Times New Roman"/>
              </a:rPr>
              <a:t>Induction</a:t>
            </a:r>
            <a:r>
              <a:rPr sz="2400" b="1" spc="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</a:t>
            </a:r>
            <a:r>
              <a:rPr sz="2400" dirty="0">
                <a:latin typeface="Times New Roman"/>
                <a:cs typeface="Times New Roman"/>
              </a:rPr>
              <a:t> a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technique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for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proving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theorems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</a:t>
            </a:r>
            <a:r>
              <a:rPr sz="2400" spc="-5" dirty="0">
                <a:latin typeface="Times New Roman"/>
                <a:cs typeface="Times New Roman"/>
              </a:rPr>
              <a:t> this kind.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7240" y="4218444"/>
            <a:ext cx="203453" cy="213347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40210" y="171100"/>
            <a:ext cx="5263515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5" dirty="0"/>
              <a:t>Example</a:t>
            </a:r>
            <a:r>
              <a:rPr sz="4000" spc="-20" dirty="0"/>
              <a:t> </a:t>
            </a:r>
            <a:r>
              <a:rPr sz="4000" dirty="0"/>
              <a:t>of</a:t>
            </a:r>
            <a:r>
              <a:rPr sz="4000" spc="-20" dirty="0"/>
              <a:t> </a:t>
            </a:r>
            <a:r>
              <a:rPr sz="4000" spc="-5" dirty="0"/>
              <a:t>Strong</a:t>
            </a:r>
            <a:r>
              <a:rPr sz="4000" spc="-20" dirty="0"/>
              <a:t> </a:t>
            </a:r>
            <a:r>
              <a:rPr sz="4000" spc="-5" dirty="0"/>
              <a:t>Induction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510392" y="1459778"/>
            <a:ext cx="6065520" cy="2586355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770"/>
              </a:spcBef>
            </a:pPr>
            <a:r>
              <a:rPr sz="2800" spc="-5" dirty="0">
                <a:latin typeface="Times New Roman"/>
                <a:cs typeface="Times New Roman"/>
              </a:rPr>
              <a:t>Consider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sequence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defined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follows:</a:t>
            </a:r>
            <a:endParaRPr sz="28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670"/>
              </a:spcBef>
            </a:pPr>
            <a:r>
              <a:rPr sz="2800" dirty="0">
                <a:latin typeface="Times New Roman"/>
                <a:cs typeface="Times New Roman"/>
              </a:rPr>
              <a:t>b</a:t>
            </a:r>
            <a:r>
              <a:rPr sz="2775" baseline="-21021" dirty="0">
                <a:latin typeface="Times New Roman"/>
                <a:cs typeface="Times New Roman"/>
              </a:rPr>
              <a:t>0</a:t>
            </a:r>
            <a:r>
              <a:rPr sz="2775" spc="315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1,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</a:t>
            </a:r>
            <a:r>
              <a:rPr sz="2775" baseline="-21021" dirty="0">
                <a:latin typeface="Times New Roman"/>
                <a:cs typeface="Times New Roman"/>
              </a:rPr>
              <a:t>1</a:t>
            </a:r>
            <a:r>
              <a:rPr sz="2775" spc="322" baseline="-21021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=1</a:t>
            </a:r>
            <a:endParaRPr sz="2800">
              <a:latin typeface="Times New Roman"/>
              <a:cs typeface="Times New Roman"/>
            </a:endParaRPr>
          </a:p>
          <a:p>
            <a:pPr marL="38100" marR="2647950" indent="-635">
              <a:lnSpc>
                <a:spcPct val="120000"/>
              </a:lnSpc>
            </a:pPr>
            <a:r>
              <a:rPr sz="2800" dirty="0">
                <a:latin typeface="Times New Roman"/>
                <a:cs typeface="Times New Roman"/>
              </a:rPr>
              <a:t>b</a:t>
            </a:r>
            <a:r>
              <a:rPr sz="2775" baseline="-21021" dirty="0">
                <a:latin typeface="Times New Roman"/>
                <a:cs typeface="Times New Roman"/>
              </a:rPr>
              <a:t>n</a:t>
            </a:r>
            <a:r>
              <a:rPr sz="2775" spc="330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2b</a:t>
            </a:r>
            <a:r>
              <a:rPr sz="2775" baseline="-21021" dirty="0">
                <a:latin typeface="Times New Roman"/>
                <a:cs typeface="Times New Roman"/>
              </a:rPr>
              <a:t>n-1</a:t>
            </a:r>
            <a:r>
              <a:rPr sz="2775" spc="337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5" dirty="0">
                <a:latin typeface="Times New Roman"/>
                <a:cs typeface="Times New Roman"/>
              </a:rPr>
              <a:t>b</a:t>
            </a:r>
            <a:r>
              <a:rPr sz="2775" spc="7" baseline="-21021" dirty="0">
                <a:latin typeface="Times New Roman"/>
                <a:cs typeface="Times New Roman"/>
              </a:rPr>
              <a:t>n-2</a:t>
            </a:r>
            <a:r>
              <a:rPr sz="2775" spc="337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for</a:t>
            </a:r>
            <a:r>
              <a:rPr sz="2800" spc="-5" dirty="0">
                <a:latin typeface="Times New Roman"/>
                <a:cs typeface="Times New Roman"/>
              </a:rPr>
              <a:t> n&gt;1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1,1,3,7,17,…</a:t>
            </a:r>
            <a:endParaRPr sz="28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675"/>
              </a:spcBef>
            </a:pPr>
            <a:r>
              <a:rPr sz="2800" dirty="0">
                <a:latin typeface="Times New Roman"/>
                <a:cs typeface="Times New Roman"/>
              </a:rPr>
              <a:t>Prove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that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</a:t>
            </a:r>
            <a:r>
              <a:rPr sz="2775" baseline="-21021" dirty="0">
                <a:latin typeface="Times New Roman"/>
                <a:cs typeface="Times New Roman"/>
              </a:rPr>
              <a:t>n</a:t>
            </a:r>
            <a:r>
              <a:rPr sz="2775" spc="337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always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odd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03940" y="209200"/>
            <a:ext cx="653669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/>
              <a:t>Inductive</a:t>
            </a:r>
            <a:r>
              <a:rPr sz="3600" spc="-40" dirty="0"/>
              <a:t> </a:t>
            </a:r>
            <a:r>
              <a:rPr sz="3600" spc="-5" dirty="0"/>
              <a:t>Proof</a:t>
            </a:r>
            <a:r>
              <a:rPr sz="3600" spc="-30" dirty="0"/>
              <a:t> </a:t>
            </a:r>
            <a:r>
              <a:rPr sz="3600" dirty="0"/>
              <a:t>Using</a:t>
            </a:r>
            <a:r>
              <a:rPr sz="3600" spc="-40" dirty="0"/>
              <a:t> </a:t>
            </a:r>
            <a:r>
              <a:rPr sz="3600" spc="-5" dirty="0"/>
              <a:t>Strong</a:t>
            </a:r>
            <a:r>
              <a:rPr sz="3600" spc="-40" dirty="0"/>
              <a:t> </a:t>
            </a:r>
            <a:r>
              <a:rPr sz="3600" dirty="0"/>
              <a:t>Induction</a:t>
            </a:r>
            <a:endParaRPr sz="3600"/>
          </a:p>
        </p:txBody>
      </p:sp>
      <p:sp>
        <p:nvSpPr>
          <p:cNvPr id="3" name="object 3"/>
          <p:cNvSpPr txBox="1"/>
          <p:nvPr/>
        </p:nvSpPr>
        <p:spPr>
          <a:xfrm>
            <a:off x="434340" y="1697227"/>
            <a:ext cx="8098790" cy="28422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2800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Basis</a:t>
            </a:r>
            <a:r>
              <a:rPr sz="2800" u="heavy" spc="-2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800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Cases: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(one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for </a:t>
            </a:r>
            <a:r>
              <a:rPr sz="2800" spc="-5" dirty="0">
                <a:latin typeface="Times New Roman"/>
                <a:cs typeface="Times New Roman"/>
              </a:rPr>
              <a:t>n=0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and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one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for</a:t>
            </a:r>
            <a:r>
              <a:rPr sz="2800" spc="-5" dirty="0">
                <a:latin typeface="Times New Roman"/>
                <a:cs typeface="Times New Roman"/>
              </a:rPr>
              <a:t> n=1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since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endParaRPr sz="2800">
              <a:latin typeface="Times New Roman"/>
              <a:cs typeface="Times New Roman"/>
            </a:endParaRPr>
          </a:p>
          <a:p>
            <a:pPr marL="381000">
              <a:lnSpc>
                <a:spcPct val="100000"/>
              </a:lnSpc>
            </a:pPr>
            <a:r>
              <a:rPr sz="2800" spc="-5" dirty="0">
                <a:latin typeface="Times New Roman"/>
                <a:cs typeface="Times New Roman"/>
              </a:rPr>
              <a:t>general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formula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not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applicable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until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n&gt;1.)</a:t>
            </a:r>
            <a:endParaRPr sz="2800">
              <a:latin typeface="Times New Roman"/>
              <a:cs typeface="Times New Roman"/>
            </a:endParaRPr>
          </a:p>
          <a:p>
            <a:pPr marL="38100" marR="2792095">
              <a:lnSpc>
                <a:spcPct val="120000"/>
              </a:lnSpc>
            </a:pPr>
            <a:r>
              <a:rPr sz="2800" dirty="0">
                <a:latin typeface="Times New Roman"/>
                <a:cs typeface="Times New Roman"/>
              </a:rPr>
              <a:t>b</a:t>
            </a:r>
            <a:r>
              <a:rPr sz="2775" baseline="-21021" dirty="0">
                <a:latin typeface="Times New Roman"/>
                <a:cs typeface="Times New Roman"/>
              </a:rPr>
              <a:t>0</a:t>
            </a:r>
            <a:r>
              <a:rPr sz="2775" spc="345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</a:t>
            </a:r>
            <a:r>
              <a:rPr sz="2775" baseline="-21021" dirty="0">
                <a:latin typeface="Times New Roman"/>
                <a:cs typeface="Times New Roman"/>
              </a:rPr>
              <a:t>1</a:t>
            </a:r>
            <a:r>
              <a:rPr sz="2775" spc="359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1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so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both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</a:t>
            </a:r>
            <a:r>
              <a:rPr sz="2775" baseline="-21021" dirty="0">
                <a:latin typeface="Times New Roman"/>
                <a:cs typeface="Times New Roman"/>
              </a:rPr>
              <a:t>0</a:t>
            </a:r>
            <a:r>
              <a:rPr sz="2775" spc="345" baseline="-21021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and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</a:t>
            </a:r>
            <a:r>
              <a:rPr sz="2775" baseline="-21021" dirty="0">
                <a:latin typeface="Times New Roman"/>
                <a:cs typeface="Times New Roman"/>
              </a:rPr>
              <a:t>1</a:t>
            </a:r>
            <a:r>
              <a:rPr sz="2775" spc="345" baseline="-21021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are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odd.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Inductive</a:t>
            </a:r>
            <a:r>
              <a:rPr sz="2800" u="heavy" spc="-3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800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Step:</a:t>
            </a:r>
            <a:endParaRPr sz="2800">
              <a:latin typeface="Times New Roman"/>
              <a:cs typeface="Times New Roman"/>
            </a:endParaRPr>
          </a:p>
          <a:p>
            <a:pPr marL="38100">
              <a:lnSpc>
                <a:spcPts val="3354"/>
              </a:lnSpc>
              <a:spcBef>
                <a:spcPts val="680"/>
              </a:spcBef>
            </a:pPr>
            <a:r>
              <a:rPr sz="2800" spc="-5" dirty="0">
                <a:latin typeface="Times New Roman"/>
                <a:cs typeface="Times New Roman"/>
              </a:rPr>
              <a:t>Consider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k&gt;1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and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assume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that </a:t>
            </a:r>
            <a:r>
              <a:rPr sz="2800" dirty="0">
                <a:latin typeface="Times New Roman"/>
                <a:cs typeface="Times New Roman"/>
              </a:rPr>
              <a:t>b</a:t>
            </a:r>
            <a:r>
              <a:rPr sz="2775" baseline="-21021" dirty="0">
                <a:latin typeface="Times New Roman"/>
                <a:cs typeface="Times New Roman"/>
              </a:rPr>
              <a:t>n</a:t>
            </a:r>
            <a:r>
              <a:rPr sz="2775" spc="345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odd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for </a:t>
            </a:r>
            <a:r>
              <a:rPr sz="2800" spc="-5" dirty="0">
                <a:latin typeface="Times New Roman"/>
                <a:cs typeface="Times New Roman"/>
              </a:rPr>
              <a:t>all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0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</a:t>
            </a:r>
            <a:r>
              <a:rPr sz="2800" dirty="0">
                <a:latin typeface="Times New Roman"/>
                <a:cs typeface="Times New Roman"/>
              </a:rPr>
              <a:t> n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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k.</a:t>
            </a:r>
            <a:endParaRPr sz="2800">
              <a:latin typeface="Times New Roman"/>
              <a:cs typeface="Times New Roman"/>
            </a:endParaRPr>
          </a:p>
          <a:p>
            <a:pPr marL="380365">
              <a:lnSpc>
                <a:spcPts val="3354"/>
              </a:lnSpc>
            </a:pPr>
            <a:r>
              <a:rPr sz="2800" spc="-114" dirty="0">
                <a:latin typeface="Times New Roman"/>
                <a:cs typeface="Times New Roman"/>
              </a:rPr>
              <a:t>We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must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show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that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5" dirty="0">
                <a:latin typeface="Times New Roman"/>
                <a:cs typeface="Times New Roman"/>
              </a:rPr>
              <a:t>b</a:t>
            </a:r>
            <a:r>
              <a:rPr sz="2775" spc="7" baseline="-21021" dirty="0">
                <a:latin typeface="Times New Roman"/>
                <a:cs typeface="Times New Roman"/>
              </a:rPr>
              <a:t>k+1</a:t>
            </a:r>
            <a:r>
              <a:rPr sz="2775" spc="337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odd.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94380" y="209200"/>
            <a:ext cx="3554729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Proof</a:t>
            </a:r>
            <a:r>
              <a:rPr sz="3600" spc="-60" dirty="0"/>
              <a:t> </a:t>
            </a:r>
            <a:r>
              <a:rPr sz="3600" spc="-5" dirty="0"/>
              <a:t>Example</a:t>
            </a:r>
            <a:r>
              <a:rPr sz="3600" spc="-35" dirty="0"/>
              <a:t> </a:t>
            </a:r>
            <a:r>
              <a:rPr sz="3600" dirty="0"/>
              <a:t>(cont.)</a:t>
            </a:r>
            <a:endParaRPr sz="3600"/>
          </a:p>
        </p:txBody>
      </p:sp>
      <p:sp>
        <p:nvSpPr>
          <p:cNvPr id="3" name="object 3"/>
          <p:cNvSpPr txBox="1"/>
          <p:nvPr/>
        </p:nvSpPr>
        <p:spPr>
          <a:xfrm>
            <a:off x="510540" y="1535978"/>
            <a:ext cx="7880350" cy="3735070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770"/>
              </a:spcBef>
            </a:pPr>
            <a:r>
              <a:rPr sz="2800" dirty="0">
                <a:latin typeface="Times New Roman"/>
                <a:cs typeface="Times New Roman"/>
              </a:rPr>
              <a:t>From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formula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know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that</a:t>
            </a:r>
            <a:endParaRPr sz="2800">
              <a:latin typeface="Times New Roman"/>
              <a:cs typeface="Times New Roman"/>
            </a:endParaRPr>
          </a:p>
          <a:p>
            <a:pPr marL="381000" marR="30480" indent="-343535">
              <a:lnSpc>
                <a:spcPct val="100000"/>
              </a:lnSpc>
              <a:spcBef>
                <a:spcPts val="670"/>
              </a:spcBef>
              <a:tabLst>
                <a:tab pos="2579370" algn="l"/>
                <a:tab pos="6864350" algn="l"/>
                <a:tab pos="6903084" algn="l"/>
              </a:tabLst>
            </a:pPr>
            <a:r>
              <a:rPr sz="2800" spc="5" dirty="0">
                <a:latin typeface="Times New Roman"/>
                <a:cs typeface="Times New Roman"/>
              </a:rPr>
              <a:t>b</a:t>
            </a:r>
            <a:r>
              <a:rPr sz="2775" spc="7" baseline="-21021" dirty="0">
                <a:latin typeface="Times New Roman"/>
                <a:cs typeface="Times New Roman"/>
              </a:rPr>
              <a:t>k+1</a:t>
            </a:r>
            <a:r>
              <a:rPr sz="2775" spc="375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2b</a:t>
            </a:r>
            <a:r>
              <a:rPr sz="2775" baseline="-21021" dirty="0">
                <a:latin typeface="Times New Roman"/>
                <a:cs typeface="Times New Roman"/>
              </a:rPr>
              <a:t>k</a:t>
            </a:r>
            <a:r>
              <a:rPr sz="2775" spc="359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 b</a:t>
            </a:r>
            <a:r>
              <a:rPr sz="2775" baseline="-21021" dirty="0">
                <a:latin typeface="Times New Roman"/>
                <a:cs typeface="Times New Roman"/>
              </a:rPr>
              <a:t>k-1</a:t>
            </a:r>
            <a:r>
              <a:rPr sz="2800" dirty="0">
                <a:latin typeface="Times New Roman"/>
                <a:cs typeface="Times New Roman"/>
              </a:rPr>
              <a:t>.	</a:t>
            </a:r>
            <a:r>
              <a:rPr sz="2800" spc="-5" dirty="0">
                <a:latin typeface="Times New Roman"/>
                <a:cs typeface="Times New Roman"/>
              </a:rPr>
              <a:t>Clearly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first </a:t>
            </a:r>
            <a:r>
              <a:rPr sz="2800" spc="-5" dirty="0">
                <a:latin typeface="Times New Roman"/>
                <a:cs typeface="Times New Roman"/>
              </a:rPr>
              <a:t>term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even.		By</a:t>
            </a:r>
            <a:r>
              <a:rPr sz="2800" spc="-9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inductive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hypothesis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second term</a:t>
            </a:r>
            <a:r>
              <a:rPr sz="2800" dirty="0">
                <a:latin typeface="Times New Roman"/>
                <a:cs typeface="Times New Roman"/>
              </a:rPr>
              <a:t> is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odd.	</a:t>
            </a:r>
            <a:r>
              <a:rPr sz="2800" spc="-5" dirty="0">
                <a:latin typeface="Times New Roman"/>
                <a:cs typeface="Times New Roman"/>
              </a:rPr>
              <a:t>Since </a:t>
            </a:r>
            <a:r>
              <a:rPr sz="2800" dirty="0">
                <a:latin typeface="Times New Roman"/>
                <a:cs typeface="Times New Roman"/>
              </a:rPr>
              <a:t> the sum of </a:t>
            </a:r>
            <a:r>
              <a:rPr sz="2800" spc="-5" dirty="0">
                <a:latin typeface="Times New Roman"/>
                <a:cs typeface="Times New Roman"/>
              </a:rPr>
              <a:t>an even integer and an </a:t>
            </a:r>
            <a:r>
              <a:rPr sz="2800" dirty="0">
                <a:latin typeface="Times New Roman"/>
                <a:cs typeface="Times New Roman"/>
              </a:rPr>
              <a:t>odd </a:t>
            </a:r>
            <a:r>
              <a:rPr sz="2800" spc="-5" dirty="0">
                <a:latin typeface="Times New Roman"/>
                <a:cs typeface="Times New Roman"/>
              </a:rPr>
              <a:t>integer </a:t>
            </a:r>
            <a:r>
              <a:rPr sz="2800" dirty="0">
                <a:latin typeface="Times New Roman"/>
                <a:cs typeface="Times New Roman"/>
              </a:rPr>
              <a:t>is 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always </a:t>
            </a:r>
            <a:r>
              <a:rPr sz="2800" dirty="0">
                <a:latin typeface="Times New Roman"/>
                <a:cs typeface="Times New Roman"/>
              </a:rPr>
              <a:t>odd </a:t>
            </a:r>
            <a:r>
              <a:rPr sz="2800" spc="-5" dirty="0">
                <a:latin typeface="Times New Roman"/>
                <a:cs typeface="Times New Roman"/>
              </a:rPr>
              <a:t>(which we </a:t>
            </a:r>
            <a:r>
              <a:rPr sz="2800" dirty="0">
                <a:latin typeface="Times New Roman"/>
                <a:cs typeface="Times New Roman"/>
              </a:rPr>
              <a:t>proved in </a:t>
            </a:r>
            <a:r>
              <a:rPr sz="2800" spc="-5" dirty="0">
                <a:latin typeface="Times New Roman"/>
                <a:cs typeface="Times New Roman"/>
              </a:rPr>
              <a:t>number </a:t>
            </a:r>
            <a:r>
              <a:rPr sz="2800" dirty="0">
                <a:latin typeface="Times New Roman"/>
                <a:cs typeface="Times New Roman"/>
              </a:rPr>
              <a:t>theory), 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then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</a:t>
            </a:r>
            <a:r>
              <a:rPr sz="2775" baseline="-21021" dirty="0">
                <a:latin typeface="Times New Roman"/>
                <a:cs typeface="Times New Roman"/>
              </a:rPr>
              <a:t>k+1</a:t>
            </a:r>
            <a:r>
              <a:rPr sz="2775" spc="352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odd.</a:t>
            </a:r>
            <a:endParaRPr sz="2800">
              <a:latin typeface="Times New Roman"/>
              <a:cs typeface="Times New Roman"/>
            </a:endParaRPr>
          </a:p>
          <a:p>
            <a:pPr marL="381000" marR="60325" indent="-343535" algn="just">
              <a:lnSpc>
                <a:spcPct val="100000"/>
              </a:lnSpc>
              <a:spcBef>
                <a:spcPts val="515"/>
              </a:spcBef>
            </a:pPr>
            <a:r>
              <a:rPr sz="2000" b="1" spc="-5" dirty="0">
                <a:solidFill>
                  <a:srgbClr val="DE5F00"/>
                </a:solidFill>
                <a:latin typeface="Times New Roman"/>
                <a:cs typeface="Times New Roman"/>
              </a:rPr>
              <a:t>In this example we did not need all p(n), 0</a:t>
            </a:r>
            <a:r>
              <a:rPr sz="2000" b="1" spc="-5" dirty="0">
                <a:solidFill>
                  <a:srgbClr val="DE5F00"/>
                </a:solidFill>
                <a:latin typeface="Symbol"/>
                <a:cs typeface="Symbol"/>
              </a:rPr>
              <a:t></a:t>
            </a:r>
            <a:r>
              <a:rPr sz="2000" b="1" spc="-5" dirty="0">
                <a:solidFill>
                  <a:srgbClr val="DE5F00"/>
                </a:solidFill>
                <a:latin typeface="Times New Roman"/>
                <a:cs typeface="Times New Roman"/>
              </a:rPr>
              <a:t>n</a:t>
            </a:r>
            <a:r>
              <a:rPr sz="2000" b="1" spc="-5" dirty="0">
                <a:solidFill>
                  <a:srgbClr val="DE5F00"/>
                </a:solidFill>
                <a:latin typeface="Symbol"/>
                <a:cs typeface="Symbol"/>
              </a:rPr>
              <a:t></a:t>
            </a:r>
            <a:r>
              <a:rPr sz="2000" b="1" spc="-5" dirty="0">
                <a:solidFill>
                  <a:srgbClr val="DE5F00"/>
                </a:solidFill>
                <a:latin typeface="Times New Roman"/>
                <a:cs typeface="Times New Roman"/>
              </a:rPr>
              <a:t>k, but we did need p(k-1). </a:t>
            </a:r>
            <a:r>
              <a:rPr sz="2000" b="1" dirty="0">
                <a:solidFill>
                  <a:srgbClr val="DE5F00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DE5F00"/>
                </a:solidFill>
                <a:latin typeface="Times New Roman"/>
                <a:cs typeface="Times New Roman"/>
              </a:rPr>
              <a:t>Note that a </a:t>
            </a:r>
            <a:r>
              <a:rPr sz="2000" b="1" spc="-10" dirty="0">
                <a:solidFill>
                  <a:srgbClr val="DE5F00"/>
                </a:solidFill>
                <a:latin typeface="Times New Roman"/>
                <a:cs typeface="Times New Roman"/>
              </a:rPr>
              <a:t>proof </a:t>
            </a:r>
            <a:r>
              <a:rPr sz="2000" b="1" spc="-5" dirty="0">
                <a:solidFill>
                  <a:srgbClr val="DE5F00"/>
                </a:solidFill>
                <a:latin typeface="Times New Roman"/>
                <a:cs typeface="Times New Roman"/>
              </a:rPr>
              <a:t>using weak induction would only be able to assume </a:t>
            </a:r>
            <a:r>
              <a:rPr sz="2000" b="1" spc="-484" dirty="0">
                <a:solidFill>
                  <a:srgbClr val="DE5F00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DE5F00"/>
                </a:solidFill>
                <a:latin typeface="Times New Roman"/>
                <a:cs typeface="Times New Roman"/>
              </a:rPr>
              <a:t>p(k).</a:t>
            </a:r>
            <a:endParaRPr sz="20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28958" y="246538"/>
            <a:ext cx="548830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spc="-5" dirty="0"/>
              <a:t>Another</a:t>
            </a:r>
            <a:r>
              <a:rPr sz="3200" spc="15" dirty="0"/>
              <a:t> </a:t>
            </a:r>
            <a:r>
              <a:rPr sz="3200" spc="-5" dirty="0"/>
              <a:t>Example</a:t>
            </a:r>
            <a:r>
              <a:rPr sz="3200" spc="15" dirty="0"/>
              <a:t> </a:t>
            </a:r>
            <a:r>
              <a:rPr sz="3200" spc="-5" dirty="0"/>
              <a:t>for</a:t>
            </a:r>
            <a:r>
              <a:rPr sz="3200" spc="5" dirty="0"/>
              <a:t> </a:t>
            </a:r>
            <a:r>
              <a:rPr sz="3200" spc="-5" dirty="0"/>
              <a:t>strong</a:t>
            </a:r>
            <a:r>
              <a:rPr sz="3200" spc="5" dirty="0"/>
              <a:t> </a:t>
            </a:r>
            <a:r>
              <a:rPr sz="3200" spc="-130" dirty="0"/>
              <a:t>induction</a:t>
            </a:r>
            <a:endParaRPr sz="32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1135381"/>
            <a:ext cx="241553" cy="249174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878839" y="1011429"/>
            <a:ext cx="7651115" cy="41224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800" dirty="0">
                <a:latin typeface="Times New Roman"/>
                <a:cs typeface="Times New Roman"/>
              </a:rPr>
              <a:t>Show </a:t>
            </a:r>
            <a:r>
              <a:rPr sz="2800" spc="-5" dirty="0">
                <a:latin typeface="Times New Roman"/>
                <a:cs typeface="Times New Roman"/>
              </a:rPr>
              <a:t>that any positive integer </a:t>
            </a:r>
            <a:r>
              <a:rPr sz="2800" dirty="0">
                <a:latin typeface="Times New Roman"/>
                <a:cs typeface="Times New Roman"/>
              </a:rPr>
              <a:t>n &gt; 1 </a:t>
            </a:r>
            <a:r>
              <a:rPr sz="2800" spc="-5" dirty="0">
                <a:latin typeface="Times New Roman"/>
                <a:cs typeface="Times New Roman"/>
              </a:rPr>
              <a:t>can </a:t>
            </a:r>
            <a:r>
              <a:rPr sz="2800" dirty="0">
                <a:latin typeface="Times New Roman"/>
                <a:cs typeface="Times New Roman"/>
              </a:rPr>
              <a:t>be </a:t>
            </a:r>
            <a:r>
              <a:rPr sz="2800" spc="-5" dirty="0">
                <a:latin typeface="Times New Roman"/>
                <a:cs typeface="Times New Roman"/>
              </a:rPr>
              <a:t>written as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product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of</a:t>
            </a:r>
            <a:r>
              <a:rPr sz="2800" spc="-5" dirty="0">
                <a:latin typeface="Times New Roman"/>
                <a:cs typeface="Times New Roman"/>
              </a:rPr>
              <a:t> primes.</a:t>
            </a:r>
            <a:endParaRPr sz="2800" dirty="0">
              <a:latin typeface="Times New Roman"/>
              <a:cs typeface="Times New Roman"/>
            </a:endParaRPr>
          </a:p>
          <a:p>
            <a:pPr marL="12700" marR="135255">
              <a:lnSpc>
                <a:spcPct val="100000"/>
              </a:lnSpc>
              <a:spcBef>
                <a:spcPts val="675"/>
              </a:spcBef>
            </a:pPr>
            <a:r>
              <a:rPr sz="2800" spc="-5" dirty="0">
                <a:latin typeface="Times New Roman"/>
                <a:cs typeface="Times New Roman"/>
              </a:rPr>
              <a:t>Note </a:t>
            </a:r>
            <a:r>
              <a:rPr sz="2800" dirty="0">
                <a:latin typeface="Times New Roman"/>
                <a:cs typeface="Times New Roman"/>
              </a:rPr>
              <a:t>this is </a:t>
            </a:r>
            <a:r>
              <a:rPr sz="2800" spc="-5" dirty="0">
                <a:latin typeface="Times New Roman"/>
                <a:cs typeface="Times New Roman"/>
              </a:rPr>
              <a:t>actually part </a:t>
            </a:r>
            <a:r>
              <a:rPr sz="2800" dirty="0">
                <a:latin typeface="Times New Roman"/>
                <a:cs typeface="Times New Roman"/>
              </a:rPr>
              <a:t>of the </a:t>
            </a:r>
            <a:r>
              <a:rPr sz="2800" spc="-5" dirty="0">
                <a:latin typeface="Times New Roman"/>
                <a:cs typeface="Times New Roman"/>
              </a:rPr>
              <a:t>fundamental theorem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of </a:t>
            </a:r>
            <a:r>
              <a:rPr sz="2800" spc="-5" dirty="0">
                <a:latin typeface="Times New Roman"/>
                <a:cs typeface="Times New Roman"/>
              </a:rPr>
              <a:t>arithmetic. Here we </a:t>
            </a:r>
            <a:r>
              <a:rPr sz="2800" dirty="0">
                <a:latin typeface="Times New Roman"/>
                <a:cs typeface="Times New Roman"/>
              </a:rPr>
              <a:t>prove it using strong 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induction.</a:t>
            </a:r>
            <a:endParaRPr sz="2800" dirty="0">
              <a:latin typeface="Times New Roman"/>
              <a:cs typeface="Times New Roman"/>
            </a:endParaRPr>
          </a:p>
          <a:p>
            <a:pPr marL="12700" marR="160655">
              <a:lnSpc>
                <a:spcPct val="100000"/>
              </a:lnSpc>
              <a:spcBef>
                <a:spcPts val="670"/>
              </a:spcBef>
            </a:pPr>
            <a:r>
              <a:rPr sz="2800" dirty="0">
                <a:latin typeface="Times New Roman"/>
                <a:cs typeface="Times New Roman"/>
              </a:rPr>
              <a:t>Proof: </a:t>
            </a:r>
            <a:r>
              <a:rPr sz="2800" spc="-5" dirty="0">
                <a:latin typeface="Times New Roman"/>
                <a:cs typeface="Times New Roman"/>
              </a:rPr>
              <a:t>Basis step: Here we consider </a:t>
            </a:r>
            <a:r>
              <a:rPr sz="2800" dirty="0">
                <a:latin typeface="Times New Roman"/>
                <a:cs typeface="Times New Roman"/>
              </a:rPr>
              <a:t>n = 2 in</a:t>
            </a:r>
            <a:r>
              <a:rPr sz="2800" spc="-5" dirty="0">
                <a:latin typeface="Times New Roman"/>
                <a:cs typeface="Times New Roman"/>
              </a:rPr>
              <a:t>stead </a:t>
            </a:r>
            <a:r>
              <a:rPr sz="2800" dirty="0">
                <a:latin typeface="Times New Roman"/>
                <a:cs typeface="Times New Roman"/>
              </a:rPr>
              <a:t>of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1,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because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there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restriction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&gt;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1.</a:t>
            </a:r>
          </a:p>
          <a:p>
            <a:pPr marL="12700" marR="1439545">
              <a:lnSpc>
                <a:spcPct val="100000"/>
              </a:lnSpc>
              <a:spcBef>
                <a:spcPts val="670"/>
              </a:spcBef>
            </a:pPr>
            <a:r>
              <a:rPr sz="2800" spc="-5" dirty="0">
                <a:latin typeface="Times New Roman"/>
                <a:cs typeface="Times New Roman"/>
              </a:rPr>
              <a:t>When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2,</a:t>
            </a:r>
            <a:r>
              <a:rPr sz="2800" spc="-5" dirty="0">
                <a:latin typeface="Times New Roman"/>
                <a:cs typeface="Times New Roman"/>
              </a:rPr>
              <a:t> since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by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itself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prime,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proposition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clearly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true.</a:t>
            </a:r>
            <a:endParaRPr sz="2800" dirty="0">
              <a:latin typeface="Times New Roman"/>
              <a:cs typeface="Times New Roman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2074164"/>
            <a:ext cx="241553" cy="249174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3439669"/>
            <a:ext cx="241553" cy="2491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4378453"/>
            <a:ext cx="241553" cy="249174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8427211" y="6424866"/>
            <a:ext cx="1797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888888"/>
                </a:solidFill>
                <a:latin typeface="Calibri"/>
                <a:cs typeface="Calibri"/>
              </a:rPr>
              <a:t>33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3358" y="124301"/>
            <a:ext cx="365823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spc="-5" dirty="0"/>
              <a:t>Previous</a:t>
            </a:r>
            <a:r>
              <a:rPr sz="3200" spc="-30" dirty="0"/>
              <a:t> </a:t>
            </a:r>
            <a:r>
              <a:rPr sz="3200" spc="-5" dirty="0"/>
              <a:t>Example</a:t>
            </a:r>
            <a:r>
              <a:rPr sz="3200" spc="-20" dirty="0"/>
              <a:t> </a:t>
            </a:r>
            <a:r>
              <a:rPr sz="3200" spc="-5" dirty="0"/>
              <a:t>Contd.</a:t>
            </a:r>
            <a:endParaRPr sz="32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962405"/>
            <a:ext cx="190500" cy="19583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1699260"/>
            <a:ext cx="190500" cy="195834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2436876"/>
            <a:ext cx="190500" cy="195834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05839" y="2878073"/>
            <a:ext cx="152400" cy="156210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05839" y="3280409"/>
            <a:ext cx="152400" cy="156210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878838" y="862075"/>
            <a:ext cx="7960361" cy="46074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43840">
              <a:lnSpc>
                <a:spcPct val="100000"/>
              </a:lnSpc>
              <a:spcBef>
                <a:spcPts val="100"/>
              </a:spcBef>
            </a:pPr>
            <a:r>
              <a:rPr sz="2200" spc="-5" dirty="0">
                <a:latin typeface="Times New Roman"/>
                <a:cs typeface="Times New Roman"/>
              </a:rPr>
              <a:t>I</a:t>
            </a:r>
            <a:r>
              <a:rPr sz="2200" dirty="0">
                <a:latin typeface="Times New Roman"/>
                <a:cs typeface="Times New Roman"/>
              </a:rPr>
              <a:t>nductive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step:</a:t>
            </a:r>
            <a:r>
              <a:rPr sz="2200" spc="-14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A</a:t>
            </a:r>
            <a:r>
              <a:rPr sz="2200" dirty="0">
                <a:latin typeface="Times New Roman"/>
                <a:cs typeface="Times New Roman"/>
              </a:rPr>
              <a:t>ss</a:t>
            </a:r>
            <a:r>
              <a:rPr sz="2200" spc="-5" dirty="0">
                <a:latin typeface="Times New Roman"/>
                <a:cs typeface="Times New Roman"/>
              </a:rPr>
              <a:t>um</a:t>
            </a:r>
            <a:r>
              <a:rPr sz="2200" dirty="0">
                <a:latin typeface="Times New Roman"/>
                <a:cs typeface="Times New Roman"/>
              </a:rPr>
              <a:t>e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eve</a:t>
            </a:r>
            <a:r>
              <a:rPr sz="2200" spc="-5" dirty="0">
                <a:latin typeface="Times New Roman"/>
                <a:cs typeface="Times New Roman"/>
              </a:rPr>
              <a:t>r</a:t>
            </a:r>
            <a:r>
              <a:rPr sz="2200" dirty="0">
                <a:latin typeface="Times New Roman"/>
                <a:cs typeface="Times New Roman"/>
              </a:rPr>
              <a:t>y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n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such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that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1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&lt;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n</a:t>
            </a:r>
            <a:r>
              <a:rPr sz="2200" spc="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Cambria Math"/>
                <a:cs typeface="Cambria Math"/>
              </a:rPr>
              <a:t>≤</a:t>
            </a:r>
            <a:r>
              <a:rPr sz="2200" spc="65" dirty="0">
                <a:latin typeface="Cambria Math"/>
                <a:cs typeface="Cambria Math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k</a:t>
            </a:r>
            <a:r>
              <a:rPr sz="2200" spc="-5" dirty="0">
                <a:latin typeface="Times New Roman"/>
                <a:cs typeface="Times New Roman"/>
              </a:rPr>
              <a:t> (w</a:t>
            </a:r>
            <a:r>
              <a:rPr sz="2200" dirty="0">
                <a:latin typeface="Times New Roman"/>
                <a:cs typeface="Times New Roman"/>
              </a:rPr>
              <a:t>he</a:t>
            </a:r>
            <a:r>
              <a:rPr sz="2200" spc="-5" dirty="0">
                <a:latin typeface="Times New Roman"/>
                <a:cs typeface="Times New Roman"/>
              </a:rPr>
              <a:t>r</a:t>
            </a:r>
            <a:r>
              <a:rPr sz="2200" dirty="0">
                <a:latin typeface="Times New Roman"/>
                <a:cs typeface="Times New Roman"/>
              </a:rPr>
              <a:t>e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k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is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an  integer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&gt;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1) can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be</a:t>
            </a:r>
            <a:r>
              <a:rPr sz="2200" spc="-5" dirty="0">
                <a:latin typeface="Times New Roman"/>
                <a:cs typeface="Times New Roman"/>
              </a:rPr>
              <a:t> written </a:t>
            </a:r>
            <a:r>
              <a:rPr sz="2200" dirty="0">
                <a:latin typeface="Times New Roman"/>
                <a:cs typeface="Times New Roman"/>
              </a:rPr>
              <a:t>as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the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product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of </a:t>
            </a:r>
            <a:r>
              <a:rPr sz="2200" spc="-5" dirty="0">
                <a:latin typeface="Times New Roman"/>
                <a:cs typeface="Times New Roman"/>
              </a:rPr>
              <a:t>primes.</a:t>
            </a:r>
            <a:endParaRPr sz="2200" dirty="0">
              <a:latin typeface="Times New Roman"/>
              <a:cs typeface="Times New Roman"/>
            </a:endParaRPr>
          </a:p>
          <a:p>
            <a:pPr marL="12700" marR="756920">
              <a:lnSpc>
                <a:spcPct val="100000"/>
              </a:lnSpc>
              <a:spcBef>
                <a:spcPts val="525"/>
              </a:spcBef>
            </a:pPr>
            <a:r>
              <a:rPr sz="2200" spc="-5" dirty="0">
                <a:latin typeface="Times New Roman"/>
                <a:cs typeface="Times New Roman"/>
              </a:rPr>
              <a:t>Now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we </a:t>
            </a:r>
            <a:r>
              <a:rPr sz="2200" dirty="0">
                <a:latin typeface="Times New Roman"/>
                <a:cs typeface="Times New Roman"/>
              </a:rPr>
              <a:t>show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that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k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+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1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can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also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be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written </a:t>
            </a:r>
            <a:r>
              <a:rPr sz="2200" dirty="0">
                <a:latin typeface="Times New Roman"/>
                <a:cs typeface="Times New Roman"/>
              </a:rPr>
              <a:t>as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the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product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of </a:t>
            </a:r>
            <a:r>
              <a:rPr sz="2200" spc="-53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primes.</a:t>
            </a:r>
            <a:r>
              <a:rPr sz="2200" spc="-50" dirty="0">
                <a:latin typeface="Times New Roman"/>
                <a:cs typeface="Times New Roman"/>
              </a:rPr>
              <a:t> </a:t>
            </a:r>
            <a:r>
              <a:rPr sz="2200" spc="-90" dirty="0">
                <a:latin typeface="Times New Roman"/>
                <a:cs typeface="Times New Roman"/>
              </a:rPr>
              <a:t>We</a:t>
            </a:r>
            <a:endParaRPr sz="22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25"/>
              </a:spcBef>
            </a:pPr>
            <a:r>
              <a:rPr lang="en-US" sz="2200" dirty="0">
                <a:latin typeface="Times New Roman"/>
                <a:cs typeface="Times New Roman"/>
              </a:rPr>
              <a:t>C</a:t>
            </a:r>
            <a:r>
              <a:rPr sz="2200" dirty="0">
                <a:latin typeface="Times New Roman"/>
                <a:cs typeface="Times New Roman"/>
              </a:rPr>
              <a:t>onsider</a:t>
            </a:r>
            <a:r>
              <a:rPr sz="2200" spc="-5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two</a:t>
            </a:r>
            <a:r>
              <a:rPr sz="2200" spc="-3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cases:</a:t>
            </a:r>
          </a:p>
          <a:p>
            <a:pPr marL="412750" marR="2306955">
              <a:lnSpc>
                <a:spcPct val="120000"/>
              </a:lnSpc>
            </a:pPr>
            <a:r>
              <a:rPr sz="2200" dirty="0">
                <a:latin typeface="Times New Roman"/>
                <a:cs typeface="Times New Roman"/>
              </a:rPr>
              <a:t>Case</a:t>
            </a:r>
            <a:r>
              <a:rPr sz="2200" spc="-14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A</a:t>
            </a:r>
            <a:r>
              <a:rPr sz="2200" dirty="0">
                <a:latin typeface="Times New Roman"/>
                <a:cs typeface="Times New Roman"/>
              </a:rPr>
              <a:t>: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k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+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1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is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a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p</a:t>
            </a:r>
            <a:r>
              <a:rPr sz="2200" spc="-5" dirty="0">
                <a:latin typeface="Times New Roman"/>
                <a:cs typeface="Times New Roman"/>
              </a:rPr>
              <a:t>r</a:t>
            </a:r>
            <a:r>
              <a:rPr sz="2200" dirty="0">
                <a:latin typeface="Times New Roman"/>
                <a:cs typeface="Times New Roman"/>
              </a:rPr>
              <a:t>i</a:t>
            </a:r>
            <a:r>
              <a:rPr sz="2200" spc="-5" dirty="0">
                <a:latin typeface="Times New Roman"/>
                <a:cs typeface="Times New Roman"/>
              </a:rPr>
              <a:t>m</a:t>
            </a:r>
            <a:r>
              <a:rPr sz="2200" dirty="0">
                <a:latin typeface="Times New Roman"/>
                <a:cs typeface="Times New Roman"/>
              </a:rPr>
              <a:t>e.</a:t>
            </a:r>
            <a:r>
              <a:rPr sz="2200" spc="-4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T</a:t>
            </a:r>
            <a:r>
              <a:rPr sz="2200" dirty="0">
                <a:latin typeface="Times New Roman"/>
                <a:cs typeface="Times New Roman"/>
              </a:rPr>
              <a:t>hen</a:t>
            </a:r>
            <a:r>
              <a:rPr sz="2200" spc="-5" dirty="0">
                <a:latin typeface="Times New Roman"/>
                <a:cs typeface="Times New Roman"/>
              </a:rPr>
              <a:t> w</a:t>
            </a:r>
            <a:r>
              <a:rPr sz="2200" dirty="0">
                <a:latin typeface="Times New Roman"/>
                <a:cs typeface="Times New Roman"/>
              </a:rPr>
              <a:t>e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a</a:t>
            </a:r>
            <a:r>
              <a:rPr sz="2200" spc="-5" dirty="0">
                <a:latin typeface="Times New Roman"/>
                <a:cs typeface="Times New Roman"/>
              </a:rPr>
              <a:t>r</a:t>
            </a:r>
            <a:r>
              <a:rPr sz="2200" dirty="0">
                <a:latin typeface="Times New Roman"/>
                <a:cs typeface="Times New Roman"/>
              </a:rPr>
              <a:t>e done.  Case</a:t>
            </a:r>
            <a:r>
              <a:rPr sz="2200" spc="-3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B: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k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+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1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is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a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composite.</a:t>
            </a:r>
            <a:endParaRPr sz="22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30"/>
              </a:spcBef>
            </a:pPr>
            <a:r>
              <a:rPr sz="2200" spc="-5" dirty="0">
                <a:latin typeface="Times New Roman"/>
                <a:cs typeface="Times New Roman"/>
              </a:rPr>
              <a:t>Then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there </a:t>
            </a:r>
            <a:r>
              <a:rPr sz="2200" dirty="0">
                <a:latin typeface="Times New Roman"/>
                <a:cs typeface="Times New Roman"/>
              </a:rPr>
              <a:t>exist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positive</a:t>
            </a:r>
            <a:r>
              <a:rPr sz="2200" spc="-3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integers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a &gt;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1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and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b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&gt;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1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such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that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k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+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1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=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a·</a:t>
            </a:r>
            <a:r>
              <a:rPr sz="2200" spc="-4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b.</a:t>
            </a:r>
          </a:p>
          <a:p>
            <a:pPr marL="12700" marR="431165">
              <a:lnSpc>
                <a:spcPct val="109900"/>
              </a:lnSpc>
              <a:spcBef>
                <a:spcPts val="270"/>
              </a:spcBef>
              <a:tabLst>
                <a:tab pos="6358255" algn="l"/>
              </a:tabLst>
            </a:pPr>
            <a:r>
              <a:rPr sz="2200" spc="-5" dirty="0">
                <a:latin typeface="Times New Roman"/>
                <a:cs typeface="Times New Roman"/>
              </a:rPr>
              <a:t>Si</a:t>
            </a:r>
            <a:r>
              <a:rPr sz="2200" dirty="0">
                <a:latin typeface="Times New Roman"/>
                <a:cs typeface="Times New Roman"/>
              </a:rPr>
              <a:t>nce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a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&gt;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1,</a:t>
            </a:r>
            <a:r>
              <a:rPr sz="2200" spc="-5" dirty="0">
                <a:latin typeface="Times New Roman"/>
                <a:cs typeface="Times New Roman"/>
              </a:rPr>
              <a:t> w</a:t>
            </a:r>
            <a:r>
              <a:rPr sz="2200" dirty="0">
                <a:latin typeface="Times New Roman"/>
                <a:cs typeface="Times New Roman"/>
              </a:rPr>
              <a:t>e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know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a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Cambria Math"/>
                <a:cs typeface="Cambria Math"/>
              </a:rPr>
              <a:t>≥ </a:t>
            </a:r>
            <a:r>
              <a:rPr sz="2200" dirty="0">
                <a:latin typeface="Times New Roman"/>
                <a:cs typeface="Times New Roman"/>
              </a:rPr>
              <a:t>2,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and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thus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b </a:t>
            </a:r>
            <a:r>
              <a:rPr sz="2200" dirty="0">
                <a:latin typeface="Cambria Math"/>
                <a:cs typeface="Cambria Math"/>
              </a:rPr>
              <a:t>≤</a:t>
            </a:r>
            <a:r>
              <a:rPr sz="2200" spc="65" dirty="0">
                <a:latin typeface="Cambria Math"/>
                <a:cs typeface="Cambria Math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(</a:t>
            </a:r>
            <a:r>
              <a:rPr sz="2200" dirty="0">
                <a:latin typeface="Times New Roman"/>
                <a:cs typeface="Times New Roman"/>
              </a:rPr>
              <a:t>k +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1</a:t>
            </a:r>
            <a:r>
              <a:rPr sz="2200" spc="-5" dirty="0">
                <a:latin typeface="Times New Roman"/>
                <a:cs typeface="Times New Roman"/>
              </a:rPr>
              <a:t>)</a:t>
            </a:r>
            <a:r>
              <a:rPr sz="2200" dirty="0">
                <a:latin typeface="Times New Roman"/>
                <a:cs typeface="Times New Roman"/>
              </a:rPr>
              <a:t>/2 &lt;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k.	</a:t>
            </a:r>
            <a:r>
              <a:rPr sz="2200" spc="-10" dirty="0">
                <a:latin typeface="Times New Roman"/>
                <a:cs typeface="Times New Roman"/>
              </a:rPr>
              <a:t>[</a:t>
            </a:r>
            <a:r>
              <a:rPr sz="2200" b="1" spc="-5" dirty="0">
                <a:latin typeface="Times New Roman"/>
                <a:cs typeface="Times New Roman"/>
              </a:rPr>
              <a:t>wh</a:t>
            </a:r>
            <a:r>
              <a:rPr sz="2200" b="1" dirty="0">
                <a:latin typeface="Times New Roman"/>
                <a:cs typeface="Times New Roman"/>
              </a:rPr>
              <a:t>y?</a:t>
            </a:r>
            <a:r>
              <a:rPr sz="2200" dirty="0">
                <a:latin typeface="Times New Roman"/>
                <a:cs typeface="Times New Roman"/>
              </a:rPr>
              <a:t>]  By the inductive </a:t>
            </a:r>
            <a:r>
              <a:rPr sz="2200" spc="-5" dirty="0">
                <a:latin typeface="Times New Roman"/>
                <a:cs typeface="Times New Roman"/>
              </a:rPr>
              <a:t>assumption, </a:t>
            </a:r>
            <a:r>
              <a:rPr sz="2200" dirty="0">
                <a:latin typeface="Times New Roman"/>
                <a:cs typeface="Times New Roman"/>
              </a:rPr>
              <a:t>b can be </a:t>
            </a:r>
            <a:r>
              <a:rPr sz="2200" spc="-5" dirty="0">
                <a:latin typeface="Times New Roman"/>
                <a:cs typeface="Times New Roman"/>
              </a:rPr>
              <a:t>written </a:t>
            </a:r>
            <a:r>
              <a:rPr sz="2200" dirty="0">
                <a:latin typeface="Times New Roman"/>
                <a:cs typeface="Times New Roman"/>
              </a:rPr>
              <a:t>as the product of </a:t>
            </a:r>
            <a:r>
              <a:rPr sz="2200" spc="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primes.</a:t>
            </a:r>
            <a:endParaRPr sz="22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30"/>
              </a:spcBef>
            </a:pPr>
            <a:r>
              <a:rPr sz="2200" spc="-20" dirty="0">
                <a:latin typeface="Times New Roman"/>
                <a:cs typeface="Times New Roman"/>
              </a:rPr>
              <a:t>Similarly,</a:t>
            </a:r>
            <a:r>
              <a:rPr sz="2200" dirty="0">
                <a:latin typeface="Times New Roman"/>
                <a:cs typeface="Times New Roman"/>
              </a:rPr>
              <a:t> a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can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also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be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written</a:t>
            </a:r>
            <a:r>
              <a:rPr sz="2200" dirty="0">
                <a:latin typeface="Times New Roman"/>
                <a:cs typeface="Times New Roman"/>
              </a:rPr>
              <a:t> as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the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product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of </a:t>
            </a:r>
            <a:r>
              <a:rPr sz="2200" spc="-5" dirty="0">
                <a:latin typeface="Times New Roman"/>
                <a:cs typeface="Times New Roman"/>
              </a:rPr>
              <a:t>primes.</a:t>
            </a:r>
            <a:endParaRPr sz="2200" dirty="0">
              <a:latin typeface="Times New Roman"/>
              <a:cs typeface="Times New Roman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3643884"/>
            <a:ext cx="190500" cy="195833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4038600"/>
            <a:ext cx="190500" cy="195833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4440174"/>
            <a:ext cx="190500" cy="195833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5177790"/>
            <a:ext cx="190500" cy="195834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5580126"/>
            <a:ext cx="190500" cy="195833"/>
          </a:xfrm>
          <a:prstGeom prst="rect">
            <a:avLst/>
          </a:prstGeom>
        </p:spPr>
      </p:pic>
      <p:sp>
        <p:nvSpPr>
          <p:cNvPr id="14" name="object 14"/>
          <p:cNvSpPr txBox="1"/>
          <p:nvPr/>
        </p:nvSpPr>
        <p:spPr>
          <a:xfrm>
            <a:off x="878839" y="5486400"/>
            <a:ext cx="4594225" cy="361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00" dirty="0">
                <a:latin typeface="Times New Roman"/>
                <a:cs typeface="Times New Roman"/>
              </a:rPr>
              <a:t>Combining</a:t>
            </a:r>
            <a:r>
              <a:rPr sz="2200" spc="-3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these</a:t>
            </a:r>
            <a:r>
              <a:rPr sz="2200" spc="-3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two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results,</a:t>
            </a:r>
            <a:r>
              <a:rPr sz="2200" spc="-2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we</a:t>
            </a:r>
            <a:r>
              <a:rPr sz="2200" spc="-2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see</a:t>
            </a:r>
            <a:r>
              <a:rPr sz="2200" spc="-2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that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5528309" y="5534913"/>
            <a:ext cx="3093085" cy="30988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360"/>
              </a:lnSpc>
            </a:pPr>
            <a:r>
              <a:rPr sz="2200" dirty="0">
                <a:latin typeface="Times New Roman"/>
                <a:cs typeface="Times New Roman"/>
              </a:rPr>
              <a:t>k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+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1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=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a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· b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can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be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written</a:t>
            </a:r>
            <a:endParaRPr sz="2200" dirty="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891539" y="5870194"/>
            <a:ext cx="2771775" cy="30988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360"/>
              </a:lnSpc>
            </a:pPr>
            <a:r>
              <a:rPr sz="2200" dirty="0">
                <a:latin typeface="Times New Roman"/>
                <a:cs typeface="Times New Roman"/>
              </a:rPr>
              <a:t>as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the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product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of</a:t>
            </a:r>
            <a:r>
              <a:rPr sz="2200" spc="-5" dirty="0">
                <a:latin typeface="Times New Roman"/>
                <a:cs typeface="Times New Roman"/>
              </a:rPr>
              <a:t> primes.</a:t>
            </a:r>
            <a:endParaRPr sz="22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8427211" y="6424866"/>
            <a:ext cx="1797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898989"/>
                </a:solidFill>
                <a:latin typeface="Calibri"/>
                <a:cs typeface="Calibri"/>
              </a:rPr>
              <a:t>34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01317" y="246538"/>
            <a:ext cx="534352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362200" algn="l"/>
              </a:tabLst>
            </a:pPr>
            <a:r>
              <a:rPr sz="3200" spc="-5" dirty="0"/>
              <a:t>Understanding	the</a:t>
            </a:r>
            <a:r>
              <a:rPr sz="3200" spc="-10" dirty="0"/>
              <a:t> </a:t>
            </a:r>
            <a:r>
              <a:rPr sz="3200" spc="-5" dirty="0"/>
              <a:t>previous</a:t>
            </a:r>
            <a:r>
              <a:rPr sz="3200" spc="-15" dirty="0"/>
              <a:t> </a:t>
            </a:r>
            <a:r>
              <a:rPr sz="3200" spc="-5" dirty="0"/>
              <a:t>example</a:t>
            </a:r>
            <a:endParaRPr sz="32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1075183"/>
            <a:ext cx="165353" cy="169163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05839" y="1427227"/>
            <a:ext cx="127253" cy="134874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05839" y="1745743"/>
            <a:ext cx="127253" cy="134874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2291333"/>
            <a:ext cx="165353" cy="169163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05839" y="2643379"/>
            <a:ext cx="127253" cy="134874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05839" y="2961895"/>
            <a:ext cx="127253" cy="134874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05839" y="3541015"/>
            <a:ext cx="127253" cy="134873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05839" y="4120135"/>
            <a:ext cx="127253" cy="134874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878839" y="957632"/>
            <a:ext cx="7682230" cy="3616325"/>
          </a:xfrm>
          <a:prstGeom prst="rect">
            <a:avLst/>
          </a:prstGeom>
        </p:spPr>
        <p:txBody>
          <a:bodyPr vert="horz" wrap="square" lIns="0" tIns="412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25"/>
              </a:spcBef>
            </a:pPr>
            <a:r>
              <a:rPr sz="1900" dirty="0">
                <a:latin typeface="Times New Roman"/>
                <a:cs typeface="Times New Roman"/>
              </a:rPr>
              <a:t>In</a:t>
            </a:r>
            <a:r>
              <a:rPr sz="1900" spc="-5" dirty="0">
                <a:latin typeface="Times New Roman"/>
                <a:cs typeface="Times New Roman"/>
              </a:rPr>
              <a:t> this</a:t>
            </a:r>
            <a:r>
              <a:rPr sz="1900" spc="-2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example,</a:t>
            </a:r>
            <a:r>
              <a:rPr sz="1900" spc="-2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we</a:t>
            </a:r>
            <a:r>
              <a:rPr sz="1900" spc="-1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have</a:t>
            </a:r>
            <a:r>
              <a:rPr sz="1900" spc="-3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shown</a:t>
            </a:r>
            <a:r>
              <a:rPr sz="1900" spc="-1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two things:</a:t>
            </a:r>
            <a:endParaRPr sz="1900" dirty="0">
              <a:latin typeface="Times New Roman"/>
              <a:cs typeface="Times New Roman"/>
            </a:endParaRPr>
          </a:p>
          <a:p>
            <a:pPr marL="740410" indent="-328295">
              <a:lnSpc>
                <a:spcPct val="100000"/>
              </a:lnSpc>
              <a:spcBef>
                <a:spcPts val="229"/>
              </a:spcBef>
              <a:buAutoNum type="alphaLcParenBoth"/>
              <a:tabLst>
                <a:tab pos="741045" algn="l"/>
              </a:tabLst>
            </a:pPr>
            <a:r>
              <a:rPr sz="1900" dirty="0">
                <a:latin typeface="Times New Roman"/>
                <a:cs typeface="Times New Roman"/>
              </a:rPr>
              <a:t>2</a:t>
            </a:r>
            <a:r>
              <a:rPr sz="1900" spc="-1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can</a:t>
            </a:r>
            <a:r>
              <a:rPr sz="1900" spc="-3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be</a:t>
            </a:r>
            <a:r>
              <a:rPr sz="1900" spc="-1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written</a:t>
            </a:r>
            <a:r>
              <a:rPr sz="1900" spc="-15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as</a:t>
            </a:r>
            <a:r>
              <a:rPr sz="1900" spc="-3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the</a:t>
            </a:r>
            <a:r>
              <a:rPr sz="1900" spc="-2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product</a:t>
            </a:r>
            <a:r>
              <a:rPr sz="1900" spc="-1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of</a:t>
            </a:r>
            <a:r>
              <a:rPr sz="1900" spc="-3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primes;</a:t>
            </a:r>
          </a:p>
          <a:p>
            <a:pPr marL="755015" indent="-342900">
              <a:lnSpc>
                <a:spcPts val="2165"/>
              </a:lnSpc>
              <a:spcBef>
                <a:spcPts val="225"/>
              </a:spcBef>
              <a:buAutoNum type="alphaLcParenBoth"/>
              <a:tabLst>
                <a:tab pos="755650" algn="l"/>
              </a:tabLst>
            </a:pPr>
            <a:r>
              <a:rPr sz="1900" dirty="0">
                <a:latin typeface="Times New Roman"/>
                <a:cs typeface="Times New Roman"/>
              </a:rPr>
              <a:t>If</a:t>
            </a:r>
            <a:r>
              <a:rPr sz="1900" spc="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all</a:t>
            </a:r>
            <a:r>
              <a:rPr sz="1900" spc="-2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n </a:t>
            </a:r>
            <a:r>
              <a:rPr sz="1900" spc="-5" dirty="0">
                <a:latin typeface="Times New Roman"/>
                <a:cs typeface="Times New Roman"/>
              </a:rPr>
              <a:t>such</a:t>
            </a:r>
            <a:r>
              <a:rPr sz="1900" spc="-1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that</a:t>
            </a:r>
            <a:r>
              <a:rPr sz="1900" spc="-2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1 &lt;</a:t>
            </a:r>
            <a:r>
              <a:rPr sz="1900" spc="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n</a:t>
            </a:r>
            <a:r>
              <a:rPr sz="1900" spc="-1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Cambria Math"/>
                <a:cs typeface="Cambria Math"/>
              </a:rPr>
              <a:t>≤</a:t>
            </a:r>
            <a:r>
              <a:rPr sz="1900" spc="55" dirty="0">
                <a:latin typeface="Cambria Math"/>
                <a:cs typeface="Cambria Math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k</a:t>
            </a:r>
            <a:r>
              <a:rPr sz="1900" spc="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can</a:t>
            </a:r>
            <a:r>
              <a:rPr sz="1900" spc="-5" dirty="0">
                <a:latin typeface="Times New Roman"/>
                <a:cs typeface="Times New Roman"/>
              </a:rPr>
              <a:t> be</a:t>
            </a:r>
            <a:r>
              <a:rPr sz="1900" spc="-1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written as</a:t>
            </a:r>
            <a:r>
              <a:rPr sz="1900" spc="-2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the</a:t>
            </a:r>
            <a:r>
              <a:rPr sz="1900" spc="-1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product</a:t>
            </a:r>
            <a:r>
              <a:rPr sz="1900" spc="-2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of</a:t>
            </a:r>
            <a:r>
              <a:rPr sz="1900" spc="-5" dirty="0">
                <a:latin typeface="Times New Roman"/>
                <a:cs typeface="Times New Roman"/>
              </a:rPr>
              <a:t> primes,</a:t>
            </a:r>
            <a:r>
              <a:rPr sz="1900" spc="-2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then</a:t>
            </a:r>
            <a:endParaRPr sz="1900" dirty="0">
              <a:latin typeface="Times New Roman"/>
              <a:cs typeface="Times New Roman"/>
            </a:endParaRPr>
          </a:p>
          <a:p>
            <a:pPr marR="2586990" algn="r">
              <a:lnSpc>
                <a:spcPts val="2165"/>
              </a:lnSpc>
            </a:pPr>
            <a:r>
              <a:rPr sz="1900" b="1" dirty="0">
                <a:latin typeface="Times New Roman"/>
                <a:cs typeface="Times New Roman"/>
              </a:rPr>
              <a:t>k</a:t>
            </a:r>
            <a:r>
              <a:rPr sz="1900" b="1" spc="-5" dirty="0">
                <a:latin typeface="Times New Roman"/>
                <a:cs typeface="Times New Roman"/>
              </a:rPr>
              <a:t> </a:t>
            </a:r>
            <a:r>
              <a:rPr sz="1900" b="1" dirty="0">
                <a:latin typeface="Times New Roman"/>
                <a:cs typeface="Times New Roman"/>
              </a:rPr>
              <a:t>+</a:t>
            </a:r>
            <a:r>
              <a:rPr sz="1900" b="1" spc="5" dirty="0">
                <a:latin typeface="Times New Roman"/>
                <a:cs typeface="Times New Roman"/>
              </a:rPr>
              <a:t> </a:t>
            </a:r>
            <a:r>
              <a:rPr sz="1900" b="1" dirty="0">
                <a:latin typeface="Times New Roman"/>
                <a:cs typeface="Times New Roman"/>
              </a:rPr>
              <a:t>1</a:t>
            </a:r>
            <a:r>
              <a:rPr sz="1900" b="1" spc="-10" dirty="0">
                <a:latin typeface="Times New Roman"/>
                <a:cs typeface="Times New Roman"/>
              </a:rPr>
              <a:t> </a:t>
            </a:r>
            <a:r>
              <a:rPr sz="1900" b="1" dirty="0">
                <a:latin typeface="Times New Roman"/>
                <a:cs typeface="Times New Roman"/>
              </a:rPr>
              <a:t>can</a:t>
            </a:r>
            <a:r>
              <a:rPr sz="1900" b="1" spc="-10" dirty="0">
                <a:latin typeface="Times New Roman"/>
                <a:cs typeface="Times New Roman"/>
              </a:rPr>
              <a:t> </a:t>
            </a:r>
            <a:r>
              <a:rPr sz="1900" b="1" spc="-5" dirty="0">
                <a:latin typeface="Times New Roman"/>
                <a:cs typeface="Times New Roman"/>
              </a:rPr>
              <a:t>be </a:t>
            </a:r>
            <a:r>
              <a:rPr sz="1900" b="1" dirty="0">
                <a:latin typeface="Times New Roman"/>
                <a:cs typeface="Times New Roman"/>
              </a:rPr>
              <a:t>written</a:t>
            </a:r>
            <a:r>
              <a:rPr sz="1900" b="1" spc="-10" dirty="0">
                <a:latin typeface="Times New Roman"/>
                <a:cs typeface="Times New Roman"/>
              </a:rPr>
              <a:t> </a:t>
            </a:r>
            <a:r>
              <a:rPr sz="1900" b="1" dirty="0">
                <a:latin typeface="Times New Roman"/>
                <a:cs typeface="Times New Roman"/>
              </a:rPr>
              <a:t>as</a:t>
            </a:r>
            <a:r>
              <a:rPr sz="1900" b="1" spc="-10" dirty="0">
                <a:latin typeface="Times New Roman"/>
                <a:cs typeface="Times New Roman"/>
              </a:rPr>
              <a:t> </a:t>
            </a:r>
            <a:r>
              <a:rPr sz="1900" b="1" spc="-5" dirty="0">
                <a:latin typeface="Times New Roman"/>
                <a:cs typeface="Times New Roman"/>
              </a:rPr>
              <a:t>the </a:t>
            </a:r>
            <a:r>
              <a:rPr sz="1900" b="1" spc="-10" dirty="0">
                <a:latin typeface="Times New Roman"/>
                <a:cs typeface="Times New Roman"/>
              </a:rPr>
              <a:t>product</a:t>
            </a:r>
            <a:r>
              <a:rPr sz="1900" b="1" spc="5" dirty="0">
                <a:latin typeface="Times New Roman"/>
                <a:cs typeface="Times New Roman"/>
              </a:rPr>
              <a:t> </a:t>
            </a:r>
            <a:r>
              <a:rPr sz="1900" b="1" dirty="0">
                <a:latin typeface="Times New Roman"/>
                <a:cs typeface="Times New Roman"/>
              </a:rPr>
              <a:t>of</a:t>
            </a:r>
            <a:r>
              <a:rPr sz="1900" b="1" spc="-10" dirty="0">
                <a:latin typeface="Times New Roman"/>
                <a:cs typeface="Times New Roman"/>
              </a:rPr>
              <a:t> </a:t>
            </a:r>
            <a:r>
              <a:rPr sz="1900" b="1" spc="-5" dirty="0">
                <a:latin typeface="Times New Roman"/>
                <a:cs typeface="Times New Roman"/>
              </a:rPr>
              <a:t>primes.</a:t>
            </a:r>
            <a:endParaRPr sz="1900" dirty="0">
              <a:latin typeface="Times New Roman"/>
              <a:cs typeface="Times New Roman"/>
            </a:endParaRPr>
          </a:p>
          <a:p>
            <a:pPr marR="2604135" algn="r">
              <a:lnSpc>
                <a:spcPct val="100000"/>
              </a:lnSpc>
              <a:spcBef>
                <a:spcPts val="229"/>
              </a:spcBef>
            </a:pPr>
            <a:r>
              <a:rPr sz="1900" spc="-5" dirty="0">
                <a:latin typeface="Times New Roman"/>
                <a:cs typeface="Times New Roman"/>
              </a:rPr>
              <a:t>Hence,</a:t>
            </a:r>
            <a:r>
              <a:rPr sz="1900" spc="-1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we</a:t>
            </a:r>
            <a:r>
              <a:rPr sz="1900" spc="5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have</a:t>
            </a:r>
            <a:r>
              <a:rPr sz="1900" spc="5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the</a:t>
            </a:r>
            <a:r>
              <a:rPr sz="1900" spc="-1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following</a:t>
            </a:r>
            <a:r>
              <a:rPr sz="1900" spc="5" dirty="0">
                <a:latin typeface="Times New Roman"/>
                <a:cs typeface="Times New Roman"/>
              </a:rPr>
              <a:t> </a:t>
            </a:r>
            <a:r>
              <a:rPr sz="1900" spc="-10" dirty="0">
                <a:latin typeface="Times New Roman"/>
                <a:cs typeface="Times New Roman"/>
              </a:rPr>
              <a:t>statements</a:t>
            </a:r>
            <a:r>
              <a:rPr sz="1900" spc="-5" dirty="0">
                <a:latin typeface="Times New Roman"/>
                <a:cs typeface="Times New Roman"/>
              </a:rPr>
              <a:t> being</a:t>
            </a:r>
            <a:r>
              <a:rPr sz="1900" spc="-15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true:</a:t>
            </a:r>
            <a:endParaRPr sz="1900" dirty="0">
              <a:latin typeface="Times New Roman"/>
              <a:cs typeface="Times New Roman"/>
            </a:endParaRPr>
          </a:p>
          <a:p>
            <a:pPr marL="755015" lvl="1" indent="-342900">
              <a:lnSpc>
                <a:spcPct val="100000"/>
              </a:lnSpc>
              <a:spcBef>
                <a:spcPts val="229"/>
              </a:spcBef>
              <a:buAutoNum type="arabicParenBoth"/>
              <a:tabLst>
                <a:tab pos="755650" algn="l"/>
              </a:tabLst>
            </a:pPr>
            <a:r>
              <a:rPr sz="1900" dirty="0">
                <a:latin typeface="Times New Roman"/>
                <a:cs typeface="Times New Roman"/>
              </a:rPr>
              <a:t>2</a:t>
            </a:r>
            <a:r>
              <a:rPr sz="1900" spc="-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can</a:t>
            </a:r>
            <a:r>
              <a:rPr sz="1900" spc="-3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be</a:t>
            </a:r>
            <a:r>
              <a:rPr sz="1900" spc="-2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written</a:t>
            </a:r>
            <a:r>
              <a:rPr sz="1900" spc="-2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as</a:t>
            </a:r>
            <a:r>
              <a:rPr sz="1900" spc="-1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the</a:t>
            </a:r>
            <a:r>
              <a:rPr sz="1900" spc="-2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product</a:t>
            </a:r>
            <a:r>
              <a:rPr sz="1900" spc="-3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of</a:t>
            </a:r>
            <a:r>
              <a:rPr sz="1900" spc="-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primes;</a:t>
            </a:r>
            <a:r>
              <a:rPr sz="1900" spc="-3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(This</a:t>
            </a:r>
            <a:r>
              <a:rPr sz="1900" spc="-1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is</a:t>
            </a:r>
            <a:r>
              <a:rPr sz="1900" spc="-1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(a))</a:t>
            </a:r>
          </a:p>
          <a:p>
            <a:pPr marL="412750" marR="5080" lvl="1">
              <a:lnSpc>
                <a:spcPts val="2050"/>
              </a:lnSpc>
              <a:spcBef>
                <a:spcPts val="484"/>
              </a:spcBef>
              <a:buAutoNum type="arabicParenBoth"/>
              <a:tabLst>
                <a:tab pos="755650" algn="l"/>
              </a:tabLst>
            </a:pPr>
            <a:r>
              <a:rPr sz="1900" dirty="0">
                <a:latin typeface="Times New Roman"/>
                <a:cs typeface="Times New Roman"/>
              </a:rPr>
              <a:t>If 2</a:t>
            </a:r>
            <a:r>
              <a:rPr sz="1900" spc="-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can</a:t>
            </a:r>
            <a:r>
              <a:rPr sz="1900" spc="-1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be</a:t>
            </a:r>
            <a:r>
              <a:rPr sz="1900" spc="-1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written</a:t>
            </a:r>
            <a:r>
              <a:rPr sz="1900" spc="-2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as</a:t>
            </a:r>
            <a:r>
              <a:rPr sz="1900" spc="-1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the</a:t>
            </a:r>
            <a:r>
              <a:rPr sz="1900" spc="-2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product</a:t>
            </a:r>
            <a:r>
              <a:rPr sz="1900" spc="-2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of </a:t>
            </a:r>
            <a:r>
              <a:rPr sz="1900" spc="-5" dirty="0">
                <a:latin typeface="Times New Roman"/>
                <a:cs typeface="Times New Roman"/>
              </a:rPr>
              <a:t>primes,</a:t>
            </a:r>
            <a:r>
              <a:rPr sz="1900" spc="-1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then</a:t>
            </a:r>
            <a:r>
              <a:rPr sz="1900" spc="-2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3 can</a:t>
            </a:r>
            <a:r>
              <a:rPr sz="1900" spc="-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be</a:t>
            </a:r>
            <a:r>
              <a:rPr sz="1900" spc="-25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written</a:t>
            </a:r>
            <a:r>
              <a:rPr sz="1900" spc="-1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as</a:t>
            </a:r>
            <a:r>
              <a:rPr sz="1900" spc="-2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the </a:t>
            </a:r>
            <a:r>
              <a:rPr sz="1900" spc="-459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product</a:t>
            </a:r>
            <a:r>
              <a:rPr sz="1900" spc="-2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of </a:t>
            </a:r>
            <a:r>
              <a:rPr sz="1900" spc="-5" dirty="0">
                <a:latin typeface="Times New Roman"/>
                <a:cs typeface="Times New Roman"/>
              </a:rPr>
              <a:t>primes;</a:t>
            </a:r>
            <a:r>
              <a:rPr sz="1900" spc="-2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(This</a:t>
            </a:r>
            <a:r>
              <a:rPr sz="1900" spc="-1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is</a:t>
            </a:r>
            <a:r>
              <a:rPr sz="1900" spc="-1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(b) </a:t>
            </a:r>
            <a:r>
              <a:rPr sz="1900" spc="-5" dirty="0">
                <a:latin typeface="Times New Roman"/>
                <a:cs typeface="Times New Roman"/>
              </a:rPr>
              <a:t>when</a:t>
            </a:r>
            <a:r>
              <a:rPr sz="1900" spc="-1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k</a:t>
            </a:r>
            <a:r>
              <a:rPr sz="1900" spc="-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= 2)</a:t>
            </a:r>
          </a:p>
          <a:p>
            <a:pPr marL="412750" marR="29845" lvl="1">
              <a:lnSpc>
                <a:spcPts val="2050"/>
              </a:lnSpc>
              <a:spcBef>
                <a:spcPts val="459"/>
              </a:spcBef>
              <a:buAutoNum type="arabicParenBoth"/>
              <a:tabLst>
                <a:tab pos="755650" algn="l"/>
              </a:tabLst>
            </a:pPr>
            <a:r>
              <a:rPr sz="1900" dirty="0">
                <a:latin typeface="Times New Roman"/>
                <a:cs typeface="Times New Roman"/>
              </a:rPr>
              <a:t>If 2</a:t>
            </a:r>
            <a:r>
              <a:rPr sz="1900" spc="-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and</a:t>
            </a:r>
            <a:r>
              <a:rPr sz="1900" spc="-1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3</a:t>
            </a:r>
            <a:r>
              <a:rPr sz="1900" spc="-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can</a:t>
            </a:r>
            <a:r>
              <a:rPr sz="1900" spc="-1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be</a:t>
            </a:r>
            <a:r>
              <a:rPr sz="1900" spc="-1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written</a:t>
            </a:r>
            <a:r>
              <a:rPr sz="1900" spc="-1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as</a:t>
            </a:r>
            <a:r>
              <a:rPr sz="1900" spc="-1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the</a:t>
            </a:r>
            <a:r>
              <a:rPr sz="1900" spc="-2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product</a:t>
            </a:r>
            <a:r>
              <a:rPr sz="1900" spc="-2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of </a:t>
            </a:r>
            <a:r>
              <a:rPr sz="1900" spc="-5" dirty="0">
                <a:latin typeface="Times New Roman"/>
                <a:cs typeface="Times New Roman"/>
              </a:rPr>
              <a:t>primes,</a:t>
            </a:r>
            <a:r>
              <a:rPr sz="1900" spc="-2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then</a:t>
            </a:r>
            <a:r>
              <a:rPr sz="1900" spc="-1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4</a:t>
            </a:r>
            <a:r>
              <a:rPr sz="1900" spc="-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can</a:t>
            </a:r>
            <a:r>
              <a:rPr sz="1900" spc="-5" dirty="0">
                <a:latin typeface="Times New Roman"/>
                <a:cs typeface="Times New Roman"/>
              </a:rPr>
              <a:t> be written </a:t>
            </a:r>
            <a:r>
              <a:rPr sz="1900" spc="-459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as</a:t>
            </a:r>
            <a:r>
              <a:rPr sz="1900" spc="-1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the</a:t>
            </a:r>
            <a:r>
              <a:rPr sz="1900" spc="-2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product</a:t>
            </a:r>
            <a:r>
              <a:rPr sz="1900" spc="-2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of </a:t>
            </a:r>
            <a:r>
              <a:rPr sz="1900" spc="-5" dirty="0">
                <a:latin typeface="Times New Roman"/>
                <a:cs typeface="Times New Roman"/>
              </a:rPr>
              <a:t>primes;</a:t>
            </a:r>
            <a:r>
              <a:rPr sz="1900" spc="-2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(This</a:t>
            </a:r>
            <a:r>
              <a:rPr sz="1900" spc="-1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is</a:t>
            </a:r>
            <a:r>
              <a:rPr sz="1900" spc="-1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(b) </a:t>
            </a:r>
            <a:r>
              <a:rPr sz="1900" spc="-5" dirty="0">
                <a:latin typeface="Times New Roman"/>
                <a:cs typeface="Times New Roman"/>
              </a:rPr>
              <a:t>when</a:t>
            </a:r>
            <a:r>
              <a:rPr sz="1900" spc="-1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k = 3) .</a:t>
            </a:r>
            <a:r>
              <a:rPr sz="1900" spc="-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.</a:t>
            </a:r>
            <a:r>
              <a:rPr sz="1900" spc="-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.</a:t>
            </a:r>
          </a:p>
          <a:p>
            <a:pPr marL="412750" marR="153035">
              <a:lnSpc>
                <a:spcPts val="2050"/>
              </a:lnSpc>
              <a:spcBef>
                <a:spcPts val="459"/>
              </a:spcBef>
            </a:pPr>
            <a:r>
              <a:rPr sz="1900" dirty="0">
                <a:latin typeface="Times New Roman"/>
                <a:cs typeface="Times New Roman"/>
              </a:rPr>
              <a:t>(n-1)</a:t>
            </a:r>
            <a:r>
              <a:rPr sz="1900" spc="-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If</a:t>
            </a:r>
            <a:r>
              <a:rPr sz="1900" spc="-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2,</a:t>
            </a:r>
            <a:r>
              <a:rPr sz="1900" spc="-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3,</a:t>
            </a:r>
            <a:r>
              <a:rPr sz="1900" spc="-1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.</a:t>
            </a:r>
            <a:r>
              <a:rPr sz="1900" spc="-1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.</a:t>
            </a:r>
            <a:r>
              <a:rPr sz="1900" spc="-5" dirty="0">
                <a:latin typeface="Times New Roman"/>
                <a:cs typeface="Times New Roman"/>
              </a:rPr>
              <a:t> ., </a:t>
            </a:r>
            <a:r>
              <a:rPr sz="1900" dirty="0">
                <a:latin typeface="Times New Roman"/>
                <a:cs typeface="Times New Roman"/>
              </a:rPr>
              <a:t>and</a:t>
            </a:r>
            <a:r>
              <a:rPr sz="1900" spc="-1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n</a:t>
            </a:r>
            <a:r>
              <a:rPr sz="1900" spc="-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−</a:t>
            </a:r>
            <a:r>
              <a:rPr sz="1900" spc="-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1 can</a:t>
            </a:r>
            <a:r>
              <a:rPr sz="1900" spc="-3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be</a:t>
            </a:r>
            <a:r>
              <a:rPr sz="1900" spc="-1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written</a:t>
            </a:r>
            <a:r>
              <a:rPr sz="1900" spc="-2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as</a:t>
            </a:r>
            <a:r>
              <a:rPr sz="1900" spc="-1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the</a:t>
            </a:r>
            <a:r>
              <a:rPr sz="1900" spc="-1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product</a:t>
            </a:r>
            <a:r>
              <a:rPr sz="1900" spc="-3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of primes,</a:t>
            </a:r>
            <a:r>
              <a:rPr sz="1900" spc="-3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then</a:t>
            </a:r>
            <a:r>
              <a:rPr sz="1900" spc="-2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n </a:t>
            </a:r>
            <a:r>
              <a:rPr sz="1900" spc="-459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can</a:t>
            </a:r>
            <a:r>
              <a:rPr sz="1900" spc="-2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be</a:t>
            </a:r>
            <a:r>
              <a:rPr sz="1900" spc="-15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written</a:t>
            </a:r>
            <a:r>
              <a:rPr sz="1900" spc="-2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as</a:t>
            </a:r>
            <a:r>
              <a:rPr sz="1900" spc="-2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the</a:t>
            </a:r>
            <a:r>
              <a:rPr sz="1900" spc="-1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product</a:t>
            </a:r>
            <a:r>
              <a:rPr sz="1900" spc="-2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of </a:t>
            </a:r>
            <a:r>
              <a:rPr sz="1900" spc="-5" dirty="0">
                <a:latin typeface="Times New Roman"/>
                <a:cs typeface="Times New Roman"/>
              </a:rPr>
              <a:t>primes;</a:t>
            </a:r>
            <a:r>
              <a:rPr sz="1900" spc="-15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(This</a:t>
            </a:r>
            <a:r>
              <a:rPr sz="1900" spc="-15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is</a:t>
            </a:r>
            <a:r>
              <a:rPr sz="1900" spc="-1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(b) when</a:t>
            </a:r>
            <a:r>
              <a:rPr sz="1900" spc="-1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k</a:t>
            </a:r>
            <a:r>
              <a:rPr sz="1900" spc="-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=</a:t>
            </a:r>
            <a:r>
              <a:rPr sz="1900" spc="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n</a:t>
            </a:r>
            <a:r>
              <a:rPr sz="1900" spc="-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− 1)</a:t>
            </a:r>
          </a:p>
        </p:txBody>
      </p:sp>
      <p:pic>
        <p:nvPicPr>
          <p:cNvPr id="12" name="object 1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4665727"/>
            <a:ext cx="165353" cy="169163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878839" y="4576827"/>
            <a:ext cx="3858260" cy="315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900" dirty="0">
                <a:latin typeface="Times New Roman"/>
                <a:cs typeface="Times New Roman"/>
              </a:rPr>
              <a:t>Putting</a:t>
            </a:r>
            <a:r>
              <a:rPr sz="1900" spc="-2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all</a:t>
            </a:r>
            <a:r>
              <a:rPr sz="1900" spc="-2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of</a:t>
            </a:r>
            <a:r>
              <a:rPr sz="1900" spc="-1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them</a:t>
            </a:r>
            <a:r>
              <a:rPr sz="1900" spc="-25" dirty="0">
                <a:latin typeface="Times New Roman"/>
                <a:cs typeface="Times New Roman"/>
              </a:rPr>
              <a:t> </a:t>
            </a:r>
            <a:r>
              <a:rPr sz="1900" spc="-10" dirty="0">
                <a:latin typeface="Times New Roman"/>
                <a:cs typeface="Times New Roman"/>
              </a:rPr>
              <a:t>together,</a:t>
            </a:r>
            <a:r>
              <a:rPr sz="1900" spc="-25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we</a:t>
            </a:r>
            <a:r>
              <a:rPr sz="1900" spc="-15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see</a:t>
            </a:r>
            <a:r>
              <a:rPr sz="1900" spc="-25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that</a:t>
            </a:r>
            <a:endParaRPr sz="1900" dirty="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780788" y="4620767"/>
            <a:ext cx="3278504" cy="26797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035"/>
              </a:lnSpc>
            </a:pPr>
            <a:r>
              <a:rPr sz="1900" dirty="0">
                <a:latin typeface="Times New Roman"/>
                <a:cs typeface="Times New Roman"/>
              </a:rPr>
              <a:t>n</a:t>
            </a:r>
            <a:r>
              <a:rPr sz="1900" spc="-1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can</a:t>
            </a:r>
            <a:r>
              <a:rPr sz="1900" spc="-3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be</a:t>
            </a:r>
            <a:r>
              <a:rPr sz="1900" spc="-2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written</a:t>
            </a:r>
            <a:r>
              <a:rPr sz="1900" spc="-3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as</a:t>
            </a:r>
            <a:r>
              <a:rPr sz="1900" spc="-20" dirty="0">
                <a:latin typeface="Times New Roman"/>
                <a:cs typeface="Times New Roman"/>
              </a:rPr>
              <a:t> </a:t>
            </a:r>
            <a:r>
              <a:rPr sz="1900" spc="-5" dirty="0">
                <a:latin typeface="Times New Roman"/>
                <a:cs typeface="Times New Roman"/>
              </a:rPr>
              <a:t>the</a:t>
            </a:r>
            <a:r>
              <a:rPr sz="1900" spc="-20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product</a:t>
            </a:r>
            <a:r>
              <a:rPr sz="1900" spc="-35" dirty="0">
                <a:latin typeface="Times New Roman"/>
                <a:cs typeface="Times New Roman"/>
              </a:rPr>
              <a:t> </a:t>
            </a:r>
            <a:r>
              <a:rPr sz="1900" dirty="0">
                <a:latin typeface="Times New Roman"/>
                <a:cs typeface="Times New Roman"/>
              </a:rPr>
              <a:t>of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891539" y="4881371"/>
            <a:ext cx="718185" cy="26797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035"/>
              </a:lnSpc>
            </a:pPr>
            <a:r>
              <a:rPr sz="1900" dirty="0">
                <a:latin typeface="Times New Roman"/>
                <a:cs typeface="Times New Roman"/>
              </a:rPr>
              <a:t>pr</a:t>
            </a:r>
            <a:r>
              <a:rPr sz="1900" spc="-5" dirty="0">
                <a:latin typeface="Times New Roman"/>
                <a:cs typeface="Times New Roman"/>
              </a:rPr>
              <a:t>i</a:t>
            </a:r>
            <a:r>
              <a:rPr sz="1900" dirty="0">
                <a:latin typeface="Times New Roman"/>
                <a:cs typeface="Times New Roman"/>
              </a:rPr>
              <a:t>me</a:t>
            </a:r>
            <a:r>
              <a:rPr sz="1900" spc="-10" dirty="0">
                <a:latin typeface="Times New Roman"/>
                <a:cs typeface="Times New Roman"/>
              </a:rPr>
              <a:t>s</a:t>
            </a:r>
            <a:r>
              <a:rPr sz="1900" dirty="0">
                <a:latin typeface="Times New Roman"/>
                <a:cs typeface="Times New Roman"/>
              </a:rPr>
              <a:t>.</a:t>
            </a:r>
            <a:endParaRPr sz="19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8427211" y="6424866"/>
            <a:ext cx="1797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898989"/>
                </a:solidFill>
                <a:latin typeface="Calibri"/>
                <a:cs typeface="Calibri"/>
              </a:rPr>
              <a:t>35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169285" y="246538"/>
            <a:ext cx="280479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spc="-5" dirty="0"/>
              <a:t>Harmonic</a:t>
            </a:r>
            <a:r>
              <a:rPr sz="3200" spc="-35" dirty="0"/>
              <a:t> </a:t>
            </a:r>
            <a:r>
              <a:rPr sz="3200" spc="-280" dirty="0"/>
              <a:t>Numbers</a:t>
            </a:r>
            <a:endParaRPr sz="32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1107187"/>
            <a:ext cx="177546" cy="177546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866066" y="1015239"/>
            <a:ext cx="7741284" cy="1366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</a:pPr>
            <a:r>
              <a:rPr sz="2000" spc="-5" dirty="0">
                <a:latin typeface="Times New Roman"/>
                <a:cs typeface="Times New Roman"/>
              </a:rPr>
              <a:t>An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Inequality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for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Harmonic</a:t>
            </a:r>
            <a:r>
              <a:rPr sz="2000" b="1" spc="-15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Numbers:</a:t>
            </a:r>
            <a:r>
              <a:rPr sz="2000" b="1" spc="-3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harmonic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numbers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H</a:t>
            </a:r>
            <a:r>
              <a:rPr sz="1950" baseline="-21367" dirty="0">
                <a:latin typeface="Times New Roman"/>
                <a:cs typeface="Times New Roman"/>
              </a:rPr>
              <a:t>j</a:t>
            </a:r>
            <a:r>
              <a:rPr sz="2000" dirty="0">
                <a:latin typeface="Times New Roman"/>
                <a:cs typeface="Times New Roman"/>
              </a:rPr>
              <a:t>,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j = 1,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2,</a:t>
            </a:r>
            <a:endParaRPr sz="2000" dirty="0">
              <a:latin typeface="Times New Roman"/>
              <a:cs typeface="Times New Roman"/>
            </a:endParaRPr>
          </a:p>
          <a:p>
            <a:pPr marL="25400">
              <a:lnSpc>
                <a:spcPts val="2045"/>
              </a:lnSpc>
            </a:pPr>
            <a:r>
              <a:rPr sz="2000" spc="-5" dirty="0">
                <a:latin typeface="Times New Roman"/>
                <a:cs typeface="Times New Roman"/>
              </a:rPr>
              <a:t>3,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. .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.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,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are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defined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by</a:t>
            </a:r>
            <a:endParaRPr sz="2000" dirty="0">
              <a:latin typeface="Times New Roman"/>
              <a:cs typeface="Times New Roman"/>
            </a:endParaRPr>
          </a:p>
          <a:p>
            <a:pPr marL="555625">
              <a:lnSpc>
                <a:spcPts val="3365"/>
              </a:lnSpc>
            </a:pPr>
            <a:r>
              <a:rPr sz="4650" i="1" spc="22" baseline="-12544" dirty="0" err="1">
                <a:latin typeface="Times New Roman"/>
                <a:cs typeface="Times New Roman"/>
              </a:rPr>
              <a:t>H</a:t>
            </a:r>
            <a:r>
              <a:rPr sz="2300" i="1" baseline="-34722" dirty="0" err="1">
                <a:latin typeface="Times New Roman"/>
                <a:cs typeface="Times New Roman"/>
              </a:rPr>
              <a:t>j</a:t>
            </a:r>
            <a:r>
              <a:rPr sz="1800" i="1" spc="382" baseline="-34722" dirty="0">
                <a:latin typeface="Times New Roman"/>
                <a:cs typeface="Times New Roman"/>
              </a:rPr>
              <a:t> </a:t>
            </a:r>
            <a:r>
              <a:rPr sz="2050" spc="15" dirty="0">
                <a:latin typeface="Symbol"/>
                <a:cs typeface="Symbol"/>
              </a:rPr>
              <a:t></a:t>
            </a:r>
            <a:r>
              <a:rPr sz="2050" spc="-260" dirty="0">
                <a:latin typeface="Times New Roman"/>
                <a:cs typeface="Times New Roman"/>
              </a:rPr>
              <a:t> </a:t>
            </a:r>
            <a:r>
              <a:rPr sz="2050" spc="120" dirty="0">
                <a:latin typeface="Times New Roman"/>
                <a:cs typeface="Times New Roman"/>
              </a:rPr>
              <a:t>1</a:t>
            </a:r>
            <a:r>
              <a:rPr sz="2050" spc="120" dirty="0">
                <a:latin typeface="Symbol"/>
                <a:cs typeface="Symbol"/>
              </a:rPr>
              <a:t></a:t>
            </a:r>
            <a:r>
              <a:rPr lang="en-US" sz="2050" spc="120" dirty="0">
                <a:latin typeface="Times New Roman"/>
                <a:cs typeface="Times New Roman"/>
              </a:rPr>
              <a:t>1</a:t>
            </a:r>
            <a:r>
              <a:rPr sz="2050" spc="5" dirty="0">
                <a:latin typeface="Times New Roman"/>
                <a:cs typeface="Times New Roman"/>
              </a:rPr>
              <a:t>/</a:t>
            </a:r>
            <a:r>
              <a:rPr sz="2050" spc="15" dirty="0">
                <a:latin typeface="Times New Roman"/>
                <a:cs typeface="Times New Roman"/>
              </a:rPr>
              <a:t>2</a:t>
            </a:r>
            <a:r>
              <a:rPr sz="2050" spc="-190" dirty="0">
                <a:latin typeface="Times New Roman"/>
                <a:cs typeface="Times New Roman"/>
              </a:rPr>
              <a:t> </a:t>
            </a:r>
            <a:r>
              <a:rPr sz="2050" spc="95" dirty="0">
                <a:latin typeface="Symbol"/>
                <a:cs typeface="Symbol"/>
              </a:rPr>
              <a:t></a:t>
            </a:r>
            <a:r>
              <a:rPr sz="2050" spc="95" dirty="0">
                <a:latin typeface="Times New Roman"/>
                <a:cs typeface="Times New Roman"/>
              </a:rPr>
              <a:t>1</a:t>
            </a:r>
            <a:r>
              <a:rPr sz="2050" spc="5" dirty="0">
                <a:latin typeface="Times New Roman"/>
                <a:cs typeface="Times New Roman"/>
              </a:rPr>
              <a:t>/</a:t>
            </a:r>
            <a:r>
              <a:rPr sz="2050" spc="15" dirty="0">
                <a:latin typeface="Times New Roman"/>
                <a:cs typeface="Times New Roman"/>
              </a:rPr>
              <a:t>3</a:t>
            </a:r>
            <a:r>
              <a:rPr sz="2050" spc="-250" dirty="0">
                <a:latin typeface="Times New Roman"/>
                <a:cs typeface="Times New Roman"/>
              </a:rPr>
              <a:t> </a:t>
            </a:r>
            <a:r>
              <a:rPr sz="2050" spc="15" dirty="0">
                <a:latin typeface="Symbol"/>
                <a:cs typeface="Symbol"/>
              </a:rPr>
              <a:t></a:t>
            </a:r>
            <a:r>
              <a:rPr sz="2050" spc="430" dirty="0">
                <a:latin typeface="Times New Roman"/>
                <a:cs typeface="Times New Roman"/>
              </a:rPr>
              <a:t> </a:t>
            </a:r>
            <a:r>
              <a:rPr sz="2050" spc="5" dirty="0">
                <a:latin typeface="Times New Roman"/>
                <a:cs typeface="Times New Roman"/>
              </a:rPr>
              <a:t>...</a:t>
            </a:r>
            <a:r>
              <a:rPr sz="2050" spc="-90" dirty="0">
                <a:latin typeface="Times New Roman"/>
                <a:cs typeface="Times New Roman"/>
              </a:rPr>
              <a:t> </a:t>
            </a:r>
            <a:r>
              <a:rPr sz="2050" spc="15" dirty="0">
                <a:latin typeface="Times New Roman"/>
                <a:cs typeface="Times New Roman"/>
              </a:rPr>
              <a:t>1</a:t>
            </a:r>
            <a:r>
              <a:rPr sz="2050" spc="5" dirty="0">
                <a:latin typeface="Times New Roman"/>
                <a:cs typeface="Times New Roman"/>
              </a:rPr>
              <a:t>/</a:t>
            </a:r>
            <a:r>
              <a:rPr sz="2050" i="1" spc="40" dirty="0">
                <a:latin typeface="Times New Roman"/>
                <a:cs typeface="Times New Roman"/>
              </a:rPr>
              <a:t>j</a:t>
            </a:r>
            <a:r>
              <a:rPr sz="2050" spc="40" dirty="0">
                <a:latin typeface="Times New Roman"/>
                <a:cs typeface="Times New Roman"/>
              </a:rPr>
              <a:t>,</a:t>
            </a:r>
            <a:r>
              <a:rPr sz="2050" spc="300" dirty="0">
                <a:latin typeface="Times New Roman"/>
                <a:cs typeface="Times New Roman"/>
              </a:rPr>
              <a:t> </a:t>
            </a:r>
            <a:r>
              <a:rPr sz="2050" dirty="0">
                <a:latin typeface="Times New Roman"/>
                <a:cs typeface="Times New Roman"/>
              </a:rPr>
              <a:t>Example:</a:t>
            </a:r>
            <a:r>
              <a:rPr sz="2050" spc="190" dirty="0">
                <a:latin typeface="Times New Roman"/>
                <a:cs typeface="Times New Roman"/>
              </a:rPr>
              <a:t> </a:t>
            </a:r>
            <a:r>
              <a:rPr sz="4650" i="1" spc="22" baseline="-12544" dirty="0">
                <a:latin typeface="Times New Roman"/>
                <a:cs typeface="Times New Roman"/>
              </a:rPr>
              <a:t>H</a:t>
            </a:r>
            <a:r>
              <a:rPr sz="2300" baseline="-34722" dirty="0">
                <a:latin typeface="Times New Roman"/>
                <a:cs typeface="Times New Roman"/>
              </a:rPr>
              <a:t>4</a:t>
            </a:r>
            <a:r>
              <a:rPr sz="1800" spc="284" baseline="-34722" dirty="0">
                <a:latin typeface="Times New Roman"/>
                <a:cs typeface="Times New Roman"/>
              </a:rPr>
              <a:t> </a:t>
            </a:r>
            <a:r>
              <a:rPr sz="2050" spc="15" dirty="0">
                <a:latin typeface="Symbol"/>
                <a:cs typeface="Symbol"/>
              </a:rPr>
              <a:t></a:t>
            </a:r>
            <a:r>
              <a:rPr sz="2050" spc="-30" dirty="0">
                <a:latin typeface="Times New Roman"/>
                <a:cs typeface="Times New Roman"/>
              </a:rPr>
              <a:t> </a:t>
            </a:r>
            <a:r>
              <a:rPr sz="2050" spc="15" dirty="0">
                <a:latin typeface="Times New Roman"/>
                <a:cs typeface="Times New Roman"/>
              </a:rPr>
              <a:t>25</a:t>
            </a:r>
            <a:r>
              <a:rPr sz="2050" spc="-185" dirty="0">
                <a:latin typeface="Times New Roman"/>
                <a:cs typeface="Times New Roman"/>
              </a:rPr>
              <a:t> </a:t>
            </a:r>
            <a:r>
              <a:rPr sz="2050" spc="5" dirty="0">
                <a:latin typeface="Times New Roman"/>
                <a:cs typeface="Times New Roman"/>
              </a:rPr>
              <a:t>/</a:t>
            </a:r>
            <a:r>
              <a:rPr sz="2050" spc="-310" dirty="0">
                <a:latin typeface="Times New Roman"/>
                <a:cs typeface="Times New Roman"/>
              </a:rPr>
              <a:t> </a:t>
            </a:r>
            <a:r>
              <a:rPr sz="2050" spc="15" dirty="0">
                <a:latin typeface="Times New Roman"/>
                <a:cs typeface="Times New Roman"/>
              </a:rPr>
              <a:t>12</a:t>
            </a:r>
            <a:endParaRPr sz="2050" dirty="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  <a:spcBef>
                <a:spcPts val="350"/>
              </a:spcBef>
            </a:pPr>
            <a:r>
              <a:rPr sz="2000" spc="-5" dirty="0">
                <a:latin typeface="Times New Roman"/>
                <a:cs typeface="Times New Roman"/>
              </a:rPr>
              <a:t>Prove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that</a:t>
            </a:r>
            <a:endParaRPr sz="2000" dirty="0">
              <a:latin typeface="Times New Roman"/>
              <a:cs typeface="Times New Roman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2143507"/>
            <a:ext cx="177546" cy="177546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2875027"/>
            <a:ext cx="177546" cy="177546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3545840" y="2783079"/>
            <a:ext cx="329819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spc="-5" dirty="0">
                <a:latin typeface="Times New Roman"/>
                <a:cs typeface="Times New Roman"/>
              </a:rPr>
              <a:t>when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nonnegative</a:t>
            </a:r>
            <a:r>
              <a:rPr sz="2000" spc="-20" dirty="0">
                <a:latin typeface="Times New Roman"/>
                <a:cs typeface="Times New Roman"/>
              </a:rPr>
              <a:t> integer.</a:t>
            </a:r>
            <a:endParaRPr sz="2000" dirty="0">
              <a:latin typeface="Times New Roman"/>
              <a:cs typeface="Times New Roman"/>
            </a:endParaRPr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3606547"/>
            <a:ext cx="177546" cy="177546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3602990" y="3661665"/>
            <a:ext cx="110489" cy="2286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00" spc="15" dirty="0">
                <a:latin typeface="Times New Roman"/>
                <a:cs typeface="Times New Roman"/>
              </a:rPr>
              <a:t>n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78839" y="3514599"/>
            <a:ext cx="4730115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884170" algn="l"/>
              </a:tabLst>
            </a:pPr>
            <a:r>
              <a:rPr sz="2000" spc="-5" dirty="0">
                <a:latin typeface="Times New Roman"/>
                <a:cs typeface="Times New Roman"/>
              </a:rPr>
              <a:t>In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order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to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prove this,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let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P	be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proposition</a:t>
            </a:r>
            <a:endParaRPr sz="2000" dirty="0">
              <a:latin typeface="Times New Roman"/>
              <a:cs typeface="Times New Roman"/>
            </a:endParaRPr>
          </a:p>
        </p:txBody>
      </p:sp>
      <p:pic>
        <p:nvPicPr>
          <p:cNvPr id="11" name="object 1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4338067"/>
            <a:ext cx="177546" cy="177545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828039" y="4183330"/>
            <a:ext cx="6762750" cy="1064895"/>
          </a:xfrm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63500">
              <a:lnSpc>
                <a:spcPct val="100000"/>
              </a:lnSpc>
              <a:spcBef>
                <a:spcPts val="590"/>
              </a:spcBef>
              <a:tabLst>
                <a:tab pos="4913630" algn="l"/>
              </a:tabLst>
            </a:pPr>
            <a:r>
              <a:rPr sz="2000" spc="-5" dirty="0">
                <a:latin typeface="Times New Roman"/>
                <a:cs typeface="Times New Roman"/>
              </a:rPr>
              <a:t>Basis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Step: P(0)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true since </a:t>
            </a:r>
            <a:r>
              <a:rPr sz="2000" dirty="0">
                <a:latin typeface="Times New Roman"/>
                <a:cs typeface="Times New Roman"/>
              </a:rPr>
              <a:t>H</a:t>
            </a:r>
            <a:r>
              <a:rPr sz="1950" baseline="-21367" dirty="0">
                <a:latin typeface="Times New Roman"/>
                <a:cs typeface="Times New Roman"/>
              </a:rPr>
              <a:t>1</a:t>
            </a:r>
            <a:r>
              <a:rPr sz="1950" spc="270" baseline="-21367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=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1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Cambria Math"/>
                <a:cs typeface="Cambria Math"/>
              </a:rPr>
              <a:t>≥</a:t>
            </a:r>
            <a:r>
              <a:rPr sz="2000" spc="10" dirty="0">
                <a:latin typeface="Cambria Math"/>
                <a:cs typeface="Cambria Math"/>
              </a:rPr>
              <a:t> </a:t>
            </a:r>
            <a:r>
              <a:rPr sz="2000" spc="-5" dirty="0">
                <a:latin typeface="Cambria Math"/>
                <a:cs typeface="Cambria Math"/>
              </a:rPr>
              <a:t>1+0/2	</a:t>
            </a:r>
            <a:r>
              <a:rPr sz="2000" dirty="0">
                <a:latin typeface="Cambria Math"/>
                <a:cs typeface="Cambria Math"/>
              </a:rPr>
              <a:t>[2</a:t>
            </a:r>
            <a:r>
              <a:rPr sz="1950" baseline="25641" dirty="0">
                <a:latin typeface="Cambria Math"/>
                <a:cs typeface="Cambria Math"/>
              </a:rPr>
              <a:t>0</a:t>
            </a:r>
            <a:r>
              <a:rPr sz="2000" dirty="0">
                <a:latin typeface="Cambria Math"/>
                <a:cs typeface="Cambria Math"/>
              </a:rPr>
              <a:t>=</a:t>
            </a:r>
            <a:r>
              <a:rPr sz="2000" spc="-30" dirty="0">
                <a:latin typeface="Cambria Math"/>
                <a:cs typeface="Cambria Math"/>
              </a:rPr>
              <a:t> </a:t>
            </a:r>
            <a:r>
              <a:rPr sz="2000" spc="-5" dirty="0">
                <a:latin typeface="Cambria Math"/>
                <a:cs typeface="Cambria Math"/>
              </a:rPr>
              <a:t>1]</a:t>
            </a:r>
            <a:endParaRPr sz="2000" dirty="0">
              <a:latin typeface="Cambria Math"/>
              <a:cs typeface="Cambria Math"/>
            </a:endParaRPr>
          </a:p>
          <a:p>
            <a:pPr marL="62865" marR="43180">
              <a:lnSpc>
                <a:spcPct val="100000"/>
              </a:lnSpc>
              <a:spcBef>
                <a:spcPts val="495"/>
              </a:spcBef>
            </a:pPr>
            <a:r>
              <a:rPr sz="2000" spc="-30" dirty="0">
                <a:latin typeface="Cambria Math"/>
                <a:cs typeface="Cambria Math"/>
              </a:rPr>
              <a:t>For</a:t>
            </a:r>
            <a:r>
              <a:rPr sz="2000" dirty="0">
                <a:latin typeface="Cambria Math"/>
                <a:cs typeface="Cambria Math"/>
              </a:rPr>
              <a:t> </a:t>
            </a:r>
            <a:r>
              <a:rPr sz="2000" spc="-5" dirty="0">
                <a:latin typeface="Cambria Math"/>
                <a:cs typeface="Cambria Math"/>
              </a:rPr>
              <a:t>the</a:t>
            </a:r>
            <a:r>
              <a:rPr sz="2000" spc="-10" dirty="0">
                <a:latin typeface="Cambria Math"/>
                <a:cs typeface="Cambria Math"/>
              </a:rPr>
              <a:t> </a:t>
            </a:r>
            <a:r>
              <a:rPr sz="2000" spc="-15" dirty="0">
                <a:latin typeface="Cambria Math"/>
                <a:cs typeface="Cambria Math"/>
              </a:rPr>
              <a:t>sake</a:t>
            </a:r>
            <a:r>
              <a:rPr sz="2000" spc="5" dirty="0">
                <a:latin typeface="Cambria Math"/>
                <a:cs typeface="Cambria Math"/>
              </a:rPr>
              <a:t> </a:t>
            </a:r>
            <a:r>
              <a:rPr sz="2000" spc="-5" dirty="0">
                <a:latin typeface="Cambria Math"/>
                <a:cs typeface="Cambria Math"/>
              </a:rPr>
              <a:t>of simplicity</a:t>
            </a:r>
            <a:r>
              <a:rPr sz="2000" spc="-10" dirty="0">
                <a:latin typeface="Cambria Math"/>
                <a:cs typeface="Cambria Math"/>
              </a:rPr>
              <a:t> </a:t>
            </a:r>
            <a:r>
              <a:rPr sz="2000" spc="-5" dirty="0">
                <a:latin typeface="Cambria Math"/>
                <a:cs typeface="Cambria Math"/>
              </a:rPr>
              <a:t>of</a:t>
            </a:r>
            <a:r>
              <a:rPr sz="2000" spc="-10" dirty="0">
                <a:latin typeface="Cambria Math"/>
                <a:cs typeface="Cambria Math"/>
              </a:rPr>
              <a:t> </a:t>
            </a:r>
            <a:r>
              <a:rPr sz="2000" spc="-5" dirty="0">
                <a:latin typeface="Cambria Math"/>
                <a:cs typeface="Cambria Math"/>
              </a:rPr>
              <a:t>typing, let’s </a:t>
            </a:r>
            <a:r>
              <a:rPr sz="2000" spc="-20" dirty="0">
                <a:latin typeface="Cambria Math"/>
                <a:cs typeface="Cambria Math"/>
              </a:rPr>
              <a:t>say</a:t>
            </a:r>
            <a:r>
              <a:rPr sz="2000" spc="10" dirty="0">
                <a:latin typeface="Cambria Math"/>
                <a:cs typeface="Cambria Math"/>
              </a:rPr>
              <a:t> </a:t>
            </a:r>
            <a:r>
              <a:rPr sz="2000" spc="-5" dirty="0">
                <a:latin typeface="Cambria Math"/>
                <a:cs typeface="Cambria Math"/>
              </a:rPr>
              <a:t>N(k) =</a:t>
            </a:r>
            <a:r>
              <a:rPr sz="2000" spc="10" dirty="0">
                <a:latin typeface="Cambria Math"/>
                <a:cs typeface="Cambria Math"/>
              </a:rPr>
              <a:t> </a:t>
            </a:r>
            <a:r>
              <a:rPr sz="2000" spc="-5" dirty="0">
                <a:latin typeface="Cambria Math"/>
                <a:cs typeface="Cambria Math"/>
              </a:rPr>
              <a:t>2</a:t>
            </a:r>
            <a:r>
              <a:rPr sz="1950" spc="-7" baseline="25641" dirty="0">
                <a:latin typeface="Cambria Math"/>
                <a:cs typeface="Cambria Math"/>
              </a:rPr>
              <a:t>k</a:t>
            </a:r>
            <a:r>
              <a:rPr sz="2000" spc="-5" dirty="0">
                <a:latin typeface="Cambria Math"/>
                <a:cs typeface="Cambria Math"/>
              </a:rPr>
              <a:t>,</a:t>
            </a:r>
            <a:r>
              <a:rPr sz="2000" spc="15" dirty="0">
                <a:latin typeface="Cambria Math"/>
                <a:cs typeface="Cambria Math"/>
              </a:rPr>
              <a:t> </a:t>
            </a:r>
            <a:r>
              <a:rPr sz="2000" spc="-10" dirty="0">
                <a:latin typeface="Cambria Math"/>
                <a:cs typeface="Cambria Math"/>
              </a:rPr>
              <a:t>for </a:t>
            </a:r>
            <a:r>
              <a:rPr sz="2000" spc="-20" dirty="0">
                <a:latin typeface="Cambria Math"/>
                <a:cs typeface="Cambria Math"/>
              </a:rPr>
              <a:t>any </a:t>
            </a:r>
            <a:r>
              <a:rPr sz="2000" spc="-425" dirty="0">
                <a:latin typeface="Cambria Math"/>
                <a:cs typeface="Cambria Math"/>
              </a:rPr>
              <a:t> </a:t>
            </a:r>
            <a:r>
              <a:rPr sz="2000" spc="-15" dirty="0">
                <a:latin typeface="Cambria Math"/>
                <a:cs typeface="Cambria Math"/>
              </a:rPr>
              <a:t>nonnegative</a:t>
            </a:r>
            <a:r>
              <a:rPr sz="2000" spc="-25" dirty="0">
                <a:latin typeface="Cambria Math"/>
                <a:cs typeface="Cambria Math"/>
              </a:rPr>
              <a:t> </a:t>
            </a:r>
            <a:r>
              <a:rPr sz="2000" spc="-10" dirty="0">
                <a:latin typeface="Cambria Math"/>
                <a:cs typeface="Cambria Math"/>
              </a:rPr>
              <a:t>integer</a:t>
            </a:r>
            <a:r>
              <a:rPr sz="2000" spc="-15" dirty="0">
                <a:latin typeface="Cambria Math"/>
                <a:cs typeface="Cambria Math"/>
              </a:rPr>
              <a:t> </a:t>
            </a:r>
            <a:r>
              <a:rPr sz="2000" spc="-5" dirty="0">
                <a:latin typeface="Cambria Math"/>
                <a:cs typeface="Cambria Math"/>
              </a:rPr>
              <a:t>k.</a:t>
            </a:r>
            <a:endParaRPr sz="2000" dirty="0">
              <a:latin typeface="Cambria Math"/>
              <a:cs typeface="Cambria Math"/>
            </a:endParaRPr>
          </a:p>
        </p:txBody>
      </p:sp>
      <p:pic>
        <p:nvPicPr>
          <p:cNvPr id="13" name="object 1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4699255"/>
            <a:ext cx="177546" cy="177545"/>
          </a:xfrm>
          <a:prstGeom prst="rect">
            <a:avLst/>
          </a:prstGeom>
        </p:spPr>
      </p:pic>
      <p:sp>
        <p:nvSpPr>
          <p:cNvPr id="14" name="object 14"/>
          <p:cNvSpPr txBox="1"/>
          <p:nvPr/>
        </p:nvSpPr>
        <p:spPr>
          <a:xfrm>
            <a:off x="8427211" y="6424866"/>
            <a:ext cx="1797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888888"/>
                </a:solidFill>
                <a:latin typeface="Calibri"/>
                <a:cs typeface="Calibri"/>
              </a:rPr>
              <a:t>36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286000" y="2867547"/>
            <a:ext cx="147320" cy="3168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900" spc="5" dirty="0">
                <a:latin typeface="Times New Roman"/>
                <a:cs typeface="Times New Roman"/>
              </a:rPr>
              <a:t>2</a:t>
            </a:r>
            <a:endParaRPr sz="1900" dirty="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392945" y="2577605"/>
            <a:ext cx="758190" cy="6597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621665">
              <a:lnSpc>
                <a:spcPts val="1745"/>
              </a:lnSpc>
              <a:spcBef>
                <a:spcPts val="110"/>
              </a:spcBef>
            </a:pPr>
            <a:r>
              <a:rPr sz="1900" i="1" u="sng" spc="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n</a:t>
            </a:r>
            <a:endParaRPr sz="1900" dirty="0">
              <a:latin typeface="Times New Roman"/>
              <a:cs typeface="Times New Roman"/>
            </a:endParaRPr>
          </a:p>
          <a:p>
            <a:pPr marL="12700">
              <a:lnSpc>
                <a:spcPts val="1350"/>
              </a:lnSpc>
            </a:pPr>
            <a:r>
              <a:rPr sz="950" i="1" dirty="0">
                <a:latin typeface="Times New Roman"/>
                <a:cs typeface="Times New Roman"/>
              </a:rPr>
              <a:t>n</a:t>
            </a:r>
            <a:r>
              <a:rPr sz="800" i="1" dirty="0">
                <a:latin typeface="Times New Roman"/>
                <a:cs typeface="Times New Roman"/>
              </a:rPr>
              <a:t> </a:t>
            </a:r>
            <a:r>
              <a:rPr sz="800" i="1" spc="50" dirty="0">
                <a:latin typeface="Times New Roman"/>
                <a:cs typeface="Times New Roman"/>
              </a:rPr>
              <a:t> </a:t>
            </a:r>
            <a:r>
              <a:rPr sz="1900" spc="5" dirty="0">
                <a:latin typeface="Symbol"/>
                <a:cs typeface="Symbol"/>
              </a:rPr>
              <a:t></a:t>
            </a:r>
            <a:r>
              <a:rPr sz="1900" spc="-240" dirty="0">
                <a:latin typeface="Times New Roman"/>
                <a:cs typeface="Times New Roman"/>
              </a:rPr>
              <a:t> </a:t>
            </a:r>
            <a:r>
              <a:rPr sz="1900" spc="150" dirty="0">
                <a:latin typeface="Times New Roman"/>
                <a:cs typeface="Times New Roman"/>
              </a:rPr>
              <a:t>1</a:t>
            </a:r>
            <a:r>
              <a:rPr sz="1900" spc="5" dirty="0">
                <a:latin typeface="Symbol"/>
                <a:cs typeface="Symbol"/>
              </a:rPr>
              <a:t></a:t>
            </a:r>
            <a:endParaRPr sz="1900" dirty="0">
              <a:latin typeface="Symbol"/>
              <a:cs typeface="Symbol"/>
            </a:endParaRPr>
          </a:p>
          <a:p>
            <a:pPr marL="623570">
              <a:lnSpc>
                <a:spcPts val="1880"/>
              </a:lnSpc>
            </a:pPr>
            <a:r>
              <a:rPr sz="1900" spc="5" dirty="0">
                <a:latin typeface="Times New Roman"/>
                <a:cs typeface="Times New Roman"/>
              </a:rPr>
              <a:t>2</a:t>
            </a:r>
            <a:endParaRPr sz="1900" dirty="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014675" y="2677347"/>
            <a:ext cx="288925" cy="4629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850" i="1" spc="10" dirty="0">
                <a:latin typeface="Times New Roman"/>
                <a:cs typeface="Times New Roman"/>
              </a:rPr>
              <a:t>H</a:t>
            </a:r>
            <a:endParaRPr sz="285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6894830" y="3657600"/>
            <a:ext cx="115570" cy="0"/>
          </a:xfrm>
          <a:custGeom>
            <a:avLst/>
            <a:gdLst/>
            <a:ahLst/>
            <a:cxnLst/>
            <a:rect l="l" t="t" r="r" b="b"/>
            <a:pathLst>
              <a:path w="115570">
                <a:moveTo>
                  <a:pt x="0" y="0"/>
                </a:moveTo>
                <a:lnTo>
                  <a:pt x="115099" y="0"/>
                </a:lnTo>
              </a:path>
            </a:pathLst>
          </a:custGeom>
          <a:ln w="1313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5789005" y="3448639"/>
            <a:ext cx="421640" cy="5035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3100" i="1" spc="-630" dirty="0">
                <a:latin typeface="Times New Roman"/>
                <a:cs typeface="Times New Roman"/>
              </a:rPr>
              <a:t>H</a:t>
            </a:r>
            <a:r>
              <a:rPr sz="3100" i="1" spc="-415" dirty="0">
                <a:latin typeface="Times New Roman"/>
                <a:cs typeface="Times New Roman"/>
              </a:rPr>
              <a:t> </a:t>
            </a:r>
            <a:r>
              <a:rPr sz="3150" spc="-465" baseline="-15873" dirty="0">
                <a:latin typeface="Times New Roman"/>
                <a:cs typeface="Times New Roman"/>
              </a:rPr>
              <a:t>2</a:t>
            </a:r>
            <a:endParaRPr sz="3150" baseline="-15873" dirty="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6186805" y="3327656"/>
            <a:ext cx="823595" cy="71882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485775">
              <a:lnSpc>
                <a:spcPts val="1925"/>
              </a:lnSpc>
              <a:spcBef>
                <a:spcPts val="90"/>
              </a:spcBef>
            </a:pPr>
            <a:r>
              <a:rPr lang="en-US" sz="2100" i="1" spc="-310" dirty="0">
                <a:latin typeface="Times New Roman"/>
                <a:cs typeface="Times New Roman"/>
              </a:rPr>
              <a:t>        </a:t>
            </a:r>
            <a:r>
              <a:rPr sz="2100" i="1" spc="-310" dirty="0">
                <a:latin typeface="Times New Roman"/>
                <a:cs typeface="Times New Roman"/>
              </a:rPr>
              <a:t>n</a:t>
            </a:r>
            <a:endParaRPr sz="2100" dirty="0">
              <a:latin typeface="Times New Roman"/>
              <a:cs typeface="Times New Roman"/>
            </a:endParaRPr>
          </a:p>
          <a:p>
            <a:pPr marL="12700">
              <a:lnSpc>
                <a:spcPts val="1475"/>
              </a:lnSpc>
            </a:pPr>
            <a:r>
              <a:rPr sz="1600" i="1" spc="-114" dirty="0">
                <a:latin typeface="Times New Roman"/>
                <a:cs typeface="Times New Roman"/>
              </a:rPr>
              <a:t>n</a:t>
            </a:r>
            <a:r>
              <a:rPr sz="1600" i="1" spc="-105" dirty="0">
                <a:latin typeface="Times New Roman"/>
                <a:cs typeface="Times New Roman"/>
              </a:rPr>
              <a:t> </a:t>
            </a:r>
            <a:r>
              <a:rPr lang="en-US" sz="2100" i="1" spc="-105" dirty="0">
                <a:latin typeface="Times New Roman"/>
                <a:cs typeface="Times New Roman"/>
              </a:rPr>
              <a:t> </a:t>
            </a:r>
            <a:r>
              <a:rPr sz="2100" spc="-229" dirty="0">
                <a:latin typeface="Symbol"/>
                <a:cs typeface="Symbol"/>
              </a:rPr>
              <a:t></a:t>
            </a:r>
            <a:r>
              <a:rPr lang="en-US" sz="2100" spc="-229" dirty="0">
                <a:latin typeface="Symbol"/>
                <a:cs typeface="Symbol"/>
              </a:rPr>
              <a:t>  </a:t>
            </a:r>
            <a:r>
              <a:rPr sz="2100" spc="-229" dirty="0">
                <a:latin typeface="Times New Roman"/>
                <a:cs typeface="Times New Roman"/>
              </a:rPr>
              <a:t>1</a:t>
            </a:r>
            <a:r>
              <a:rPr lang="en-US" sz="2100" spc="-229" dirty="0">
                <a:latin typeface="Times New Roman"/>
                <a:cs typeface="Times New Roman"/>
              </a:rPr>
              <a:t> </a:t>
            </a:r>
            <a:r>
              <a:rPr sz="2100" spc="-229" dirty="0">
                <a:latin typeface="Symbol"/>
                <a:cs typeface="Symbol"/>
              </a:rPr>
              <a:t></a:t>
            </a:r>
            <a:endParaRPr sz="2100" dirty="0">
              <a:latin typeface="Symbol"/>
              <a:cs typeface="Symbol"/>
            </a:endParaRPr>
          </a:p>
          <a:p>
            <a:pPr marL="487680">
              <a:lnSpc>
                <a:spcPts val="2070"/>
              </a:lnSpc>
            </a:pPr>
            <a:r>
              <a:rPr lang="en-US" sz="2100" spc="-310" dirty="0">
                <a:latin typeface="Times New Roman"/>
                <a:cs typeface="Times New Roman"/>
              </a:rPr>
              <a:t>        </a:t>
            </a:r>
            <a:r>
              <a:rPr sz="2100" spc="-310" dirty="0">
                <a:latin typeface="Times New Roman"/>
                <a:cs typeface="Times New Roman"/>
              </a:rPr>
              <a:t>2</a:t>
            </a:r>
            <a:endParaRPr sz="21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511301"/>
            <a:ext cx="190500" cy="195834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52934" y="377692"/>
            <a:ext cx="7584440" cy="15011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 marR="30480">
              <a:lnSpc>
                <a:spcPct val="110000"/>
              </a:lnSpc>
              <a:spcBef>
                <a:spcPts val="100"/>
              </a:spcBef>
              <a:tabLst>
                <a:tab pos="2440305" algn="l"/>
              </a:tabLst>
            </a:pPr>
            <a:r>
              <a:rPr sz="2200" i="1" spc="-5" dirty="0">
                <a:latin typeface="Times New Roman"/>
                <a:cs typeface="Times New Roman"/>
              </a:rPr>
              <a:t>INDUCTIVE</a:t>
            </a:r>
            <a:r>
              <a:rPr sz="2200" i="1" spc="10" dirty="0">
                <a:latin typeface="Times New Roman"/>
                <a:cs typeface="Times New Roman"/>
              </a:rPr>
              <a:t> </a:t>
            </a:r>
            <a:r>
              <a:rPr sz="2200" i="1" spc="-5" dirty="0">
                <a:latin typeface="Times New Roman"/>
                <a:cs typeface="Times New Roman"/>
              </a:rPr>
              <a:t>STEP:	</a:t>
            </a:r>
            <a:r>
              <a:rPr sz="2200" i="0" spc="-5" dirty="0">
                <a:latin typeface="Times New Roman"/>
                <a:cs typeface="Times New Roman"/>
              </a:rPr>
              <a:t>The </a:t>
            </a:r>
            <a:r>
              <a:rPr sz="2200" i="0" dirty="0">
                <a:latin typeface="Times New Roman"/>
                <a:cs typeface="Times New Roman"/>
              </a:rPr>
              <a:t>inductive</a:t>
            </a:r>
            <a:r>
              <a:rPr sz="2200" i="0" spc="-30" dirty="0">
                <a:latin typeface="Times New Roman"/>
                <a:cs typeface="Times New Roman"/>
              </a:rPr>
              <a:t> </a:t>
            </a:r>
            <a:r>
              <a:rPr sz="2200" i="0" spc="-5" dirty="0">
                <a:latin typeface="Times New Roman"/>
                <a:cs typeface="Times New Roman"/>
              </a:rPr>
              <a:t>hypothesis</a:t>
            </a:r>
            <a:r>
              <a:rPr sz="2200" i="0" spc="-30" dirty="0">
                <a:latin typeface="Times New Roman"/>
                <a:cs typeface="Times New Roman"/>
              </a:rPr>
              <a:t> </a:t>
            </a:r>
            <a:r>
              <a:rPr sz="2200" i="0" dirty="0">
                <a:latin typeface="Times New Roman"/>
                <a:cs typeface="Times New Roman"/>
              </a:rPr>
              <a:t>is</a:t>
            </a:r>
            <a:r>
              <a:rPr sz="2200" i="0" spc="-10" dirty="0">
                <a:latin typeface="Times New Roman"/>
                <a:cs typeface="Times New Roman"/>
              </a:rPr>
              <a:t> </a:t>
            </a:r>
            <a:r>
              <a:rPr sz="2200" i="0" dirty="0">
                <a:latin typeface="Times New Roman"/>
                <a:cs typeface="Times New Roman"/>
              </a:rPr>
              <a:t>the</a:t>
            </a:r>
            <a:r>
              <a:rPr sz="2200" i="0" spc="-15" dirty="0">
                <a:latin typeface="Times New Roman"/>
                <a:cs typeface="Times New Roman"/>
              </a:rPr>
              <a:t> </a:t>
            </a:r>
            <a:r>
              <a:rPr sz="2200" i="0" dirty="0">
                <a:latin typeface="Times New Roman"/>
                <a:cs typeface="Times New Roman"/>
              </a:rPr>
              <a:t>statement</a:t>
            </a:r>
            <a:r>
              <a:rPr sz="2200" i="0" spc="-25" dirty="0">
                <a:latin typeface="Times New Roman"/>
                <a:cs typeface="Times New Roman"/>
              </a:rPr>
              <a:t> </a:t>
            </a:r>
            <a:r>
              <a:rPr sz="2200" i="0" dirty="0">
                <a:latin typeface="Times New Roman"/>
                <a:cs typeface="Times New Roman"/>
              </a:rPr>
              <a:t>that </a:t>
            </a:r>
            <a:r>
              <a:rPr sz="2200" i="0" spc="-535" dirty="0">
                <a:latin typeface="Times New Roman"/>
                <a:cs typeface="Times New Roman"/>
              </a:rPr>
              <a:t> </a:t>
            </a:r>
            <a:r>
              <a:rPr sz="2200" i="1" spc="-5" dirty="0">
                <a:latin typeface="Times New Roman"/>
                <a:cs typeface="Times New Roman"/>
              </a:rPr>
              <a:t>P(k) </a:t>
            </a:r>
            <a:r>
              <a:rPr sz="2200" i="0" dirty="0">
                <a:latin typeface="Times New Roman"/>
                <a:cs typeface="Times New Roman"/>
              </a:rPr>
              <a:t>is </a:t>
            </a:r>
            <a:r>
              <a:rPr sz="2200" i="0" spc="-5" dirty="0">
                <a:latin typeface="Times New Roman"/>
                <a:cs typeface="Times New Roman"/>
              </a:rPr>
              <a:t>true, </a:t>
            </a:r>
            <a:r>
              <a:rPr sz="2200" i="0" dirty="0">
                <a:latin typeface="Times New Roman"/>
                <a:cs typeface="Times New Roman"/>
              </a:rPr>
              <a:t>that is, H</a:t>
            </a:r>
            <a:r>
              <a:rPr sz="2175" i="0" baseline="-21072" dirty="0">
                <a:latin typeface="Times New Roman"/>
                <a:cs typeface="Times New Roman"/>
              </a:rPr>
              <a:t>N(k)</a:t>
            </a:r>
            <a:r>
              <a:rPr sz="2175" i="0" spc="7" baseline="-21072" dirty="0">
                <a:latin typeface="Times New Roman"/>
                <a:cs typeface="Times New Roman"/>
              </a:rPr>
              <a:t> </a:t>
            </a:r>
            <a:r>
              <a:rPr sz="2200" i="0" dirty="0">
                <a:latin typeface="Cambria Math"/>
                <a:cs typeface="Cambria Math"/>
              </a:rPr>
              <a:t>≥ 1 </a:t>
            </a:r>
            <a:r>
              <a:rPr sz="2200" i="0" spc="-5" dirty="0">
                <a:latin typeface="Cambria Math"/>
                <a:cs typeface="Cambria Math"/>
              </a:rPr>
              <a:t>+k/2. </a:t>
            </a:r>
            <a:r>
              <a:rPr sz="2200" i="0" spc="-5" dirty="0">
                <a:latin typeface="Times New Roman"/>
                <a:cs typeface="Times New Roman"/>
              </a:rPr>
              <a:t>where </a:t>
            </a:r>
            <a:r>
              <a:rPr sz="2200" i="1" dirty="0">
                <a:latin typeface="Times New Roman"/>
                <a:cs typeface="Times New Roman"/>
              </a:rPr>
              <a:t>k </a:t>
            </a:r>
            <a:r>
              <a:rPr sz="2200" i="0" dirty="0">
                <a:latin typeface="Times New Roman"/>
                <a:cs typeface="Times New Roman"/>
              </a:rPr>
              <a:t>is an </a:t>
            </a:r>
            <a:r>
              <a:rPr sz="2200" i="0" spc="-5" dirty="0">
                <a:latin typeface="Times New Roman"/>
                <a:cs typeface="Times New Roman"/>
              </a:rPr>
              <a:t>arbitrary </a:t>
            </a:r>
            <a:r>
              <a:rPr sz="2200" i="0" dirty="0">
                <a:latin typeface="Times New Roman"/>
                <a:cs typeface="Times New Roman"/>
              </a:rPr>
              <a:t> nonnegative </a:t>
            </a:r>
            <a:r>
              <a:rPr sz="2200" i="0" spc="-15" dirty="0">
                <a:latin typeface="Times New Roman"/>
                <a:cs typeface="Times New Roman"/>
              </a:rPr>
              <a:t>integer. </a:t>
            </a:r>
            <a:r>
              <a:rPr sz="2200" i="0" spc="-90" dirty="0">
                <a:latin typeface="Times New Roman"/>
                <a:cs typeface="Times New Roman"/>
              </a:rPr>
              <a:t>We </a:t>
            </a:r>
            <a:r>
              <a:rPr sz="2200" i="0" spc="-5" dirty="0">
                <a:latin typeface="Times New Roman"/>
                <a:cs typeface="Times New Roman"/>
              </a:rPr>
              <a:t>must </a:t>
            </a:r>
            <a:r>
              <a:rPr sz="2200" i="0" dirty="0">
                <a:latin typeface="Times New Roman"/>
                <a:cs typeface="Times New Roman"/>
              </a:rPr>
              <a:t>show that if </a:t>
            </a:r>
            <a:r>
              <a:rPr sz="2200" i="1" spc="-5" dirty="0">
                <a:latin typeface="Times New Roman"/>
                <a:cs typeface="Times New Roman"/>
              </a:rPr>
              <a:t>P(k) </a:t>
            </a:r>
            <a:r>
              <a:rPr sz="2200" i="0" dirty="0">
                <a:latin typeface="Times New Roman"/>
                <a:cs typeface="Times New Roman"/>
              </a:rPr>
              <a:t>is </a:t>
            </a:r>
            <a:r>
              <a:rPr sz="2200" i="0" spc="-5" dirty="0">
                <a:latin typeface="Times New Roman"/>
                <a:cs typeface="Times New Roman"/>
              </a:rPr>
              <a:t>true </a:t>
            </a:r>
            <a:r>
              <a:rPr sz="2200" i="0" dirty="0">
                <a:latin typeface="Times New Roman"/>
                <a:cs typeface="Times New Roman"/>
              </a:rPr>
              <a:t>then </a:t>
            </a:r>
            <a:r>
              <a:rPr sz="2200" i="0" spc="-5" dirty="0">
                <a:latin typeface="Times New Roman"/>
                <a:cs typeface="Times New Roman"/>
              </a:rPr>
              <a:t>P(k+1), </a:t>
            </a:r>
            <a:r>
              <a:rPr sz="2200" i="0" spc="-535" dirty="0">
                <a:latin typeface="Times New Roman"/>
                <a:cs typeface="Times New Roman"/>
              </a:rPr>
              <a:t> </a:t>
            </a:r>
            <a:r>
              <a:rPr sz="2200" i="0" dirty="0">
                <a:latin typeface="Times New Roman"/>
                <a:cs typeface="Times New Roman"/>
              </a:rPr>
              <a:t>i.e.,</a:t>
            </a:r>
            <a:r>
              <a:rPr sz="2200" i="0" spc="-20" dirty="0">
                <a:latin typeface="Times New Roman"/>
                <a:cs typeface="Times New Roman"/>
              </a:rPr>
              <a:t> </a:t>
            </a:r>
            <a:r>
              <a:rPr sz="2200" i="0" dirty="0">
                <a:latin typeface="Times New Roman"/>
                <a:cs typeface="Times New Roman"/>
              </a:rPr>
              <a:t>H</a:t>
            </a:r>
            <a:r>
              <a:rPr sz="2175" i="0" baseline="-21072" dirty="0">
                <a:latin typeface="Times New Roman"/>
                <a:cs typeface="Times New Roman"/>
              </a:rPr>
              <a:t>N(k+1)</a:t>
            </a:r>
            <a:r>
              <a:rPr sz="2175" i="0" spc="300" baseline="-21072" dirty="0">
                <a:latin typeface="Times New Roman"/>
                <a:cs typeface="Times New Roman"/>
              </a:rPr>
              <a:t> </a:t>
            </a:r>
            <a:r>
              <a:rPr sz="2200" i="0" dirty="0">
                <a:latin typeface="Cambria Math"/>
                <a:cs typeface="Cambria Math"/>
              </a:rPr>
              <a:t>≥</a:t>
            </a:r>
            <a:r>
              <a:rPr sz="2200" i="0" spc="5" dirty="0">
                <a:latin typeface="Cambria Math"/>
                <a:cs typeface="Cambria Math"/>
              </a:rPr>
              <a:t> </a:t>
            </a:r>
            <a:r>
              <a:rPr sz="2200" i="0" dirty="0">
                <a:latin typeface="Cambria Math"/>
                <a:cs typeface="Cambria Math"/>
              </a:rPr>
              <a:t>1</a:t>
            </a:r>
            <a:r>
              <a:rPr sz="2200" i="0" spc="-10" dirty="0">
                <a:latin typeface="Cambria Math"/>
                <a:cs typeface="Cambria Math"/>
              </a:rPr>
              <a:t> </a:t>
            </a:r>
            <a:r>
              <a:rPr sz="2200" i="0" spc="-5" dirty="0">
                <a:latin typeface="Cambria Math"/>
                <a:cs typeface="Cambria Math"/>
              </a:rPr>
              <a:t>+(k+1))/2.</a:t>
            </a:r>
            <a:endParaRPr sz="2200">
              <a:latin typeface="Cambria Math"/>
              <a:cs typeface="Cambria Math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2393442"/>
            <a:ext cx="177546" cy="177546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880"/>
              </a:spcBef>
            </a:pPr>
            <a:r>
              <a:rPr spc="5" dirty="0"/>
              <a:t>H</a:t>
            </a:r>
            <a:r>
              <a:rPr sz="1950" spc="7" baseline="-21367" dirty="0"/>
              <a:t>N(k+1)</a:t>
            </a:r>
            <a:r>
              <a:rPr lang="en-US" sz="1950" spc="7" baseline="-21367" dirty="0"/>
              <a:t> </a:t>
            </a:r>
            <a:r>
              <a:rPr sz="2000" spc="5" dirty="0"/>
              <a:t>=</a:t>
            </a:r>
            <a:r>
              <a:rPr sz="2000" spc="20" dirty="0"/>
              <a:t> </a:t>
            </a:r>
            <a:r>
              <a:rPr sz="2000" spc="-5" dirty="0"/>
              <a:t>1</a:t>
            </a:r>
            <a:r>
              <a:rPr sz="2000" spc="5" dirty="0"/>
              <a:t> </a:t>
            </a:r>
            <a:r>
              <a:rPr sz="2000" spc="-5" dirty="0"/>
              <a:t>+1/2 +1/3</a:t>
            </a:r>
            <a:r>
              <a:rPr sz="2000" spc="-15" dirty="0"/>
              <a:t> </a:t>
            </a:r>
            <a:r>
              <a:rPr sz="2000" spc="-5" dirty="0"/>
              <a:t>+</a:t>
            </a:r>
            <a:r>
              <a:rPr sz="2000" spc="5" dirty="0"/>
              <a:t> </a:t>
            </a:r>
            <a:r>
              <a:rPr sz="2000" spc="-5" dirty="0"/>
              <a:t>…</a:t>
            </a:r>
            <a:r>
              <a:rPr sz="2000" spc="5" dirty="0"/>
              <a:t> </a:t>
            </a:r>
            <a:r>
              <a:rPr sz="2000" spc="-5" dirty="0"/>
              <a:t>+ 1/N(k)</a:t>
            </a:r>
            <a:r>
              <a:rPr sz="2000" dirty="0"/>
              <a:t> </a:t>
            </a:r>
            <a:r>
              <a:rPr sz="2000" spc="-5" dirty="0"/>
              <a:t>+</a:t>
            </a:r>
            <a:r>
              <a:rPr sz="2000" dirty="0"/>
              <a:t> </a:t>
            </a:r>
            <a:r>
              <a:rPr sz="2000" spc="-5" dirty="0"/>
              <a:t>1/{N(k)+1} +</a:t>
            </a:r>
            <a:r>
              <a:rPr sz="2000" spc="5" dirty="0"/>
              <a:t> </a:t>
            </a:r>
            <a:r>
              <a:rPr sz="2000" spc="-5" dirty="0"/>
              <a:t>…</a:t>
            </a:r>
            <a:r>
              <a:rPr sz="2000" dirty="0"/>
              <a:t> </a:t>
            </a:r>
            <a:r>
              <a:rPr sz="2000" spc="-5" dirty="0"/>
              <a:t>+</a:t>
            </a:r>
            <a:r>
              <a:rPr sz="2000" dirty="0"/>
              <a:t> </a:t>
            </a:r>
            <a:r>
              <a:rPr sz="2000" spc="-5" dirty="0"/>
              <a:t>1/N(k+1)</a:t>
            </a:r>
            <a:endParaRPr sz="2000" dirty="0"/>
          </a:p>
          <a:p>
            <a:pPr marL="774700">
              <a:lnSpc>
                <a:spcPct val="100000"/>
              </a:lnSpc>
              <a:spcBef>
                <a:spcPts val="780"/>
              </a:spcBef>
            </a:pPr>
            <a:r>
              <a:rPr spc="-5" dirty="0"/>
              <a:t>= </a:t>
            </a:r>
            <a:r>
              <a:rPr spc="5" dirty="0"/>
              <a:t>H</a:t>
            </a:r>
            <a:r>
              <a:rPr sz="1950" spc="7" baseline="-21367" dirty="0"/>
              <a:t>N(k)</a:t>
            </a:r>
            <a:r>
              <a:rPr sz="1950" spc="37" baseline="-21367" dirty="0"/>
              <a:t> </a:t>
            </a:r>
            <a:r>
              <a:rPr sz="2000" spc="-5" dirty="0"/>
              <a:t>+ 1/{N(k)+1}</a:t>
            </a:r>
            <a:r>
              <a:rPr sz="2000" spc="-10" dirty="0"/>
              <a:t> </a:t>
            </a:r>
            <a:r>
              <a:rPr sz="2000" spc="-5" dirty="0"/>
              <a:t>+ … + 1/N(k+1)</a:t>
            </a:r>
            <a:endParaRPr sz="2000" dirty="0"/>
          </a:p>
          <a:p>
            <a:pPr marL="837565">
              <a:lnSpc>
                <a:spcPct val="100000"/>
              </a:lnSpc>
              <a:spcBef>
                <a:spcPts val="780"/>
              </a:spcBef>
            </a:pPr>
            <a:r>
              <a:rPr spc="-5" dirty="0">
                <a:latin typeface="Cambria Math"/>
                <a:cs typeface="Cambria Math"/>
              </a:rPr>
              <a:t>≥</a:t>
            </a:r>
            <a:r>
              <a:rPr dirty="0">
                <a:latin typeface="Cambria Math"/>
                <a:cs typeface="Cambria Math"/>
              </a:rPr>
              <a:t> </a:t>
            </a:r>
            <a:r>
              <a:rPr spc="-5" dirty="0">
                <a:latin typeface="Cambria Math"/>
                <a:cs typeface="Cambria Math"/>
              </a:rPr>
              <a:t>1</a:t>
            </a:r>
            <a:r>
              <a:rPr dirty="0">
                <a:latin typeface="Cambria Math"/>
                <a:cs typeface="Cambria Math"/>
              </a:rPr>
              <a:t> </a:t>
            </a:r>
            <a:r>
              <a:rPr spc="-5" dirty="0">
                <a:latin typeface="Cambria Math"/>
                <a:cs typeface="Cambria Math"/>
              </a:rPr>
              <a:t>+k/2</a:t>
            </a:r>
            <a:r>
              <a:rPr spc="5" dirty="0">
                <a:latin typeface="Cambria Math"/>
                <a:cs typeface="Cambria Math"/>
              </a:rPr>
              <a:t> </a:t>
            </a:r>
            <a:r>
              <a:rPr spc="-5" dirty="0">
                <a:latin typeface="Cambria Math"/>
                <a:cs typeface="Cambria Math"/>
              </a:rPr>
              <a:t>+</a:t>
            </a:r>
            <a:r>
              <a:rPr spc="-5" dirty="0"/>
              <a:t>1/{N(k)+1}</a:t>
            </a:r>
            <a:r>
              <a:rPr dirty="0"/>
              <a:t> </a:t>
            </a:r>
            <a:r>
              <a:rPr spc="-5" dirty="0"/>
              <a:t>+</a:t>
            </a:r>
            <a:r>
              <a:rPr dirty="0"/>
              <a:t> </a:t>
            </a:r>
            <a:r>
              <a:rPr spc="-5" dirty="0"/>
              <a:t>…</a:t>
            </a:r>
            <a:r>
              <a:rPr spc="5" dirty="0"/>
              <a:t> </a:t>
            </a:r>
            <a:r>
              <a:rPr spc="-5" dirty="0"/>
              <a:t>+</a:t>
            </a:r>
            <a:r>
              <a:rPr dirty="0"/>
              <a:t> </a:t>
            </a:r>
            <a:r>
              <a:rPr spc="-5" dirty="0"/>
              <a:t>1/N(k+1)</a:t>
            </a:r>
            <a:r>
              <a:rPr spc="-10" dirty="0"/>
              <a:t> </a:t>
            </a:r>
            <a:r>
              <a:rPr spc="-5" dirty="0"/>
              <a:t>[inductive</a:t>
            </a:r>
            <a:r>
              <a:rPr spc="-10" dirty="0"/>
              <a:t> </a:t>
            </a:r>
            <a:r>
              <a:rPr spc="-5" dirty="0"/>
              <a:t>hypothesis]</a:t>
            </a:r>
          </a:p>
          <a:p>
            <a:pPr marL="837565">
              <a:lnSpc>
                <a:spcPct val="100000"/>
              </a:lnSpc>
              <a:spcBef>
                <a:spcPts val="780"/>
              </a:spcBef>
            </a:pPr>
            <a:r>
              <a:rPr spc="-5" dirty="0">
                <a:latin typeface="Cambria Math"/>
                <a:cs typeface="Cambria Math"/>
              </a:rPr>
              <a:t>≥</a:t>
            </a:r>
            <a:r>
              <a:rPr dirty="0">
                <a:latin typeface="Cambria Math"/>
                <a:cs typeface="Cambria Math"/>
              </a:rPr>
              <a:t> </a:t>
            </a:r>
            <a:r>
              <a:rPr spc="-5" dirty="0">
                <a:latin typeface="Cambria Math"/>
                <a:cs typeface="Cambria Math"/>
              </a:rPr>
              <a:t>1 +k/2</a:t>
            </a:r>
            <a:r>
              <a:rPr dirty="0">
                <a:latin typeface="Cambria Math"/>
                <a:cs typeface="Cambria Math"/>
              </a:rPr>
              <a:t> </a:t>
            </a:r>
            <a:r>
              <a:rPr spc="-5" dirty="0">
                <a:latin typeface="Cambria Math"/>
                <a:cs typeface="Cambria Math"/>
              </a:rPr>
              <a:t>+N(k)</a:t>
            </a:r>
            <a:r>
              <a:rPr lang="en-US" spc="-5" dirty="0">
                <a:latin typeface="Cambria Math"/>
                <a:cs typeface="Cambria Math"/>
              </a:rPr>
              <a:t>*</a:t>
            </a:r>
            <a:r>
              <a:rPr spc="-5" dirty="0">
                <a:latin typeface="Cambria Math"/>
                <a:cs typeface="Cambria Math"/>
              </a:rPr>
              <a:t>1/N(k+1)</a:t>
            </a:r>
            <a:r>
              <a:rPr spc="20" dirty="0">
                <a:latin typeface="Cambria Math"/>
                <a:cs typeface="Cambria Math"/>
              </a:rPr>
              <a:t> </a:t>
            </a:r>
            <a:r>
              <a:rPr spc="-5" dirty="0">
                <a:latin typeface="Cambria Math"/>
                <a:cs typeface="Cambria Math"/>
              </a:rPr>
              <a:t>[because</a:t>
            </a:r>
            <a:r>
              <a:rPr spc="15" dirty="0">
                <a:latin typeface="Cambria Math"/>
                <a:cs typeface="Cambria Math"/>
              </a:rPr>
              <a:t> </a:t>
            </a:r>
            <a:r>
              <a:rPr spc="-10" dirty="0">
                <a:latin typeface="Cambria Math"/>
                <a:cs typeface="Cambria Math"/>
              </a:rPr>
              <a:t>there</a:t>
            </a:r>
            <a:r>
              <a:rPr spc="-15" dirty="0">
                <a:latin typeface="Cambria Math"/>
                <a:cs typeface="Cambria Math"/>
              </a:rPr>
              <a:t> are </a:t>
            </a:r>
            <a:r>
              <a:rPr spc="-5" dirty="0">
                <a:latin typeface="Cambria Math"/>
                <a:cs typeface="Cambria Math"/>
              </a:rPr>
              <a:t>N(k)</a:t>
            </a:r>
            <a:r>
              <a:rPr spc="-15" dirty="0">
                <a:latin typeface="Cambria Math"/>
                <a:cs typeface="Cambria Math"/>
              </a:rPr>
              <a:t> </a:t>
            </a:r>
            <a:r>
              <a:rPr spc="-10" dirty="0">
                <a:latin typeface="Cambria Math"/>
                <a:cs typeface="Cambria Math"/>
              </a:rPr>
              <a:t>terms</a:t>
            </a:r>
            <a:r>
              <a:rPr spc="5" dirty="0">
                <a:latin typeface="Cambria Math"/>
                <a:cs typeface="Cambria Math"/>
              </a:rPr>
              <a:t> </a:t>
            </a:r>
            <a:r>
              <a:rPr spc="-5" dirty="0">
                <a:latin typeface="Cambria Math"/>
                <a:cs typeface="Cambria Math"/>
              </a:rPr>
              <a:t>each</a:t>
            </a:r>
          </a:p>
          <a:p>
            <a:pPr marL="4361815">
              <a:lnSpc>
                <a:spcPct val="100000"/>
              </a:lnSpc>
              <a:spcBef>
                <a:spcPts val="685"/>
              </a:spcBef>
            </a:pPr>
            <a:r>
              <a:rPr spc="-5" dirty="0">
                <a:latin typeface="Cambria Math"/>
                <a:cs typeface="Cambria Math"/>
              </a:rPr>
              <a:t>≥</a:t>
            </a:r>
            <a:r>
              <a:rPr spc="-5" dirty="0"/>
              <a:t>1/N(k+1)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678868" y="4270712"/>
            <a:ext cx="176403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spc="-5" dirty="0">
                <a:latin typeface="Cambria Math"/>
                <a:cs typeface="Cambria Math"/>
              </a:rPr>
              <a:t>≥</a:t>
            </a:r>
            <a:r>
              <a:rPr sz="2000" spc="-20" dirty="0">
                <a:latin typeface="Cambria Math"/>
                <a:cs typeface="Cambria Math"/>
              </a:rPr>
              <a:t> </a:t>
            </a:r>
            <a:r>
              <a:rPr sz="2000" spc="-5" dirty="0">
                <a:latin typeface="Cambria Math"/>
                <a:cs typeface="Cambria Math"/>
              </a:rPr>
              <a:t>1</a:t>
            </a:r>
            <a:r>
              <a:rPr sz="2000" spc="-20" dirty="0">
                <a:latin typeface="Cambria Math"/>
                <a:cs typeface="Cambria Math"/>
              </a:rPr>
              <a:t> </a:t>
            </a:r>
            <a:r>
              <a:rPr sz="2000" spc="-5" dirty="0">
                <a:latin typeface="Cambria Math"/>
                <a:cs typeface="Cambria Math"/>
              </a:rPr>
              <a:t>+k/2</a:t>
            </a:r>
            <a:r>
              <a:rPr sz="2000" spc="-15" dirty="0">
                <a:latin typeface="Cambria Math"/>
                <a:cs typeface="Cambria Math"/>
              </a:rPr>
              <a:t> </a:t>
            </a:r>
            <a:r>
              <a:rPr sz="2000" spc="-5" dirty="0">
                <a:latin typeface="Cambria Math"/>
                <a:cs typeface="Cambria Math"/>
              </a:rPr>
              <a:t>+</a:t>
            </a:r>
            <a:r>
              <a:rPr sz="2000" spc="-10" dirty="0">
                <a:latin typeface="Cambria Math"/>
                <a:cs typeface="Cambria Math"/>
              </a:rPr>
              <a:t> 1/2</a:t>
            </a:r>
            <a:endParaRPr sz="2000">
              <a:latin typeface="Cambria Math"/>
              <a:cs typeface="Cambria Math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029024" y="4209559"/>
            <a:ext cx="314325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66065" marR="5080" indent="-254000">
              <a:lnSpc>
                <a:spcPct val="120000"/>
              </a:lnSpc>
              <a:spcBef>
                <a:spcPts val="100"/>
              </a:spcBef>
            </a:pPr>
            <a:r>
              <a:rPr sz="2000" spc="-5" dirty="0">
                <a:latin typeface="Cambria Math"/>
                <a:cs typeface="Cambria Math"/>
              </a:rPr>
              <a:t>[</a:t>
            </a:r>
            <a:r>
              <a:rPr sz="2000" spc="-5" dirty="0">
                <a:latin typeface="Times New Roman"/>
                <a:cs typeface="Times New Roman"/>
              </a:rPr>
              <a:t>canceling a common factor of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N(k) in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second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term]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35940" y="4942260"/>
            <a:ext cx="7874634" cy="1126490"/>
          </a:xfrm>
          <a:prstGeom prst="rect">
            <a:avLst/>
          </a:prstGeom>
        </p:spPr>
        <p:txBody>
          <a:bodyPr vert="horz" wrap="square" lIns="0" tIns="71755" rIns="0" bIns="0" rtlCol="0">
            <a:spAutoFit/>
          </a:bodyPr>
          <a:lstStyle/>
          <a:p>
            <a:pPr marL="1218565">
              <a:lnSpc>
                <a:spcPct val="100000"/>
              </a:lnSpc>
              <a:spcBef>
                <a:spcPts val="565"/>
              </a:spcBef>
            </a:pPr>
            <a:r>
              <a:rPr sz="2000" spc="-5" dirty="0">
                <a:latin typeface="Times New Roman"/>
                <a:cs typeface="Times New Roman"/>
              </a:rPr>
              <a:t>=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1+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(k+1)/2</a:t>
            </a:r>
            <a:endParaRPr sz="2000">
              <a:latin typeface="Times New Roman"/>
              <a:cs typeface="Times New Roman"/>
            </a:endParaRPr>
          </a:p>
          <a:p>
            <a:pPr marL="12700" marR="5080" indent="-635">
              <a:lnSpc>
                <a:spcPct val="100000"/>
              </a:lnSpc>
              <a:spcBef>
                <a:spcPts val="520"/>
              </a:spcBef>
            </a:pPr>
            <a:r>
              <a:rPr sz="2200" spc="-5" dirty="0">
                <a:solidFill>
                  <a:srgbClr val="FF0000"/>
                </a:solidFill>
                <a:latin typeface="Times New Roman"/>
                <a:cs typeface="Times New Roman"/>
              </a:rPr>
              <a:t>This establishes </a:t>
            </a:r>
            <a:r>
              <a:rPr sz="2200" dirty="0">
                <a:solidFill>
                  <a:srgbClr val="FF0000"/>
                </a:solidFill>
                <a:latin typeface="Times New Roman"/>
                <a:cs typeface="Times New Roman"/>
              </a:rPr>
              <a:t>the inductive step of the </a:t>
            </a:r>
            <a:r>
              <a:rPr sz="2200" spc="-5" dirty="0">
                <a:solidFill>
                  <a:srgbClr val="FF0000"/>
                </a:solidFill>
                <a:latin typeface="Times New Roman"/>
                <a:cs typeface="Times New Roman"/>
              </a:rPr>
              <a:t>proof</a:t>
            </a:r>
            <a:r>
              <a:rPr sz="1900" spc="-5" dirty="0">
                <a:latin typeface="Times New Roman"/>
                <a:cs typeface="Times New Roman"/>
              </a:rPr>
              <a:t>. </a:t>
            </a:r>
            <a:r>
              <a:rPr sz="2200" spc="-5" dirty="0">
                <a:latin typeface="Times New Roman"/>
                <a:cs typeface="Times New Roman"/>
              </a:rPr>
              <a:t>Thus, Harmonic series </a:t>
            </a:r>
            <a:r>
              <a:rPr sz="2200" spc="-53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is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a </a:t>
            </a:r>
            <a:r>
              <a:rPr sz="2200" b="1" spc="-5" dirty="0">
                <a:latin typeface="Times New Roman"/>
                <a:cs typeface="Times New Roman"/>
              </a:rPr>
              <a:t>divergent</a:t>
            </a:r>
            <a:r>
              <a:rPr sz="2200" b="1" spc="-15" dirty="0">
                <a:latin typeface="Times New Roman"/>
                <a:cs typeface="Times New Roman"/>
              </a:rPr>
              <a:t> </a:t>
            </a:r>
            <a:r>
              <a:rPr sz="2200" b="1" spc="-5" dirty="0">
                <a:latin typeface="Times New Roman"/>
                <a:cs typeface="Times New Roman"/>
              </a:rPr>
              <a:t>infinite</a:t>
            </a:r>
            <a:r>
              <a:rPr sz="2200" b="1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series.</a:t>
            </a:r>
            <a:endParaRPr sz="22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427211" y="6424866"/>
            <a:ext cx="1797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898989"/>
                </a:solidFill>
                <a:latin typeface="Calibri"/>
                <a:cs typeface="Calibri"/>
              </a:rPr>
              <a:t>37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347591" y="246538"/>
            <a:ext cx="244729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spc="-5" dirty="0"/>
              <a:t>Another </a:t>
            </a:r>
            <a:r>
              <a:rPr sz="3200" spc="-175" dirty="0"/>
              <a:t>Problem</a:t>
            </a:r>
            <a:endParaRPr sz="32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1107187"/>
            <a:ext cx="177546" cy="177546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2753107"/>
            <a:ext cx="177546" cy="177546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3423667"/>
            <a:ext cx="177546" cy="177546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4094227"/>
            <a:ext cx="177546" cy="177545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4764787"/>
            <a:ext cx="177546" cy="177545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523207" y="1015239"/>
            <a:ext cx="8081645" cy="398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67665" marR="17780">
              <a:lnSpc>
                <a:spcPct val="100000"/>
              </a:lnSpc>
              <a:spcBef>
                <a:spcPts val="95"/>
              </a:spcBef>
            </a:pPr>
            <a:r>
              <a:rPr sz="2000" b="1" spc="-10" dirty="0">
                <a:latin typeface="Times New Roman"/>
                <a:cs typeface="Times New Roman"/>
              </a:rPr>
              <a:t>Problem</a:t>
            </a:r>
            <a:r>
              <a:rPr sz="2000" spc="-10" dirty="0">
                <a:latin typeface="Times New Roman"/>
                <a:cs typeface="Times New Roman"/>
              </a:rPr>
              <a:t>: </a:t>
            </a:r>
            <a:r>
              <a:rPr sz="2000" spc="-5" dirty="0">
                <a:latin typeface="Times New Roman"/>
                <a:cs typeface="Times New Roman"/>
              </a:rPr>
              <a:t>Suppose that you have two </a:t>
            </a:r>
            <a:r>
              <a:rPr sz="2000" spc="-10" dirty="0">
                <a:latin typeface="Times New Roman"/>
                <a:cs typeface="Times New Roman"/>
              </a:rPr>
              <a:t>different </a:t>
            </a:r>
            <a:r>
              <a:rPr sz="2000" spc="-5" dirty="0">
                <a:latin typeface="Times New Roman"/>
                <a:cs typeface="Times New Roman"/>
              </a:rPr>
              <a:t>algorithms for solving a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problem.</a:t>
            </a:r>
            <a:r>
              <a:rPr sz="2000" spc="-50" dirty="0">
                <a:latin typeface="Times New Roman"/>
                <a:cs typeface="Times New Roman"/>
              </a:rPr>
              <a:t> </a:t>
            </a:r>
            <a:r>
              <a:rPr sz="2000" spc="-75" dirty="0">
                <a:latin typeface="Times New Roman"/>
                <a:cs typeface="Times New Roman"/>
              </a:rPr>
              <a:t>To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solve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problem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size n,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first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algorithm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uses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exactly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n(log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n) operations and the second algorithm uses exactly </a:t>
            </a:r>
            <a:r>
              <a:rPr sz="2000" spc="5" dirty="0">
                <a:latin typeface="Times New Roman"/>
                <a:cs typeface="Times New Roman"/>
              </a:rPr>
              <a:t>n</a:t>
            </a:r>
            <a:r>
              <a:rPr sz="1950" spc="7" baseline="25641" dirty="0">
                <a:latin typeface="Times New Roman"/>
                <a:cs typeface="Times New Roman"/>
              </a:rPr>
              <a:t>3/2</a:t>
            </a:r>
            <a:r>
              <a:rPr sz="1950" spc="15" baseline="25641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operations. As n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grows, which algorithm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uses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fewer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operations?</a:t>
            </a:r>
            <a:endParaRPr sz="200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  <a:spcBef>
                <a:spcPts val="480"/>
              </a:spcBef>
            </a:pPr>
            <a:r>
              <a:rPr sz="2000" b="1" spc="-5" dirty="0">
                <a:latin typeface="Times New Roman"/>
                <a:cs typeface="Times New Roman"/>
              </a:rPr>
              <a:t>Solution:</a:t>
            </a:r>
            <a:endParaRPr sz="2000">
              <a:latin typeface="Times New Roman"/>
              <a:cs typeface="Times New Roman"/>
            </a:endParaRPr>
          </a:p>
          <a:p>
            <a:pPr marL="367665" marR="112395">
              <a:lnSpc>
                <a:spcPct val="100000"/>
              </a:lnSpc>
              <a:spcBef>
                <a:spcPts val="480"/>
              </a:spcBef>
            </a:pPr>
            <a:r>
              <a:rPr sz="2000" spc="-5" dirty="0">
                <a:latin typeface="Times New Roman"/>
                <a:cs typeface="Times New Roman"/>
              </a:rPr>
              <a:t>Proof:</a:t>
            </a:r>
            <a:r>
              <a:rPr sz="2000" spc="-45" dirty="0">
                <a:latin typeface="Times New Roman"/>
                <a:cs typeface="Times New Roman"/>
              </a:rPr>
              <a:t> </a:t>
            </a:r>
            <a:r>
              <a:rPr sz="2000" spc="-85" dirty="0">
                <a:latin typeface="Times New Roman"/>
                <a:cs typeface="Times New Roman"/>
              </a:rPr>
              <a:t>We</a:t>
            </a:r>
            <a:r>
              <a:rPr sz="2000" spc="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have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already seen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earlier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that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n(logn)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O(n</a:t>
            </a:r>
            <a:r>
              <a:rPr sz="1950" baseline="25641" dirty="0">
                <a:latin typeface="Times New Roman"/>
                <a:cs typeface="Times New Roman"/>
              </a:rPr>
              <a:t>3/2</a:t>
            </a:r>
            <a:r>
              <a:rPr sz="2000" dirty="0">
                <a:latin typeface="Times New Roman"/>
                <a:cs typeface="Times New Roman"/>
              </a:rPr>
              <a:t>),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but the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opposite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not true.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So,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for</a:t>
            </a:r>
            <a:r>
              <a:rPr sz="2000" spc="-10" dirty="0">
                <a:latin typeface="Times New Roman"/>
                <a:cs typeface="Times New Roman"/>
              </a:rPr>
              <a:t> large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n,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first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algorithm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uses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fewer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operations.</a:t>
            </a:r>
            <a:endParaRPr sz="2000">
              <a:latin typeface="Times New Roman"/>
              <a:cs typeface="Times New Roman"/>
            </a:endParaRPr>
          </a:p>
          <a:p>
            <a:pPr marL="368300" marR="170180" indent="-635">
              <a:lnSpc>
                <a:spcPct val="100000"/>
              </a:lnSpc>
              <a:spcBef>
                <a:spcPts val="480"/>
              </a:spcBef>
            </a:pPr>
            <a:r>
              <a:rPr sz="2000" spc="-5" dirty="0">
                <a:latin typeface="Times New Roman"/>
                <a:cs typeface="Times New Roman"/>
              </a:rPr>
              <a:t>Let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us see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how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to solve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n(logn)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&lt;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10" dirty="0">
                <a:latin typeface="Times New Roman"/>
                <a:cs typeface="Times New Roman"/>
              </a:rPr>
              <a:t>n</a:t>
            </a:r>
            <a:r>
              <a:rPr sz="1950" spc="15" baseline="25641" dirty="0">
                <a:latin typeface="Times New Roman"/>
                <a:cs typeface="Times New Roman"/>
              </a:rPr>
              <a:t>3/2 </a:t>
            </a:r>
            <a:r>
              <a:rPr sz="2000" spc="-5" dirty="0">
                <a:latin typeface="Times New Roman"/>
                <a:cs typeface="Times New Roman"/>
              </a:rPr>
              <a:t>.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spc="-40" dirty="0">
                <a:latin typeface="Times New Roman"/>
                <a:cs typeface="Times New Roman"/>
              </a:rPr>
              <a:t>Take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logarithm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on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both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sides to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get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following: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log</a:t>
            </a:r>
            <a:r>
              <a:rPr sz="1950" baseline="-21367" dirty="0">
                <a:latin typeface="Times New Roman"/>
                <a:cs typeface="Times New Roman"/>
              </a:rPr>
              <a:t>2</a:t>
            </a:r>
            <a:r>
              <a:rPr sz="2000" dirty="0">
                <a:latin typeface="Times New Roman"/>
                <a:cs typeface="Times New Roman"/>
              </a:rPr>
              <a:t>n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+log</a:t>
            </a:r>
            <a:r>
              <a:rPr sz="1950" baseline="-21367" dirty="0">
                <a:latin typeface="Times New Roman"/>
                <a:cs typeface="Times New Roman"/>
              </a:rPr>
              <a:t>2</a:t>
            </a:r>
            <a:r>
              <a:rPr sz="2000" dirty="0">
                <a:latin typeface="Times New Roman"/>
                <a:cs typeface="Times New Roman"/>
              </a:rPr>
              <a:t>log</a:t>
            </a:r>
            <a:r>
              <a:rPr sz="1950" baseline="-21367" dirty="0">
                <a:latin typeface="Times New Roman"/>
                <a:cs typeface="Times New Roman"/>
              </a:rPr>
              <a:t>2</a:t>
            </a:r>
            <a:r>
              <a:rPr sz="2000" dirty="0">
                <a:latin typeface="Times New Roman"/>
                <a:cs typeface="Times New Roman"/>
              </a:rPr>
              <a:t>n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&lt;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(3/2)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log</a:t>
            </a:r>
            <a:r>
              <a:rPr sz="1950" baseline="-21367" dirty="0">
                <a:latin typeface="Times New Roman"/>
                <a:cs typeface="Times New Roman"/>
              </a:rPr>
              <a:t>2</a:t>
            </a:r>
            <a:r>
              <a:rPr sz="2000" dirty="0">
                <a:latin typeface="Times New Roman"/>
                <a:cs typeface="Times New Roman"/>
              </a:rPr>
              <a:t>n,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or </a:t>
            </a:r>
            <a:r>
              <a:rPr sz="2000" dirty="0">
                <a:latin typeface="Times New Roman"/>
                <a:cs typeface="Times New Roman"/>
              </a:rPr>
              <a:t>log</a:t>
            </a:r>
            <a:r>
              <a:rPr sz="1950" baseline="-21367" dirty="0">
                <a:latin typeface="Times New Roman"/>
                <a:cs typeface="Times New Roman"/>
              </a:rPr>
              <a:t>2</a:t>
            </a:r>
            <a:r>
              <a:rPr sz="2000" dirty="0">
                <a:latin typeface="Times New Roman"/>
                <a:cs typeface="Times New Roman"/>
              </a:rPr>
              <a:t>log</a:t>
            </a:r>
            <a:r>
              <a:rPr sz="1950" baseline="-21367" dirty="0">
                <a:latin typeface="Times New Roman"/>
                <a:cs typeface="Times New Roman"/>
              </a:rPr>
              <a:t>2</a:t>
            </a:r>
            <a:r>
              <a:rPr sz="2000" dirty="0">
                <a:latin typeface="Times New Roman"/>
                <a:cs typeface="Times New Roman"/>
              </a:rPr>
              <a:t>n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&lt;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0.5logn.</a:t>
            </a:r>
            <a:endParaRPr sz="2000">
              <a:latin typeface="Times New Roman"/>
              <a:cs typeface="Times New Roman"/>
            </a:endParaRPr>
          </a:p>
          <a:p>
            <a:pPr marL="368300" marR="279400">
              <a:lnSpc>
                <a:spcPct val="100000"/>
              </a:lnSpc>
              <a:spcBef>
                <a:spcPts val="480"/>
              </a:spcBef>
            </a:pPr>
            <a:r>
              <a:rPr sz="2000" spc="-5" dirty="0">
                <a:latin typeface="Times New Roman"/>
                <a:cs typeface="Times New Roman"/>
              </a:rPr>
              <a:t>Note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that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both sides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 above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inequality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are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monotonically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increasing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with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and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Put n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= 4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to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get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2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+ 1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=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(3/2)</a:t>
            </a:r>
            <a:r>
              <a:rPr sz="2000" spc="-5" dirty="0">
                <a:latin typeface="Symbol"/>
                <a:cs typeface="Symbol"/>
              </a:rPr>
              <a:t></a:t>
            </a:r>
            <a:r>
              <a:rPr sz="2000" spc="-5" dirty="0">
                <a:latin typeface="Times New Roman"/>
                <a:cs typeface="Times New Roman"/>
              </a:rPr>
              <a:t>2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=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3.</a:t>
            </a:r>
            <a:endParaRPr sz="2000">
              <a:latin typeface="Times New Roman"/>
              <a:cs typeface="Times New Roman"/>
            </a:endParaRPr>
          </a:p>
          <a:p>
            <a:pPr marL="368300">
              <a:lnSpc>
                <a:spcPct val="100000"/>
              </a:lnSpc>
              <a:spcBef>
                <a:spcPts val="480"/>
              </a:spcBef>
            </a:pPr>
            <a:r>
              <a:rPr sz="2000" spc="-85" dirty="0">
                <a:latin typeface="Times New Roman"/>
                <a:cs typeface="Times New Roman"/>
              </a:rPr>
              <a:t>We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get that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 first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algorithm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uses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fewer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operations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for all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&gt;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4.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053069" y="6424866"/>
            <a:ext cx="55372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888888"/>
                </a:solidFill>
                <a:latin typeface="Calibri"/>
                <a:cs typeface="Calibri"/>
              </a:rPr>
              <a:t>p</a:t>
            </a:r>
            <a:r>
              <a:rPr sz="1200" dirty="0">
                <a:solidFill>
                  <a:srgbClr val="888888"/>
                </a:solidFill>
                <a:latin typeface="Calibri"/>
                <a:cs typeface="Calibri"/>
              </a:rPr>
              <a:t>a</a:t>
            </a:r>
            <a:r>
              <a:rPr sz="1200" spc="-15" dirty="0">
                <a:solidFill>
                  <a:srgbClr val="888888"/>
                </a:solidFill>
                <a:latin typeface="Calibri"/>
                <a:cs typeface="Calibri"/>
              </a:rPr>
              <a:t>g</a:t>
            </a:r>
            <a:r>
              <a:rPr sz="1200" dirty="0">
                <a:solidFill>
                  <a:srgbClr val="888888"/>
                </a:solidFill>
                <a:latin typeface="Calibri"/>
                <a:cs typeface="Calibri"/>
              </a:rPr>
              <a:t>e&lt;#&gt;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63727" y="654812"/>
            <a:ext cx="7402195" cy="1000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519555" marR="43180" indent="-1456690">
              <a:lnSpc>
                <a:spcPct val="100000"/>
              </a:lnSpc>
              <a:spcBef>
                <a:spcPts val="95"/>
              </a:spcBef>
              <a:tabLst>
                <a:tab pos="4328795" algn="l"/>
              </a:tabLst>
            </a:pPr>
            <a:r>
              <a:rPr sz="3200" spc="-25" dirty="0">
                <a:latin typeface="Calibri"/>
                <a:cs typeface="Calibri"/>
              </a:rPr>
              <a:t>Prove</a:t>
            </a:r>
            <a:r>
              <a:rPr sz="3200" spc="10" dirty="0">
                <a:latin typeface="Calibri"/>
                <a:cs typeface="Calibri"/>
              </a:rPr>
              <a:t> </a:t>
            </a:r>
            <a:r>
              <a:rPr sz="3200" spc="-15" dirty="0">
                <a:latin typeface="Calibri"/>
                <a:cs typeface="Calibri"/>
              </a:rPr>
              <a:t>that</a:t>
            </a:r>
            <a:r>
              <a:rPr sz="3200" spc="2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every</a:t>
            </a:r>
            <a:r>
              <a:rPr sz="3200" spc="10" dirty="0">
                <a:latin typeface="Calibri"/>
                <a:cs typeface="Calibri"/>
              </a:rPr>
              <a:t> </a:t>
            </a:r>
            <a:r>
              <a:rPr sz="3200" spc="5" dirty="0">
                <a:latin typeface="Calibri"/>
                <a:cs typeface="Calibri"/>
              </a:rPr>
              <a:t>2</a:t>
            </a:r>
            <a:r>
              <a:rPr sz="3150" spc="7" baseline="25132" dirty="0">
                <a:latin typeface="Calibri"/>
                <a:cs typeface="Calibri"/>
              </a:rPr>
              <a:t>n</a:t>
            </a:r>
            <a:r>
              <a:rPr sz="3150" spc="397" baseline="25132" dirty="0">
                <a:latin typeface="Calibri"/>
                <a:cs typeface="Calibri"/>
              </a:rPr>
              <a:t> </a:t>
            </a:r>
            <a:r>
              <a:rPr sz="3200" spc="-15" dirty="0">
                <a:latin typeface="Calibri"/>
                <a:cs typeface="Calibri"/>
              </a:rPr>
              <a:t>by</a:t>
            </a:r>
            <a:r>
              <a:rPr sz="3200" spc="20" dirty="0">
                <a:latin typeface="Calibri"/>
                <a:cs typeface="Calibri"/>
              </a:rPr>
              <a:t> </a:t>
            </a:r>
            <a:r>
              <a:rPr sz="3200" spc="5" dirty="0">
                <a:latin typeface="Calibri"/>
                <a:cs typeface="Calibri"/>
              </a:rPr>
              <a:t>2</a:t>
            </a:r>
            <a:r>
              <a:rPr sz="3150" spc="7" baseline="25132" dirty="0">
                <a:latin typeface="Calibri"/>
                <a:cs typeface="Calibri"/>
              </a:rPr>
              <a:t>n	</a:t>
            </a:r>
            <a:r>
              <a:rPr sz="3200" spc="-5" dirty="0">
                <a:latin typeface="Calibri"/>
                <a:cs typeface="Calibri"/>
              </a:rPr>
              <a:t>(n &gt; 1) </a:t>
            </a:r>
            <a:r>
              <a:rPr sz="3200" spc="-10" dirty="0">
                <a:latin typeface="Calibri"/>
                <a:cs typeface="Calibri"/>
              </a:rPr>
              <a:t>chessboard </a:t>
            </a:r>
            <a:r>
              <a:rPr sz="3200" spc="-715" dirty="0">
                <a:latin typeface="Calibri"/>
                <a:cs typeface="Calibri"/>
              </a:rPr>
              <a:t> </a:t>
            </a:r>
            <a:r>
              <a:rPr sz="3200" spc="-15" dirty="0">
                <a:latin typeface="Calibri"/>
                <a:cs typeface="Calibri"/>
              </a:rPr>
              <a:t>can</a:t>
            </a:r>
            <a:r>
              <a:rPr sz="3200" spc="5" dirty="0">
                <a:latin typeface="Calibri"/>
                <a:cs typeface="Calibri"/>
              </a:rPr>
              <a:t> </a:t>
            </a:r>
            <a:r>
              <a:rPr sz="3200" spc="-5" dirty="0">
                <a:latin typeface="Calibri"/>
                <a:cs typeface="Calibri"/>
              </a:rPr>
              <a:t>be tiled</a:t>
            </a:r>
            <a:r>
              <a:rPr sz="3200" spc="10" dirty="0">
                <a:latin typeface="Calibri"/>
                <a:cs typeface="Calibri"/>
              </a:rPr>
              <a:t> </a:t>
            </a:r>
            <a:r>
              <a:rPr sz="3200" spc="-5" dirty="0">
                <a:latin typeface="Calibri"/>
                <a:cs typeface="Calibri"/>
              </a:rPr>
              <a:t>with</a:t>
            </a:r>
            <a:r>
              <a:rPr sz="3200" spc="10" dirty="0">
                <a:latin typeface="Calibri"/>
                <a:cs typeface="Calibri"/>
              </a:rPr>
              <a:t> </a:t>
            </a:r>
            <a:r>
              <a:rPr sz="3200" spc="-5" dirty="0">
                <a:latin typeface="Calibri"/>
                <a:cs typeface="Calibri"/>
              </a:rPr>
              <a:t>T-ominos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726940" y="1991360"/>
            <a:ext cx="3351529" cy="13061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3535">
              <a:lnSpc>
                <a:spcPct val="100000"/>
              </a:lnSpc>
              <a:spcBef>
                <a:spcPts val="100"/>
              </a:spcBef>
            </a:pPr>
            <a:r>
              <a:rPr sz="2800" dirty="0">
                <a:latin typeface="Calibri"/>
                <a:cs typeface="Calibri"/>
              </a:rPr>
              <a:t>A </a:t>
            </a:r>
            <a:r>
              <a:rPr sz="2800" spc="-5" dirty="0">
                <a:latin typeface="Calibri"/>
                <a:cs typeface="Calibri"/>
              </a:rPr>
              <a:t>T-omino is </a:t>
            </a:r>
            <a:r>
              <a:rPr sz="2800" dirty="0">
                <a:latin typeface="Calibri"/>
                <a:cs typeface="Calibri"/>
              </a:rPr>
              <a:t>a </a:t>
            </a:r>
            <a:r>
              <a:rPr sz="2800" spc="-5" dirty="0">
                <a:latin typeface="Calibri"/>
                <a:cs typeface="Calibri"/>
              </a:rPr>
              <a:t>tile </a:t>
            </a:r>
            <a:r>
              <a:rPr sz="280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pictured</a:t>
            </a:r>
            <a:r>
              <a:rPr sz="2800" spc="-2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as</a:t>
            </a:r>
            <a:r>
              <a:rPr sz="2800" spc="-25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shown</a:t>
            </a:r>
            <a:r>
              <a:rPr sz="2800" spc="-1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in </a:t>
            </a:r>
            <a:r>
              <a:rPr sz="2800" spc="-620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the</a:t>
            </a:r>
            <a:r>
              <a:rPr sz="280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figure.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143000" y="2209800"/>
            <a:ext cx="2741930" cy="1828800"/>
          </a:xfrm>
          <a:custGeom>
            <a:avLst/>
            <a:gdLst/>
            <a:ahLst/>
            <a:cxnLst/>
            <a:rect l="l" t="t" r="r" b="b"/>
            <a:pathLst>
              <a:path w="2741929" h="1828800">
                <a:moveTo>
                  <a:pt x="914400" y="1828800"/>
                </a:moveTo>
                <a:lnTo>
                  <a:pt x="1828800" y="1828800"/>
                </a:lnTo>
                <a:lnTo>
                  <a:pt x="1828800" y="0"/>
                </a:lnTo>
                <a:lnTo>
                  <a:pt x="914400" y="0"/>
                </a:lnTo>
                <a:lnTo>
                  <a:pt x="914400" y="1828800"/>
                </a:lnTo>
                <a:close/>
              </a:path>
              <a:path w="2741929" h="1828800">
                <a:moveTo>
                  <a:pt x="0" y="914400"/>
                </a:moveTo>
                <a:lnTo>
                  <a:pt x="2741676" y="914400"/>
                </a:lnTo>
                <a:lnTo>
                  <a:pt x="2741676" y="0"/>
                </a:lnTo>
                <a:lnTo>
                  <a:pt x="0" y="0"/>
                </a:lnTo>
                <a:lnTo>
                  <a:pt x="0" y="914400"/>
                </a:lnTo>
                <a:close/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82376" y="42925"/>
            <a:ext cx="7180580" cy="1366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958339" marR="5080" indent="-1946275">
              <a:lnSpc>
                <a:spcPct val="100000"/>
              </a:lnSpc>
              <a:spcBef>
                <a:spcPts val="95"/>
              </a:spcBef>
            </a:pPr>
            <a:r>
              <a:rPr sz="4400" spc="-5" dirty="0"/>
              <a:t>Steps</a:t>
            </a:r>
            <a:r>
              <a:rPr sz="4400" spc="15" dirty="0"/>
              <a:t> </a:t>
            </a:r>
            <a:r>
              <a:rPr sz="4400" spc="-5" dirty="0"/>
              <a:t>in</a:t>
            </a:r>
            <a:r>
              <a:rPr sz="4400" spc="-10" dirty="0"/>
              <a:t> </a:t>
            </a:r>
            <a:r>
              <a:rPr sz="4400" spc="-5" dirty="0"/>
              <a:t>an</a:t>
            </a:r>
            <a:r>
              <a:rPr sz="4400" spc="-10" dirty="0"/>
              <a:t> </a:t>
            </a:r>
            <a:r>
              <a:rPr sz="4400" spc="-5" dirty="0"/>
              <a:t>Induction</a:t>
            </a:r>
            <a:r>
              <a:rPr sz="4400" spc="15" dirty="0"/>
              <a:t> </a:t>
            </a:r>
            <a:r>
              <a:rPr sz="4400" spc="-5" dirty="0"/>
              <a:t>Proof</a:t>
            </a:r>
            <a:r>
              <a:rPr sz="4400" spc="5" dirty="0"/>
              <a:t> </a:t>
            </a:r>
            <a:r>
              <a:rPr sz="4400" spc="-5" dirty="0"/>
              <a:t>to</a:t>
            </a:r>
            <a:r>
              <a:rPr sz="4400" spc="5" dirty="0"/>
              <a:t> </a:t>
            </a:r>
            <a:r>
              <a:rPr sz="4400" spc="-5" dirty="0"/>
              <a:t>show </a:t>
            </a:r>
            <a:r>
              <a:rPr sz="4400" spc="-950" dirty="0"/>
              <a:t> </a:t>
            </a:r>
            <a:r>
              <a:rPr sz="4400" spc="-5" dirty="0"/>
              <a:t>that</a:t>
            </a:r>
            <a:r>
              <a:rPr sz="4400" spc="10" dirty="0"/>
              <a:t> </a:t>
            </a:r>
            <a:r>
              <a:rPr sz="4400" spc="-5" dirty="0"/>
              <a:t>P(n)</a:t>
            </a:r>
            <a:r>
              <a:rPr sz="4400" spc="-10" dirty="0"/>
              <a:t> </a:t>
            </a:r>
            <a:r>
              <a:rPr sz="4400" spc="-5" dirty="0"/>
              <a:t>is</a:t>
            </a:r>
            <a:r>
              <a:rPr sz="4400" spc="-10" dirty="0"/>
              <a:t> </a:t>
            </a:r>
            <a:r>
              <a:rPr sz="4400" spc="-5" dirty="0"/>
              <a:t>true.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320040" y="1578355"/>
            <a:ext cx="8176259" cy="4421505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76200" marR="847725">
              <a:lnSpc>
                <a:spcPts val="3020"/>
              </a:lnSpc>
              <a:spcBef>
                <a:spcPts val="484"/>
              </a:spcBef>
            </a:pPr>
            <a:r>
              <a:rPr sz="2800" b="1" spc="-5" dirty="0">
                <a:latin typeface="Times New Roman"/>
                <a:cs typeface="Times New Roman"/>
              </a:rPr>
              <a:t>Goal: </a:t>
            </a:r>
            <a:r>
              <a:rPr sz="2800" b="1" dirty="0">
                <a:latin typeface="Times New Roman"/>
                <a:cs typeface="Times New Roman"/>
              </a:rPr>
              <a:t>to </a:t>
            </a:r>
            <a:r>
              <a:rPr sz="2800" b="1" spc="-10" dirty="0">
                <a:latin typeface="Times New Roman"/>
                <a:cs typeface="Times New Roman"/>
              </a:rPr>
              <a:t>prove </a:t>
            </a:r>
            <a:r>
              <a:rPr sz="2800" b="1" spc="-5" dirty="0">
                <a:latin typeface="Times New Roman"/>
                <a:cs typeface="Times New Roman"/>
              </a:rPr>
              <a:t>P(n) </a:t>
            </a:r>
            <a:r>
              <a:rPr sz="2800" b="1" dirty="0">
                <a:latin typeface="Times New Roman"/>
                <a:cs typeface="Times New Roman"/>
              </a:rPr>
              <a:t>is </a:t>
            </a:r>
            <a:r>
              <a:rPr sz="2800" b="1" spc="-5" dirty="0">
                <a:latin typeface="Times New Roman"/>
                <a:cs typeface="Times New Roman"/>
              </a:rPr>
              <a:t>true </a:t>
            </a:r>
            <a:r>
              <a:rPr sz="2800" b="1" spc="-10" dirty="0">
                <a:latin typeface="Times New Roman"/>
                <a:cs typeface="Times New Roman"/>
              </a:rPr>
              <a:t>(where </a:t>
            </a:r>
            <a:r>
              <a:rPr sz="2800" b="1" dirty="0">
                <a:latin typeface="Times New Roman"/>
                <a:cs typeface="Times New Roman"/>
              </a:rPr>
              <a:t>n is a positive </a:t>
            </a:r>
            <a:r>
              <a:rPr sz="2800" b="1" spc="-685" dirty="0">
                <a:latin typeface="Times New Roman"/>
                <a:cs typeface="Times New Roman"/>
              </a:rPr>
              <a:t> </a:t>
            </a:r>
            <a:r>
              <a:rPr sz="2800" b="1" spc="-5" dirty="0">
                <a:latin typeface="Times New Roman"/>
                <a:cs typeface="Times New Roman"/>
              </a:rPr>
              <a:t>integer).</a:t>
            </a:r>
            <a:endParaRPr sz="2800">
              <a:latin typeface="Times New Roman"/>
              <a:cs typeface="Times New Roman"/>
            </a:endParaRPr>
          </a:p>
          <a:p>
            <a:pPr marL="685800" marR="81280" indent="-609600">
              <a:lnSpc>
                <a:spcPts val="3020"/>
              </a:lnSpc>
              <a:spcBef>
                <a:spcPts val="680"/>
              </a:spcBef>
              <a:buAutoNum type="arabicPeriod"/>
              <a:tabLst>
                <a:tab pos="685165" algn="l"/>
                <a:tab pos="685800" algn="l"/>
                <a:tab pos="1419225" algn="l"/>
              </a:tabLst>
            </a:pPr>
            <a:r>
              <a:rPr sz="2800" b="1" spc="-5" dirty="0">
                <a:latin typeface="Times New Roman"/>
                <a:cs typeface="Times New Roman"/>
              </a:rPr>
              <a:t>Basis step </a:t>
            </a:r>
            <a:r>
              <a:rPr sz="2800" dirty="0">
                <a:latin typeface="Times New Roman"/>
                <a:cs typeface="Times New Roman"/>
              </a:rPr>
              <a:t>: </a:t>
            </a:r>
            <a:r>
              <a:rPr sz="2800" spc="-5" dirty="0">
                <a:latin typeface="Times New Roman"/>
                <a:cs typeface="Times New Roman"/>
              </a:rPr>
              <a:t>The proposition </a:t>
            </a:r>
            <a:r>
              <a:rPr sz="2800" dirty="0">
                <a:latin typeface="Times New Roman"/>
                <a:cs typeface="Times New Roman"/>
              </a:rPr>
              <a:t>is shown to be true for 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n=1	</a:t>
            </a:r>
            <a:r>
              <a:rPr sz="2800" spc="-30" dirty="0">
                <a:latin typeface="Times New Roman"/>
                <a:cs typeface="Times New Roman"/>
              </a:rPr>
              <a:t>(or,</a:t>
            </a:r>
            <a:r>
              <a:rPr sz="2800" spc="-5" dirty="0">
                <a:latin typeface="Times New Roman"/>
                <a:cs typeface="Times New Roman"/>
              </a:rPr>
              <a:t> more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25" dirty="0">
                <a:latin typeface="Times New Roman"/>
                <a:cs typeface="Times New Roman"/>
              </a:rPr>
              <a:t>generally,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first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element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in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set)</a:t>
            </a:r>
            <a:endParaRPr sz="2800">
              <a:latin typeface="Times New Roman"/>
              <a:cs typeface="Times New Roman"/>
            </a:endParaRPr>
          </a:p>
          <a:p>
            <a:pPr marL="685800" marR="526415" indent="-609600">
              <a:lnSpc>
                <a:spcPts val="3020"/>
              </a:lnSpc>
              <a:spcBef>
                <a:spcPts val="685"/>
              </a:spcBef>
              <a:buAutoNum type="arabicPeriod"/>
              <a:tabLst>
                <a:tab pos="685165" algn="l"/>
                <a:tab pos="685800" algn="l"/>
              </a:tabLst>
            </a:pPr>
            <a:r>
              <a:rPr sz="2800" b="1" dirty="0">
                <a:latin typeface="Times New Roman"/>
                <a:cs typeface="Times New Roman"/>
              </a:rPr>
              <a:t>Inductive</a:t>
            </a:r>
            <a:r>
              <a:rPr sz="2800" b="1" spc="-2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step</a:t>
            </a:r>
            <a:r>
              <a:rPr sz="2800" dirty="0">
                <a:latin typeface="Times New Roman"/>
                <a:cs typeface="Times New Roman"/>
              </a:rPr>
              <a:t>:</a:t>
            </a:r>
            <a:r>
              <a:rPr sz="2800" spc="-6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The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implication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P(n)</a:t>
            </a:r>
            <a:r>
              <a:rPr sz="2800" spc="-5" dirty="0">
                <a:latin typeface="Symbol"/>
                <a:cs typeface="Symbol"/>
              </a:rPr>
              <a:t></a:t>
            </a:r>
            <a:r>
              <a:rPr sz="2800" spc="-5" dirty="0">
                <a:latin typeface="Times New Roman"/>
                <a:cs typeface="Times New Roman"/>
              </a:rPr>
              <a:t>P(n+1) </a:t>
            </a:r>
            <a:r>
              <a:rPr sz="2800" dirty="0">
                <a:latin typeface="Times New Roman"/>
                <a:cs typeface="Times New Roman"/>
              </a:rPr>
              <a:t>is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shown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to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true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for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every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positive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integer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n.</a:t>
            </a:r>
            <a:endParaRPr sz="2800">
              <a:latin typeface="Times New Roman"/>
              <a:cs typeface="Times New Roman"/>
            </a:endParaRPr>
          </a:p>
          <a:p>
            <a:pPr marL="685800">
              <a:lnSpc>
                <a:spcPct val="100000"/>
              </a:lnSpc>
              <a:spcBef>
                <a:spcPts val="295"/>
              </a:spcBef>
            </a:pPr>
            <a:r>
              <a:rPr sz="2800" dirty="0">
                <a:latin typeface="Times New Roman"/>
                <a:cs typeface="Times New Roman"/>
              </a:rPr>
              <a:t>For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</a:t>
            </a:r>
            <a:r>
              <a:rPr sz="2800" dirty="0">
                <a:latin typeface="Symbol"/>
                <a:cs typeface="Symbol"/>
              </a:rPr>
              <a:t></a:t>
            </a:r>
            <a:r>
              <a:rPr sz="2800" dirty="0">
                <a:latin typeface="Times New Roman"/>
                <a:cs typeface="Times New Roman"/>
              </a:rPr>
              <a:t>Z</a:t>
            </a:r>
            <a:r>
              <a:rPr sz="2775" baseline="25525" dirty="0">
                <a:latin typeface="Times New Roman"/>
                <a:cs typeface="Times New Roman"/>
              </a:rPr>
              <a:t>+</a:t>
            </a:r>
            <a:r>
              <a:rPr sz="2800" dirty="0">
                <a:latin typeface="Times New Roman"/>
                <a:cs typeface="Times New Roman"/>
              </a:rPr>
              <a:t>,</a:t>
            </a:r>
            <a:r>
              <a:rPr sz="2800" spc="2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[P(1)</a:t>
            </a:r>
            <a:r>
              <a:rPr sz="2800" dirty="0">
                <a:latin typeface="Symbol"/>
                <a:cs typeface="Symbol"/>
              </a:rPr>
              <a:t></a:t>
            </a:r>
            <a:r>
              <a:rPr sz="2800" dirty="0">
                <a:latin typeface="Times New Roman"/>
                <a:cs typeface="Times New Roman"/>
              </a:rPr>
              <a:t>n(P(n)</a:t>
            </a:r>
            <a:r>
              <a:rPr sz="2800" dirty="0">
                <a:latin typeface="Symbol"/>
                <a:cs typeface="Symbol"/>
              </a:rPr>
              <a:t></a:t>
            </a:r>
            <a:r>
              <a:rPr sz="2800" dirty="0">
                <a:latin typeface="Times New Roman"/>
                <a:cs typeface="Times New Roman"/>
              </a:rPr>
              <a:t>P(n+1))]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</a:t>
            </a:r>
            <a:r>
              <a:rPr sz="2800" dirty="0">
                <a:latin typeface="Times New Roman"/>
                <a:cs typeface="Times New Roman"/>
              </a:rPr>
              <a:t>nP(n)</a:t>
            </a:r>
            <a:endParaRPr sz="2800">
              <a:latin typeface="Times New Roman"/>
              <a:cs typeface="Times New Roman"/>
            </a:endParaRPr>
          </a:p>
          <a:p>
            <a:pPr marL="76200" marR="391160">
              <a:lnSpc>
                <a:spcPts val="3700"/>
              </a:lnSpc>
              <a:spcBef>
                <a:spcPts val="170"/>
              </a:spcBef>
            </a:pPr>
            <a:r>
              <a:rPr sz="2800" b="1" spc="-5" dirty="0">
                <a:latin typeface="Times New Roman"/>
                <a:cs typeface="Times New Roman"/>
              </a:rPr>
              <a:t>Note</a:t>
            </a:r>
            <a:r>
              <a:rPr sz="2800" spc="-5" dirty="0">
                <a:latin typeface="Times New Roman"/>
                <a:cs typeface="Times New Roman"/>
              </a:rPr>
              <a:t>: Here </a:t>
            </a:r>
            <a:r>
              <a:rPr sz="2800" dirty="0">
                <a:latin typeface="Times New Roman"/>
                <a:cs typeface="Times New Roman"/>
              </a:rPr>
              <a:t>P(k) is </a:t>
            </a:r>
            <a:r>
              <a:rPr sz="2800" spc="-5" dirty="0">
                <a:latin typeface="Times New Roman"/>
                <a:cs typeface="Times New Roman"/>
              </a:rPr>
              <a:t>called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inductive assumption </a:t>
            </a:r>
            <a:r>
              <a:rPr sz="2800" dirty="0">
                <a:latin typeface="Times New Roman"/>
                <a:cs typeface="Times New Roman"/>
              </a:rPr>
              <a:t>(or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inductive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hypothesis).</a:t>
            </a:r>
            <a:endParaRPr sz="2800">
              <a:latin typeface="Times New Roman"/>
              <a:cs typeface="Times New Roman"/>
            </a:endParaRPr>
          </a:p>
          <a:p>
            <a:pPr marL="76200">
              <a:lnSpc>
                <a:spcPct val="100000"/>
              </a:lnSpc>
              <a:spcBef>
                <a:spcPts val="155"/>
              </a:spcBef>
            </a:pPr>
            <a:r>
              <a:rPr sz="28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Note</a:t>
            </a:r>
            <a:r>
              <a:rPr sz="2800" spc="-5" dirty="0">
                <a:solidFill>
                  <a:srgbClr val="FF0000"/>
                </a:solidFill>
                <a:latin typeface="Times New Roman"/>
                <a:cs typeface="Times New Roman"/>
              </a:rPr>
              <a:t>: Both</a:t>
            </a:r>
            <a:r>
              <a:rPr sz="28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FF0000"/>
                </a:solidFill>
                <a:latin typeface="Times New Roman"/>
                <a:cs typeface="Times New Roman"/>
              </a:rPr>
              <a:t>steps</a:t>
            </a:r>
            <a:r>
              <a:rPr sz="2800" spc="-2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FF0000"/>
                </a:solidFill>
                <a:latin typeface="Times New Roman"/>
                <a:cs typeface="Times New Roman"/>
              </a:rPr>
              <a:t>are</a:t>
            </a:r>
            <a:r>
              <a:rPr sz="28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spc="-25" dirty="0">
                <a:solidFill>
                  <a:srgbClr val="FF0000"/>
                </a:solidFill>
                <a:latin typeface="Times New Roman"/>
                <a:cs typeface="Times New Roman"/>
              </a:rPr>
              <a:t>necessary.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443638" y="373792"/>
            <a:ext cx="4414362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3600" u="heavy" dirty="0">
                <a:uFill>
                  <a:solidFill>
                    <a:srgbClr val="000000"/>
                  </a:solidFill>
                </a:uFill>
              </a:rPr>
              <a:t>Basic Case</a:t>
            </a:r>
            <a:r>
              <a:rPr sz="3600" dirty="0"/>
              <a:t>: </a:t>
            </a:r>
            <a:r>
              <a:rPr sz="3600" spc="300" dirty="0"/>
              <a:t>2</a:t>
            </a:r>
            <a:r>
              <a:rPr sz="3600" spc="300" baseline="25462" dirty="0"/>
              <a:t>2</a:t>
            </a:r>
            <a:r>
              <a:rPr sz="3600" baseline="25462" dirty="0"/>
              <a:t> </a:t>
            </a:r>
            <a:r>
              <a:rPr sz="3600" i="0" dirty="0">
                <a:latin typeface="Cambria Math"/>
                <a:cs typeface="Cambria Math"/>
              </a:rPr>
              <a:t>× </a:t>
            </a:r>
            <a:r>
              <a:rPr sz="3600" spc="300" dirty="0"/>
              <a:t>2</a:t>
            </a:r>
            <a:r>
              <a:rPr sz="3600" spc="300" baseline="25462" dirty="0"/>
              <a:t>2</a:t>
            </a:r>
            <a:r>
              <a:rPr sz="3600" baseline="25462" dirty="0"/>
              <a:t> </a:t>
            </a:r>
            <a:r>
              <a:rPr sz="3600" dirty="0"/>
              <a:t>Board</a:t>
            </a:r>
            <a:endParaRPr sz="3600" dirty="0">
              <a:latin typeface="Cambria Math"/>
              <a:cs typeface="Cambria Math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2343150" y="4324350"/>
            <a:ext cx="2780030" cy="1866900"/>
            <a:chOff x="2343150" y="4324350"/>
            <a:chExt cx="2780030" cy="1866900"/>
          </a:xfrm>
        </p:grpSpPr>
        <p:sp>
          <p:nvSpPr>
            <p:cNvPr id="4" name="object 4"/>
            <p:cNvSpPr/>
            <p:nvPr/>
          </p:nvSpPr>
          <p:spPr>
            <a:xfrm>
              <a:off x="2362200" y="5257800"/>
              <a:ext cx="2741930" cy="914400"/>
            </a:xfrm>
            <a:custGeom>
              <a:avLst/>
              <a:gdLst/>
              <a:ahLst/>
              <a:cxnLst/>
              <a:rect l="l" t="t" r="r" b="b"/>
              <a:pathLst>
                <a:path w="2741929" h="914400">
                  <a:moveTo>
                    <a:pt x="2741676" y="0"/>
                  </a:moveTo>
                  <a:lnTo>
                    <a:pt x="0" y="0"/>
                  </a:lnTo>
                  <a:lnTo>
                    <a:pt x="0" y="914400"/>
                  </a:lnTo>
                  <a:lnTo>
                    <a:pt x="2741676" y="914400"/>
                  </a:lnTo>
                  <a:lnTo>
                    <a:pt x="2741676" y="0"/>
                  </a:lnTo>
                  <a:close/>
                </a:path>
              </a:pathLst>
            </a:custGeom>
            <a:solidFill>
              <a:srgbClr val="0000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362200" y="5257800"/>
              <a:ext cx="2741930" cy="914400"/>
            </a:xfrm>
            <a:custGeom>
              <a:avLst/>
              <a:gdLst/>
              <a:ahLst/>
              <a:cxnLst/>
              <a:rect l="l" t="t" r="r" b="b"/>
              <a:pathLst>
                <a:path w="2741929" h="914400">
                  <a:moveTo>
                    <a:pt x="0" y="914400"/>
                  </a:moveTo>
                  <a:lnTo>
                    <a:pt x="2741676" y="914400"/>
                  </a:lnTo>
                  <a:lnTo>
                    <a:pt x="2741676" y="0"/>
                  </a:lnTo>
                  <a:lnTo>
                    <a:pt x="0" y="0"/>
                  </a:lnTo>
                  <a:lnTo>
                    <a:pt x="0" y="914400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276600" y="4343400"/>
              <a:ext cx="914400" cy="1828800"/>
            </a:xfrm>
            <a:custGeom>
              <a:avLst/>
              <a:gdLst/>
              <a:ahLst/>
              <a:cxnLst/>
              <a:rect l="l" t="t" r="r" b="b"/>
              <a:pathLst>
                <a:path w="914400" h="1828800">
                  <a:moveTo>
                    <a:pt x="914400" y="0"/>
                  </a:moveTo>
                  <a:lnTo>
                    <a:pt x="0" y="0"/>
                  </a:lnTo>
                  <a:lnTo>
                    <a:pt x="0" y="1828800"/>
                  </a:lnTo>
                  <a:lnTo>
                    <a:pt x="914400" y="1828800"/>
                  </a:lnTo>
                  <a:lnTo>
                    <a:pt x="914400" y="0"/>
                  </a:lnTo>
                  <a:close/>
                </a:path>
              </a:pathLst>
            </a:custGeom>
            <a:solidFill>
              <a:srgbClr val="0000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276600" y="4343400"/>
              <a:ext cx="914400" cy="1828800"/>
            </a:xfrm>
            <a:custGeom>
              <a:avLst/>
              <a:gdLst/>
              <a:ahLst/>
              <a:cxnLst/>
              <a:rect l="l" t="t" r="r" b="b"/>
              <a:pathLst>
                <a:path w="914400" h="1828800">
                  <a:moveTo>
                    <a:pt x="0" y="1828800"/>
                  </a:moveTo>
                  <a:lnTo>
                    <a:pt x="914400" y="1828800"/>
                  </a:lnTo>
                  <a:lnTo>
                    <a:pt x="914400" y="0"/>
                  </a:lnTo>
                  <a:lnTo>
                    <a:pt x="0" y="0"/>
                  </a:lnTo>
                  <a:lnTo>
                    <a:pt x="0" y="1828800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276600" y="5238750"/>
              <a:ext cx="914400" cy="38100"/>
            </a:xfrm>
            <a:custGeom>
              <a:avLst/>
              <a:gdLst/>
              <a:ahLst/>
              <a:cxnLst/>
              <a:rect l="l" t="t" r="r" b="b"/>
              <a:pathLst>
                <a:path w="914400" h="38100">
                  <a:moveTo>
                    <a:pt x="0" y="38100"/>
                  </a:moveTo>
                  <a:lnTo>
                    <a:pt x="914400" y="38100"/>
                  </a:lnTo>
                  <a:lnTo>
                    <a:pt x="914400" y="0"/>
                  </a:lnTo>
                  <a:lnTo>
                    <a:pt x="0" y="0"/>
                  </a:lnTo>
                  <a:lnTo>
                    <a:pt x="0" y="381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9" name="object 9"/>
          <p:cNvGrpSpPr/>
          <p:nvPr/>
        </p:nvGrpSpPr>
        <p:grpSpPr>
          <a:xfrm>
            <a:off x="2876550" y="1657350"/>
            <a:ext cx="2780030" cy="1866900"/>
            <a:chOff x="2876550" y="1657350"/>
            <a:chExt cx="2780030" cy="1866900"/>
          </a:xfrm>
        </p:grpSpPr>
        <p:sp>
          <p:nvSpPr>
            <p:cNvPr id="10" name="object 10"/>
            <p:cNvSpPr/>
            <p:nvPr/>
          </p:nvSpPr>
          <p:spPr>
            <a:xfrm>
              <a:off x="2895600" y="1676400"/>
              <a:ext cx="2741930" cy="914400"/>
            </a:xfrm>
            <a:custGeom>
              <a:avLst/>
              <a:gdLst/>
              <a:ahLst/>
              <a:cxnLst/>
              <a:rect l="l" t="t" r="r" b="b"/>
              <a:pathLst>
                <a:path w="2741929" h="914400">
                  <a:moveTo>
                    <a:pt x="2741676" y="0"/>
                  </a:moveTo>
                  <a:lnTo>
                    <a:pt x="0" y="0"/>
                  </a:lnTo>
                  <a:lnTo>
                    <a:pt x="0" y="914400"/>
                  </a:lnTo>
                  <a:lnTo>
                    <a:pt x="2741676" y="914400"/>
                  </a:lnTo>
                  <a:lnTo>
                    <a:pt x="2741676" y="0"/>
                  </a:lnTo>
                  <a:close/>
                </a:path>
              </a:pathLst>
            </a:custGeom>
            <a:solidFill>
              <a:srgbClr val="C050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895600" y="1676400"/>
              <a:ext cx="2741930" cy="914400"/>
            </a:xfrm>
            <a:custGeom>
              <a:avLst/>
              <a:gdLst/>
              <a:ahLst/>
              <a:cxnLst/>
              <a:rect l="l" t="t" r="r" b="b"/>
              <a:pathLst>
                <a:path w="2741929" h="914400">
                  <a:moveTo>
                    <a:pt x="0" y="914400"/>
                  </a:moveTo>
                  <a:lnTo>
                    <a:pt x="2741676" y="914400"/>
                  </a:lnTo>
                  <a:lnTo>
                    <a:pt x="2741676" y="0"/>
                  </a:lnTo>
                  <a:lnTo>
                    <a:pt x="0" y="0"/>
                  </a:lnTo>
                  <a:lnTo>
                    <a:pt x="0" y="914400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3810000" y="1676400"/>
              <a:ext cx="914400" cy="1828800"/>
            </a:xfrm>
            <a:custGeom>
              <a:avLst/>
              <a:gdLst/>
              <a:ahLst/>
              <a:cxnLst/>
              <a:rect l="l" t="t" r="r" b="b"/>
              <a:pathLst>
                <a:path w="914400" h="1828800">
                  <a:moveTo>
                    <a:pt x="914400" y="0"/>
                  </a:moveTo>
                  <a:lnTo>
                    <a:pt x="0" y="0"/>
                  </a:lnTo>
                  <a:lnTo>
                    <a:pt x="0" y="1828800"/>
                  </a:lnTo>
                  <a:lnTo>
                    <a:pt x="914400" y="1828800"/>
                  </a:lnTo>
                  <a:lnTo>
                    <a:pt x="914400" y="0"/>
                  </a:lnTo>
                  <a:close/>
                </a:path>
              </a:pathLst>
            </a:custGeom>
            <a:solidFill>
              <a:srgbClr val="C050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810000" y="1676400"/>
              <a:ext cx="914400" cy="1828800"/>
            </a:xfrm>
            <a:custGeom>
              <a:avLst/>
              <a:gdLst/>
              <a:ahLst/>
              <a:cxnLst/>
              <a:rect l="l" t="t" r="r" b="b"/>
              <a:pathLst>
                <a:path w="914400" h="1828800">
                  <a:moveTo>
                    <a:pt x="0" y="1828800"/>
                  </a:moveTo>
                  <a:lnTo>
                    <a:pt x="914400" y="1828800"/>
                  </a:lnTo>
                  <a:lnTo>
                    <a:pt x="914400" y="0"/>
                  </a:lnTo>
                  <a:lnTo>
                    <a:pt x="0" y="0"/>
                  </a:lnTo>
                  <a:lnTo>
                    <a:pt x="0" y="1828800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3810000" y="2571750"/>
              <a:ext cx="914400" cy="38100"/>
            </a:xfrm>
            <a:custGeom>
              <a:avLst/>
              <a:gdLst/>
              <a:ahLst/>
              <a:cxnLst/>
              <a:rect l="l" t="t" r="r" b="b"/>
              <a:pathLst>
                <a:path w="914400" h="38100">
                  <a:moveTo>
                    <a:pt x="0" y="38100"/>
                  </a:moveTo>
                  <a:lnTo>
                    <a:pt x="914400" y="38100"/>
                  </a:lnTo>
                  <a:lnTo>
                    <a:pt x="914400" y="0"/>
                  </a:lnTo>
                  <a:lnTo>
                    <a:pt x="0" y="0"/>
                  </a:lnTo>
                  <a:lnTo>
                    <a:pt x="0" y="381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5" name="object 15"/>
          <p:cNvGrpSpPr/>
          <p:nvPr/>
        </p:nvGrpSpPr>
        <p:grpSpPr>
          <a:xfrm>
            <a:off x="438150" y="1962150"/>
            <a:ext cx="1866900" cy="2780030"/>
            <a:chOff x="438150" y="1962150"/>
            <a:chExt cx="1866900" cy="2780030"/>
          </a:xfrm>
        </p:grpSpPr>
        <p:sp>
          <p:nvSpPr>
            <p:cNvPr id="16" name="object 16"/>
            <p:cNvSpPr/>
            <p:nvPr/>
          </p:nvSpPr>
          <p:spPr>
            <a:xfrm>
              <a:off x="457200" y="1981200"/>
              <a:ext cx="914400" cy="2741930"/>
            </a:xfrm>
            <a:custGeom>
              <a:avLst/>
              <a:gdLst/>
              <a:ahLst/>
              <a:cxnLst/>
              <a:rect l="l" t="t" r="r" b="b"/>
              <a:pathLst>
                <a:path w="914400" h="2741929">
                  <a:moveTo>
                    <a:pt x="914400" y="0"/>
                  </a:moveTo>
                  <a:lnTo>
                    <a:pt x="0" y="0"/>
                  </a:lnTo>
                  <a:lnTo>
                    <a:pt x="0" y="2741676"/>
                  </a:lnTo>
                  <a:lnTo>
                    <a:pt x="914400" y="2741676"/>
                  </a:lnTo>
                  <a:lnTo>
                    <a:pt x="914400" y="0"/>
                  </a:lnTo>
                  <a:close/>
                </a:path>
              </a:pathLst>
            </a:custGeom>
            <a:solidFill>
              <a:srgbClr val="4F81B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57200" y="1981200"/>
              <a:ext cx="914400" cy="2741930"/>
            </a:xfrm>
            <a:custGeom>
              <a:avLst/>
              <a:gdLst/>
              <a:ahLst/>
              <a:cxnLst/>
              <a:rect l="l" t="t" r="r" b="b"/>
              <a:pathLst>
                <a:path w="914400" h="2741929">
                  <a:moveTo>
                    <a:pt x="0" y="2741676"/>
                  </a:moveTo>
                  <a:lnTo>
                    <a:pt x="914400" y="2741676"/>
                  </a:lnTo>
                  <a:lnTo>
                    <a:pt x="914400" y="0"/>
                  </a:lnTo>
                  <a:lnTo>
                    <a:pt x="0" y="0"/>
                  </a:lnTo>
                  <a:lnTo>
                    <a:pt x="0" y="2741676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57200" y="2895600"/>
              <a:ext cx="1828800" cy="914400"/>
            </a:xfrm>
            <a:custGeom>
              <a:avLst/>
              <a:gdLst/>
              <a:ahLst/>
              <a:cxnLst/>
              <a:rect l="l" t="t" r="r" b="b"/>
              <a:pathLst>
                <a:path w="1828800" h="914400">
                  <a:moveTo>
                    <a:pt x="1828800" y="0"/>
                  </a:moveTo>
                  <a:lnTo>
                    <a:pt x="0" y="0"/>
                  </a:lnTo>
                  <a:lnTo>
                    <a:pt x="0" y="914400"/>
                  </a:lnTo>
                  <a:lnTo>
                    <a:pt x="1828800" y="914400"/>
                  </a:lnTo>
                  <a:lnTo>
                    <a:pt x="1828800" y="0"/>
                  </a:lnTo>
                  <a:close/>
                </a:path>
              </a:pathLst>
            </a:custGeom>
            <a:solidFill>
              <a:srgbClr val="4F81B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57200" y="2895600"/>
              <a:ext cx="1828800" cy="914400"/>
            </a:xfrm>
            <a:custGeom>
              <a:avLst/>
              <a:gdLst/>
              <a:ahLst/>
              <a:cxnLst/>
              <a:rect l="l" t="t" r="r" b="b"/>
              <a:pathLst>
                <a:path w="1828800" h="914400">
                  <a:moveTo>
                    <a:pt x="0" y="914400"/>
                  </a:moveTo>
                  <a:lnTo>
                    <a:pt x="1828800" y="914400"/>
                  </a:lnTo>
                  <a:lnTo>
                    <a:pt x="1828800" y="0"/>
                  </a:lnTo>
                  <a:lnTo>
                    <a:pt x="0" y="0"/>
                  </a:lnTo>
                  <a:lnTo>
                    <a:pt x="0" y="914400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371600" y="2895600"/>
              <a:ext cx="0" cy="914400"/>
            </a:xfrm>
            <a:custGeom>
              <a:avLst/>
              <a:gdLst/>
              <a:ahLst/>
              <a:cxnLst/>
              <a:rect l="l" t="t" r="r" b="b"/>
              <a:pathLst>
                <a:path h="914400">
                  <a:moveTo>
                    <a:pt x="0" y="0"/>
                  </a:moveTo>
                  <a:lnTo>
                    <a:pt x="0" y="914400"/>
                  </a:lnTo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1" name="object 21"/>
          <p:cNvGrpSpPr/>
          <p:nvPr/>
        </p:nvGrpSpPr>
        <p:grpSpPr>
          <a:xfrm>
            <a:off x="6000750" y="2952750"/>
            <a:ext cx="1866900" cy="2780030"/>
            <a:chOff x="6000750" y="2952750"/>
            <a:chExt cx="1866900" cy="2780030"/>
          </a:xfrm>
        </p:grpSpPr>
        <p:sp>
          <p:nvSpPr>
            <p:cNvPr id="22" name="object 22"/>
            <p:cNvSpPr/>
            <p:nvPr/>
          </p:nvSpPr>
          <p:spPr>
            <a:xfrm>
              <a:off x="6934200" y="2971800"/>
              <a:ext cx="914400" cy="2741930"/>
            </a:xfrm>
            <a:custGeom>
              <a:avLst/>
              <a:gdLst/>
              <a:ahLst/>
              <a:cxnLst/>
              <a:rect l="l" t="t" r="r" b="b"/>
              <a:pathLst>
                <a:path w="914400" h="2741929">
                  <a:moveTo>
                    <a:pt x="914400" y="0"/>
                  </a:moveTo>
                  <a:lnTo>
                    <a:pt x="0" y="0"/>
                  </a:lnTo>
                  <a:lnTo>
                    <a:pt x="0" y="2741676"/>
                  </a:lnTo>
                  <a:lnTo>
                    <a:pt x="914400" y="2741676"/>
                  </a:lnTo>
                  <a:lnTo>
                    <a:pt x="914400" y="0"/>
                  </a:lnTo>
                  <a:close/>
                </a:path>
              </a:pathLst>
            </a:custGeom>
            <a:solidFill>
              <a:srgbClr val="80008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6934200" y="2971800"/>
              <a:ext cx="914400" cy="2741930"/>
            </a:xfrm>
            <a:custGeom>
              <a:avLst/>
              <a:gdLst/>
              <a:ahLst/>
              <a:cxnLst/>
              <a:rect l="l" t="t" r="r" b="b"/>
              <a:pathLst>
                <a:path w="914400" h="2741929">
                  <a:moveTo>
                    <a:pt x="0" y="2741676"/>
                  </a:moveTo>
                  <a:lnTo>
                    <a:pt x="914400" y="2741676"/>
                  </a:lnTo>
                  <a:lnTo>
                    <a:pt x="914400" y="0"/>
                  </a:lnTo>
                  <a:lnTo>
                    <a:pt x="0" y="0"/>
                  </a:lnTo>
                  <a:lnTo>
                    <a:pt x="0" y="2741676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6019800" y="3884675"/>
              <a:ext cx="1828800" cy="914400"/>
            </a:xfrm>
            <a:custGeom>
              <a:avLst/>
              <a:gdLst/>
              <a:ahLst/>
              <a:cxnLst/>
              <a:rect l="l" t="t" r="r" b="b"/>
              <a:pathLst>
                <a:path w="1828800" h="914400">
                  <a:moveTo>
                    <a:pt x="1828800" y="0"/>
                  </a:moveTo>
                  <a:lnTo>
                    <a:pt x="0" y="0"/>
                  </a:lnTo>
                  <a:lnTo>
                    <a:pt x="0" y="914400"/>
                  </a:lnTo>
                  <a:lnTo>
                    <a:pt x="1828800" y="914400"/>
                  </a:lnTo>
                  <a:lnTo>
                    <a:pt x="1828800" y="0"/>
                  </a:lnTo>
                  <a:close/>
                </a:path>
              </a:pathLst>
            </a:custGeom>
            <a:solidFill>
              <a:srgbClr val="80008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6019800" y="3884675"/>
              <a:ext cx="1828800" cy="914400"/>
            </a:xfrm>
            <a:custGeom>
              <a:avLst/>
              <a:gdLst/>
              <a:ahLst/>
              <a:cxnLst/>
              <a:rect l="l" t="t" r="r" b="b"/>
              <a:pathLst>
                <a:path w="1828800" h="914400">
                  <a:moveTo>
                    <a:pt x="0" y="914400"/>
                  </a:moveTo>
                  <a:lnTo>
                    <a:pt x="1828800" y="914400"/>
                  </a:lnTo>
                  <a:lnTo>
                    <a:pt x="1828800" y="0"/>
                  </a:lnTo>
                  <a:lnTo>
                    <a:pt x="0" y="0"/>
                  </a:lnTo>
                  <a:lnTo>
                    <a:pt x="0" y="914400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6934200" y="3884675"/>
              <a:ext cx="0" cy="914400"/>
            </a:xfrm>
            <a:custGeom>
              <a:avLst/>
              <a:gdLst/>
              <a:ahLst/>
              <a:cxnLst/>
              <a:rect l="l" t="t" r="r" b="b"/>
              <a:pathLst>
                <a:path h="914400">
                  <a:moveTo>
                    <a:pt x="0" y="914400"/>
                  </a:moveTo>
                  <a:lnTo>
                    <a:pt x="0" y="0"/>
                  </a:lnTo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819401" y="235870"/>
            <a:ext cx="3505200" cy="4584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u="heavy" dirty="0">
                <a:uFill>
                  <a:solidFill>
                    <a:srgbClr val="000000"/>
                  </a:solidFill>
                </a:uFill>
              </a:rPr>
              <a:t>Basic Case</a:t>
            </a:r>
            <a:r>
              <a:rPr dirty="0"/>
              <a:t>: </a:t>
            </a:r>
            <a:r>
              <a:rPr spc="300" dirty="0"/>
              <a:t>2</a:t>
            </a:r>
            <a:r>
              <a:rPr sz="2850" spc="300" baseline="24853" dirty="0"/>
              <a:t>2</a:t>
            </a:r>
            <a:r>
              <a:rPr sz="2850" baseline="24853" dirty="0"/>
              <a:t> </a:t>
            </a:r>
            <a:r>
              <a:rPr sz="2900" dirty="0"/>
              <a:t>x </a:t>
            </a:r>
            <a:r>
              <a:rPr sz="2900" spc="300" dirty="0"/>
              <a:t>2</a:t>
            </a:r>
            <a:r>
              <a:rPr sz="2850" spc="300" baseline="24853" dirty="0"/>
              <a:t>2</a:t>
            </a:r>
            <a:r>
              <a:rPr sz="2850" baseline="24853" dirty="0"/>
              <a:t> </a:t>
            </a:r>
            <a:r>
              <a:rPr sz="2900" dirty="0"/>
              <a:t>Board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2343150" y="4324350"/>
            <a:ext cx="2780030" cy="1866900"/>
            <a:chOff x="2343150" y="4324350"/>
            <a:chExt cx="2780030" cy="1866900"/>
          </a:xfrm>
        </p:grpSpPr>
        <p:sp>
          <p:nvSpPr>
            <p:cNvPr id="4" name="object 4"/>
            <p:cNvSpPr/>
            <p:nvPr/>
          </p:nvSpPr>
          <p:spPr>
            <a:xfrm>
              <a:off x="2362200" y="5257800"/>
              <a:ext cx="2741930" cy="914400"/>
            </a:xfrm>
            <a:custGeom>
              <a:avLst/>
              <a:gdLst/>
              <a:ahLst/>
              <a:cxnLst/>
              <a:rect l="l" t="t" r="r" b="b"/>
              <a:pathLst>
                <a:path w="2741929" h="914400">
                  <a:moveTo>
                    <a:pt x="2741676" y="0"/>
                  </a:moveTo>
                  <a:lnTo>
                    <a:pt x="0" y="0"/>
                  </a:lnTo>
                  <a:lnTo>
                    <a:pt x="0" y="914400"/>
                  </a:lnTo>
                  <a:lnTo>
                    <a:pt x="2741676" y="914400"/>
                  </a:lnTo>
                  <a:lnTo>
                    <a:pt x="2741676" y="0"/>
                  </a:lnTo>
                  <a:close/>
                </a:path>
              </a:pathLst>
            </a:custGeom>
            <a:solidFill>
              <a:srgbClr val="0000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362200" y="5257800"/>
              <a:ext cx="2741930" cy="914400"/>
            </a:xfrm>
            <a:custGeom>
              <a:avLst/>
              <a:gdLst/>
              <a:ahLst/>
              <a:cxnLst/>
              <a:rect l="l" t="t" r="r" b="b"/>
              <a:pathLst>
                <a:path w="2741929" h="914400">
                  <a:moveTo>
                    <a:pt x="0" y="914400"/>
                  </a:moveTo>
                  <a:lnTo>
                    <a:pt x="2741676" y="914400"/>
                  </a:lnTo>
                  <a:lnTo>
                    <a:pt x="2741676" y="0"/>
                  </a:lnTo>
                  <a:lnTo>
                    <a:pt x="0" y="0"/>
                  </a:lnTo>
                  <a:lnTo>
                    <a:pt x="0" y="914400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276600" y="4343400"/>
              <a:ext cx="914400" cy="1828800"/>
            </a:xfrm>
            <a:custGeom>
              <a:avLst/>
              <a:gdLst/>
              <a:ahLst/>
              <a:cxnLst/>
              <a:rect l="l" t="t" r="r" b="b"/>
              <a:pathLst>
                <a:path w="914400" h="1828800">
                  <a:moveTo>
                    <a:pt x="914400" y="0"/>
                  </a:moveTo>
                  <a:lnTo>
                    <a:pt x="0" y="0"/>
                  </a:lnTo>
                  <a:lnTo>
                    <a:pt x="0" y="1828800"/>
                  </a:lnTo>
                  <a:lnTo>
                    <a:pt x="914400" y="1828800"/>
                  </a:lnTo>
                  <a:lnTo>
                    <a:pt x="914400" y="0"/>
                  </a:lnTo>
                  <a:close/>
                </a:path>
              </a:pathLst>
            </a:custGeom>
            <a:solidFill>
              <a:srgbClr val="0000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276600" y="4343400"/>
              <a:ext cx="914400" cy="1828800"/>
            </a:xfrm>
            <a:custGeom>
              <a:avLst/>
              <a:gdLst/>
              <a:ahLst/>
              <a:cxnLst/>
              <a:rect l="l" t="t" r="r" b="b"/>
              <a:pathLst>
                <a:path w="914400" h="1828800">
                  <a:moveTo>
                    <a:pt x="0" y="1828800"/>
                  </a:moveTo>
                  <a:lnTo>
                    <a:pt x="914400" y="1828800"/>
                  </a:lnTo>
                  <a:lnTo>
                    <a:pt x="914400" y="0"/>
                  </a:lnTo>
                  <a:lnTo>
                    <a:pt x="0" y="0"/>
                  </a:lnTo>
                  <a:lnTo>
                    <a:pt x="0" y="1828800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276600" y="5238750"/>
              <a:ext cx="914400" cy="38100"/>
            </a:xfrm>
            <a:custGeom>
              <a:avLst/>
              <a:gdLst/>
              <a:ahLst/>
              <a:cxnLst/>
              <a:rect l="l" t="t" r="r" b="b"/>
              <a:pathLst>
                <a:path w="914400" h="38100">
                  <a:moveTo>
                    <a:pt x="0" y="38100"/>
                  </a:moveTo>
                  <a:lnTo>
                    <a:pt x="914400" y="38100"/>
                  </a:lnTo>
                  <a:lnTo>
                    <a:pt x="914400" y="0"/>
                  </a:lnTo>
                  <a:lnTo>
                    <a:pt x="0" y="0"/>
                  </a:lnTo>
                  <a:lnTo>
                    <a:pt x="0" y="381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aphicFrame>
        <p:nvGraphicFramePr>
          <p:cNvPr id="9" name="object 9"/>
          <p:cNvGraphicFramePr>
            <a:graphicFrameLocks noGrp="1"/>
          </p:cNvGraphicFramePr>
          <p:nvPr/>
        </p:nvGraphicFramePr>
        <p:xfrm>
          <a:off x="438150" y="1962150"/>
          <a:ext cx="3656329" cy="274129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4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3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144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1249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  <a:solidFill>
                      <a:srgbClr val="4F81BD"/>
                    </a:solidFill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10" name="object 10"/>
          <p:cNvGrpSpPr/>
          <p:nvPr/>
        </p:nvGrpSpPr>
        <p:grpSpPr>
          <a:xfrm>
            <a:off x="6000750" y="2952750"/>
            <a:ext cx="1866900" cy="2780030"/>
            <a:chOff x="6000750" y="2952750"/>
            <a:chExt cx="1866900" cy="2780030"/>
          </a:xfrm>
        </p:grpSpPr>
        <p:sp>
          <p:nvSpPr>
            <p:cNvPr id="11" name="object 11"/>
            <p:cNvSpPr/>
            <p:nvPr/>
          </p:nvSpPr>
          <p:spPr>
            <a:xfrm>
              <a:off x="6934200" y="2971800"/>
              <a:ext cx="914400" cy="2741930"/>
            </a:xfrm>
            <a:custGeom>
              <a:avLst/>
              <a:gdLst/>
              <a:ahLst/>
              <a:cxnLst/>
              <a:rect l="l" t="t" r="r" b="b"/>
              <a:pathLst>
                <a:path w="914400" h="2741929">
                  <a:moveTo>
                    <a:pt x="914400" y="0"/>
                  </a:moveTo>
                  <a:lnTo>
                    <a:pt x="0" y="0"/>
                  </a:lnTo>
                  <a:lnTo>
                    <a:pt x="0" y="2741676"/>
                  </a:lnTo>
                  <a:lnTo>
                    <a:pt x="914400" y="2741676"/>
                  </a:lnTo>
                  <a:lnTo>
                    <a:pt x="914400" y="0"/>
                  </a:lnTo>
                  <a:close/>
                </a:path>
              </a:pathLst>
            </a:custGeom>
            <a:solidFill>
              <a:srgbClr val="80008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6934200" y="2971800"/>
              <a:ext cx="914400" cy="2741930"/>
            </a:xfrm>
            <a:custGeom>
              <a:avLst/>
              <a:gdLst/>
              <a:ahLst/>
              <a:cxnLst/>
              <a:rect l="l" t="t" r="r" b="b"/>
              <a:pathLst>
                <a:path w="914400" h="2741929">
                  <a:moveTo>
                    <a:pt x="0" y="2741676"/>
                  </a:moveTo>
                  <a:lnTo>
                    <a:pt x="914400" y="2741676"/>
                  </a:lnTo>
                  <a:lnTo>
                    <a:pt x="914400" y="0"/>
                  </a:lnTo>
                  <a:lnTo>
                    <a:pt x="0" y="0"/>
                  </a:lnTo>
                  <a:lnTo>
                    <a:pt x="0" y="2741676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6019800" y="3884675"/>
              <a:ext cx="1828800" cy="914400"/>
            </a:xfrm>
            <a:custGeom>
              <a:avLst/>
              <a:gdLst/>
              <a:ahLst/>
              <a:cxnLst/>
              <a:rect l="l" t="t" r="r" b="b"/>
              <a:pathLst>
                <a:path w="1828800" h="914400">
                  <a:moveTo>
                    <a:pt x="1828800" y="0"/>
                  </a:moveTo>
                  <a:lnTo>
                    <a:pt x="0" y="0"/>
                  </a:lnTo>
                  <a:lnTo>
                    <a:pt x="0" y="914400"/>
                  </a:lnTo>
                  <a:lnTo>
                    <a:pt x="1828800" y="914400"/>
                  </a:lnTo>
                  <a:lnTo>
                    <a:pt x="1828800" y="0"/>
                  </a:lnTo>
                  <a:close/>
                </a:path>
              </a:pathLst>
            </a:custGeom>
            <a:solidFill>
              <a:srgbClr val="80008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6019800" y="3884675"/>
              <a:ext cx="1828800" cy="914400"/>
            </a:xfrm>
            <a:custGeom>
              <a:avLst/>
              <a:gdLst/>
              <a:ahLst/>
              <a:cxnLst/>
              <a:rect l="l" t="t" r="r" b="b"/>
              <a:pathLst>
                <a:path w="1828800" h="914400">
                  <a:moveTo>
                    <a:pt x="0" y="914400"/>
                  </a:moveTo>
                  <a:lnTo>
                    <a:pt x="1828800" y="914400"/>
                  </a:lnTo>
                  <a:lnTo>
                    <a:pt x="1828800" y="0"/>
                  </a:lnTo>
                  <a:lnTo>
                    <a:pt x="0" y="0"/>
                  </a:lnTo>
                  <a:lnTo>
                    <a:pt x="0" y="914400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6934200" y="3884675"/>
              <a:ext cx="0" cy="914400"/>
            </a:xfrm>
            <a:custGeom>
              <a:avLst/>
              <a:gdLst/>
              <a:ahLst/>
              <a:cxnLst/>
              <a:rect l="l" t="t" r="r" b="b"/>
              <a:pathLst>
                <a:path h="914400">
                  <a:moveTo>
                    <a:pt x="0" y="914400"/>
                  </a:moveTo>
                  <a:lnTo>
                    <a:pt x="0" y="0"/>
                  </a:lnTo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819400" y="235870"/>
            <a:ext cx="3505199" cy="4584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u="heavy" dirty="0">
                <a:uFill>
                  <a:solidFill>
                    <a:srgbClr val="000000"/>
                  </a:solidFill>
                </a:uFill>
              </a:rPr>
              <a:t>Basic Case</a:t>
            </a:r>
            <a:r>
              <a:rPr dirty="0"/>
              <a:t>: </a:t>
            </a:r>
            <a:r>
              <a:rPr spc="300" dirty="0"/>
              <a:t>2</a:t>
            </a:r>
            <a:r>
              <a:rPr sz="2850" spc="300" baseline="24853" dirty="0"/>
              <a:t>2</a:t>
            </a:r>
            <a:r>
              <a:rPr sz="2850" baseline="24853" dirty="0"/>
              <a:t> </a:t>
            </a:r>
            <a:r>
              <a:rPr sz="2900" dirty="0"/>
              <a:t>x </a:t>
            </a:r>
            <a:r>
              <a:rPr sz="2900" spc="300" dirty="0"/>
              <a:t>2</a:t>
            </a:r>
            <a:r>
              <a:rPr sz="2850" spc="300" baseline="24853" dirty="0"/>
              <a:t>2</a:t>
            </a:r>
            <a:r>
              <a:rPr sz="2850" baseline="24853" dirty="0"/>
              <a:t> </a:t>
            </a:r>
            <a:r>
              <a:rPr sz="2900" dirty="0"/>
              <a:t>Board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438150" y="1962150"/>
            <a:ext cx="3694429" cy="3695700"/>
            <a:chOff x="438150" y="1962150"/>
            <a:chExt cx="3694429" cy="3695700"/>
          </a:xfrm>
        </p:grpSpPr>
        <p:sp>
          <p:nvSpPr>
            <p:cNvPr id="4" name="object 4"/>
            <p:cNvSpPr/>
            <p:nvPr/>
          </p:nvSpPr>
          <p:spPr>
            <a:xfrm>
              <a:off x="457200" y="4724400"/>
              <a:ext cx="2741930" cy="914400"/>
            </a:xfrm>
            <a:custGeom>
              <a:avLst/>
              <a:gdLst/>
              <a:ahLst/>
              <a:cxnLst/>
              <a:rect l="l" t="t" r="r" b="b"/>
              <a:pathLst>
                <a:path w="2741930" h="914400">
                  <a:moveTo>
                    <a:pt x="2741676" y="0"/>
                  </a:moveTo>
                  <a:lnTo>
                    <a:pt x="0" y="0"/>
                  </a:lnTo>
                  <a:lnTo>
                    <a:pt x="0" y="914400"/>
                  </a:lnTo>
                  <a:lnTo>
                    <a:pt x="2741676" y="914400"/>
                  </a:lnTo>
                  <a:lnTo>
                    <a:pt x="2741676" y="0"/>
                  </a:lnTo>
                  <a:close/>
                </a:path>
              </a:pathLst>
            </a:custGeom>
            <a:solidFill>
              <a:srgbClr val="0000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57200" y="4724400"/>
              <a:ext cx="2741930" cy="914400"/>
            </a:xfrm>
            <a:custGeom>
              <a:avLst/>
              <a:gdLst/>
              <a:ahLst/>
              <a:cxnLst/>
              <a:rect l="l" t="t" r="r" b="b"/>
              <a:pathLst>
                <a:path w="2741930" h="914400">
                  <a:moveTo>
                    <a:pt x="0" y="914400"/>
                  </a:moveTo>
                  <a:lnTo>
                    <a:pt x="2741676" y="914400"/>
                  </a:lnTo>
                  <a:lnTo>
                    <a:pt x="2741676" y="0"/>
                  </a:lnTo>
                  <a:lnTo>
                    <a:pt x="0" y="0"/>
                  </a:lnTo>
                  <a:lnTo>
                    <a:pt x="0" y="914400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371600" y="3810000"/>
              <a:ext cx="914400" cy="1828800"/>
            </a:xfrm>
            <a:custGeom>
              <a:avLst/>
              <a:gdLst/>
              <a:ahLst/>
              <a:cxnLst/>
              <a:rect l="l" t="t" r="r" b="b"/>
              <a:pathLst>
                <a:path w="914400" h="1828800">
                  <a:moveTo>
                    <a:pt x="914400" y="0"/>
                  </a:moveTo>
                  <a:lnTo>
                    <a:pt x="0" y="0"/>
                  </a:lnTo>
                  <a:lnTo>
                    <a:pt x="0" y="1828800"/>
                  </a:lnTo>
                  <a:lnTo>
                    <a:pt x="914400" y="1828800"/>
                  </a:lnTo>
                  <a:lnTo>
                    <a:pt x="914400" y="0"/>
                  </a:lnTo>
                  <a:close/>
                </a:path>
              </a:pathLst>
            </a:custGeom>
            <a:solidFill>
              <a:srgbClr val="0000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371600" y="3810000"/>
              <a:ext cx="914400" cy="1828800"/>
            </a:xfrm>
            <a:custGeom>
              <a:avLst/>
              <a:gdLst/>
              <a:ahLst/>
              <a:cxnLst/>
              <a:rect l="l" t="t" r="r" b="b"/>
              <a:pathLst>
                <a:path w="914400" h="1828800">
                  <a:moveTo>
                    <a:pt x="0" y="1828800"/>
                  </a:moveTo>
                  <a:lnTo>
                    <a:pt x="914400" y="1828800"/>
                  </a:lnTo>
                  <a:lnTo>
                    <a:pt x="914400" y="0"/>
                  </a:lnTo>
                  <a:lnTo>
                    <a:pt x="0" y="0"/>
                  </a:lnTo>
                  <a:lnTo>
                    <a:pt x="0" y="1828800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371600" y="4705350"/>
              <a:ext cx="914400" cy="38100"/>
            </a:xfrm>
            <a:custGeom>
              <a:avLst/>
              <a:gdLst/>
              <a:ahLst/>
              <a:cxnLst/>
              <a:rect l="l" t="t" r="r" b="b"/>
              <a:pathLst>
                <a:path w="914400" h="38100">
                  <a:moveTo>
                    <a:pt x="0" y="38100"/>
                  </a:moveTo>
                  <a:lnTo>
                    <a:pt x="914400" y="38100"/>
                  </a:lnTo>
                  <a:lnTo>
                    <a:pt x="914400" y="0"/>
                  </a:lnTo>
                  <a:lnTo>
                    <a:pt x="0" y="0"/>
                  </a:lnTo>
                  <a:lnTo>
                    <a:pt x="0" y="381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371600" y="1981200"/>
              <a:ext cx="2741930" cy="914400"/>
            </a:xfrm>
            <a:custGeom>
              <a:avLst/>
              <a:gdLst/>
              <a:ahLst/>
              <a:cxnLst/>
              <a:rect l="l" t="t" r="r" b="b"/>
              <a:pathLst>
                <a:path w="2741929" h="914400">
                  <a:moveTo>
                    <a:pt x="2741676" y="0"/>
                  </a:moveTo>
                  <a:lnTo>
                    <a:pt x="0" y="0"/>
                  </a:lnTo>
                  <a:lnTo>
                    <a:pt x="0" y="914400"/>
                  </a:lnTo>
                  <a:lnTo>
                    <a:pt x="2741676" y="914400"/>
                  </a:lnTo>
                  <a:lnTo>
                    <a:pt x="2741676" y="0"/>
                  </a:lnTo>
                  <a:close/>
                </a:path>
              </a:pathLst>
            </a:custGeom>
            <a:solidFill>
              <a:srgbClr val="C050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371600" y="1981200"/>
              <a:ext cx="2741930" cy="914400"/>
            </a:xfrm>
            <a:custGeom>
              <a:avLst/>
              <a:gdLst/>
              <a:ahLst/>
              <a:cxnLst/>
              <a:rect l="l" t="t" r="r" b="b"/>
              <a:pathLst>
                <a:path w="2741929" h="914400">
                  <a:moveTo>
                    <a:pt x="0" y="914400"/>
                  </a:moveTo>
                  <a:lnTo>
                    <a:pt x="2741676" y="914400"/>
                  </a:lnTo>
                  <a:lnTo>
                    <a:pt x="2741676" y="0"/>
                  </a:lnTo>
                  <a:lnTo>
                    <a:pt x="0" y="0"/>
                  </a:lnTo>
                  <a:lnTo>
                    <a:pt x="0" y="914400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286000" y="1981200"/>
              <a:ext cx="914400" cy="1828800"/>
            </a:xfrm>
            <a:custGeom>
              <a:avLst/>
              <a:gdLst/>
              <a:ahLst/>
              <a:cxnLst/>
              <a:rect l="l" t="t" r="r" b="b"/>
              <a:pathLst>
                <a:path w="914400" h="1828800">
                  <a:moveTo>
                    <a:pt x="914400" y="0"/>
                  </a:moveTo>
                  <a:lnTo>
                    <a:pt x="0" y="0"/>
                  </a:lnTo>
                  <a:lnTo>
                    <a:pt x="0" y="1828800"/>
                  </a:lnTo>
                  <a:lnTo>
                    <a:pt x="914400" y="1828800"/>
                  </a:lnTo>
                  <a:lnTo>
                    <a:pt x="914400" y="0"/>
                  </a:lnTo>
                  <a:close/>
                </a:path>
              </a:pathLst>
            </a:custGeom>
            <a:solidFill>
              <a:srgbClr val="C050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2286000" y="1981200"/>
              <a:ext cx="914400" cy="1828800"/>
            </a:xfrm>
            <a:custGeom>
              <a:avLst/>
              <a:gdLst/>
              <a:ahLst/>
              <a:cxnLst/>
              <a:rect l="l" t="t" r="r" b="b"/>
              <a:pathLst>
                <a:path w="914400" h="1828800">
                  <a:moveTo>
                    <a:pt x="0" y="1828800"/>
                  </a:moveTo>
                  <a:lnTo>
                    <a:pt x="914400" y="1828800"/>
                  </a:lnTo>
                  <a:lnTo>
                    <a:pt x="914400" y="0"/>
                  </a:lnTo>
                  <a:lnTo>
                    <a:pt x="0" y="0"/>
                  </a:lnTo>
                  <a:lnTo>
                    <a:pt x="0" y="1828800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286000" y="2876550"/>
              <a:ext cx="914400" cy="38100"/>
            </a:xfrm>
            <a:custGeom>
              <a:avLst/>
              <a:gdLst/>
              <a:ahLst/>
              <a:cxnLst/>
              <a:rect l="l" t="t" r="r" b="b"/>
              <a:pathLst>
                <a:path w="914400" h="38100">
                  <a:moveTo>
                    <a:pt x="0" y="38100"/>
                  </a:moveTo>
                  <a:lnTo>
                    <a:pt x="914400" y="38100"/>
                  </a:lnTo>
                  <a:lnTo>
                    <a:pt x="914400" y="0"/>
                  </a:lnTo>
                  <a:lnTo>
                    <a:pt x="0" y="0"/>
                  </a:lnTo>
                  <a:lnTo>
                    <a:pt x="0" y="381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57200" y="1981200"/>
              <a:ext cx="914400" cy="2741930"/>
            </a:xfrm>
            <a:custGeom>
              <a:avLst/>
              <a:gdLst/>
              <a:ahLst/>
              <a:cxnLst/>
              <a:rect l="l" t="t" r="r" b="b"/>
              <a:pathLst>
                <a:path w="914400" h="2741929">
                  <a:moveTo>
                    <a:pt x="914400" y="0"/>
                  </a:moveTo>
                  <a:lnTo>
                    <a:pt x="0" y="0"/>
                  </a:lnTo>
                  <a:lnTo>
                    <a:pt x="0" y="2741676"/>
                  </a:lnTo>
                  <a:lnTo>
                    <a:pt x="914400" y="2741676"/>
                  </a:lnTo>
                  <a:lnTo>
                    <a:pt x="914400" y="0"/>
                  </a:lnTo>
                  <a:close/>
                </a:path>
              </a:pathLst>
            </a:custGeom>
            <a:solidFill>
              <a:srgbClr val="4F81B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57200" y="1981200"/>
              <a:ext cx="914400" cy="2741930"/>
            </a:xfrm>
            <a:custGeom>
              <a:avLst/>
              <a:gdLst/>
              <a:ahLst/>
              <a:cxnLst/>
              <a:rect l="l" t="t" r="r" b="b"/>
              <a:pathLst>
                <a:path w="914400" h="2741929">
                  <a:moveTo>
                    <a:pt x="0" y="2741676"/>
                  </a:moveTo>
                  <a:lnTo>
                    <a:pt x="914400" y="2741676"/>
                  </a:lnTo>
                  <a:lnTo>
                    <a:pt x="914400" y="0"/>
                  </a:lnTo>
                  <a:lnTo>
                    <a:pt x="0" y="0"/>
                  </a:lnTo>
                  <a:lnTo>
                    <a:pt x="0" y="2741676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57200" y="2895600"/>
              <a:ext cx="1828800" cy="914400"/>
            </a:xfrm>
            <a:custGeom>
              <a:avLst/>
              <a:gdLst/>
              <a:ahLst/>
              <a:cxnLst/>
              <a:rect l="l" t="t" r="r" b="b"/>
              <a:pathLst>
                <a:path w="1828800" h="914400">
                  <a:moveTo>
                    <a:pt x="1828800" y="0"/>
                  </a:moveTo>
                  <a:lnTo>
                    <a:pt x="0" y="0"/>
                  </a:lnTo>
                  <a:lnTo>
                    <a:pt x="0" y="914400"/>
                  </a:lnTo>
                  <a:lnTo>
                    <a:pt x="1828800" y="914400"/>
                  </a:lnTo>
                  <a:lnTo>
                    <a:pt x="1828800" y="0"/>
                  </a:lnTo>
                  <a:close/>
                </a:path>
              </a:pathLst>
            </a:custGeom>
            <a:solidFill>
              <a:srgbClr val="4F81B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57200" y="2895600"/>
              <a:ext cx="1828800" cy="914400"/>
            </a:xfrm>
            <a:custGeom>
              <a:avLst/>
              <a:gdLst/>
              <a:ahLst/>
              <a:cxnLst/>
              <a:rect l="l" t="t" r="r" b="b"/>
              <a:pathLst>
                <a:path w="1828800" h="914400">
                  <a:moveTo>
                    <a:pt x="0" y="914400"/>
                  </a:moveTo>
                  <a:lnTo>
                    <a:pt x="1828800" y="914400"/>
                  </a:lnTo>
                  <a:lnTo>
                    <a:pt x="1828800" y="0"/>
                  </a:lnTo>
                  <a:lnTo>
                    <a:pt x="0" y="0"/>
                  </a:lnTo>
                  <a:lnTo>
                    <a:pt x="0" y="914400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371600" y="2895600"/>
              <a:ext cx="0" cy="914400"/>
            </a:xfrm>
            <a:custGeom>
              <a:avLst/>
              <a:gdLst/>
              <a:ahLst/>
              <a:cxnLst/>
              <a:rect l="l" t="t" r="r" b="b"/>
              <a:pathLst>
                <a:path h="914400">
                  <a:moveTo>
                    <a:pt x="0" y="0"/>
                  </a:moveTo>
                  <a:lnTo>
                    <a:pt x="0" y="914400"/>
                  </a:lnTo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9" name="object 19"/>
          <p:cNvGrpSpPr/>
          <p:nvPr/>
        </p:nvGrpSpPr>
        <p:grpSpPr>
          <a:xfrm>
            <a:off x="6000750" y="2952750"/>
            <a:ext cx="1866900" cy="2780030"/>
            <a:chOff x="6000750" y="2952750"/>
            <a:chExt cx="1866900" cy="2780030"/>
          </a:xfrm>
        </p:grpSpPr>
        <p:sp>
          <p:nvSpPr>
            <p:cNvPr id="20" name="object 20"/>
            <p:cNvSpPr/>
            <p:nvPr/>
          </p:nvSpPr>
          <p:spPr>
            <a:xfrm>
              <a:off x="6934200" y="2971800"/>
              <a:ext cx="914400" cy="2741930"/>
            </a:xfrm>
            <a:custGeom>
              <a:avLst/>
              <a:gdLst/>
              <a:ahLst/>
              <a:cxnLst/>
              <a:rect l="l" t="t" r="r" b="b"/>
              <a:pathLst>
                <a:path w="914400" h="2741929">
                  <a:moveTo>
                    <a:pt x="914400" y="0"/>
                  </a:moveTo>
                  <a:lnTo>
                    <a:pt x="0" y="0"/>
                  </a:lnTo>
                  <a:lnTo>
                    <a:pt x="0" y="2741676"/>
                  </a:lnTo>
                  <a:lnTo>
                    <a:pt x="914400" y="2741676"/>
                  </a:lnTo>
                  <a:lnTo>
                    <a:pt x="914400" y="0"/>
                  </a:lnTo>
                  <a:close/>
                </a:path>
              </a:pathLst>
            </a:custGeom>
            <a:solidFill>
              <a:srgbClr val="80008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6934200" y="2971800"/>
              <a:ext cx="914400" cy="2741930"/>
            </a:xfrm>
            <a:custGeom>
              <a:avLst/>
              <a:gdLst/>
              <a:ahLst/>
              <a:cxnLst/>
              <a:rect l="l" t="t" r="r" b="b"/>
              <a:pathLst>
                <a:path w="914400" h="2741929">
                  <a:moveTo>
                    <a:pt x="0" y="2741676"/>
                  </a:moveTo>
                  <a:lnTo>
                    <a:pt x="914400" y="2741676"/>
                  </a:lnTo>
                  <a:lnTo>
                    <a:pt x="914400" y="0"/>
                  </a:lnTo>
                  <a:lnTo>
                    <a:pt x="0" y="0"/>
                  </a:lnTo>
                  <a:lnTo>
                    <a:pt x="0" y="2741676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019800" y="3884675"/>
              <a:ext cx="1828800" cy="914400"/>
            </a:xfrm>
            <a:custGeom>
              <a:avLst/>
              <a:gdLst/>
              <a:ahLst/>
              <a:cxnLst/>
              <a:rect l="l" t="t" r="r" b="b"/>
              <a:pathLst>
                <a:path w="1828800" h="914400">
                  <a:moveTo>
                    <a:pt x="1828800" y="0"/>
                  </a:moveTo>
                  <a:lnTo>
                    <a:pt x="0" y="0"/>
                  </a:lnTo>
                  <a:lnTo>
                    <a:pt x="0" y="914400"/>
                  </a:lnTo>
                  <a:lnTo>
                    <a:pt x="1828800" y="914400"/>
                  </a:lnTo>
                  <a:lnTo>
                    <a:pt x="1828800" y="0"/>
                  </a:lnTo>
                  <a:close/>
                </a:path>
              </a:pathLst>
            </a:custGeom>
            <a:solidFill>
              <a:srgbClr val="80008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6019800" y="3884675"/>
              <a:ext cx="1828800" cy="914400"/>
            </a:xfrm>
            <a:custGeom>
              <a:avLst/>
              <a:gdLst/>
              <a:ahLst/>
              <a:cxnLst/>
              <a:rect l="l" t="t" r="r" b="b"/>
              <a:pathLst>
                <a:path w="1828800" h="914400">
                  <a:moveTo>
                    <a:pt x="0" y="914400"/>
                  </a:moveTo>
                  <a:lnTo>
                    <a:pt x="1828800" y="914400"/>
                  </a:lnTo>
                  <a:lnTo>
                    <a:pt x="1828800" y="0"/>
                  </a:lnTo>
                  <a:lnTo>
                    <a:pt x="0" y="0"/>
                  </a:lnTo>
                  <a:lnTo>
                    <a:pt x="0" y="914400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6934200" y="3884675"/>
              <a:ext cx="0" cy="914400"/>
            </a:xfrm>
            <a:custGeom>
              <a:avLst/>
              <a:gdLst/>
              <a:ahLst/>
              <a:cxnLst/>
              <a:rect l="l" t="t" r="r" b="b"/>
              <a:pathLst>
                <a:path h="914400">
                  <a:moveTo>
                    <a:pt x="0" y="914400"/>
                  </a:moveTo>
                  <a:lnTo>
                    <a:pt x="0" y="0"/>
                  </a:lnTo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819400" y="235870"/>
            <a:ext cx="3505199" cy="4584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u="heavy" dirty="0">
                <a:uFill>
                  <a:solidFill>
                    <a:srgbClr val="000000"/>
                  </a:solidFill>
                </a:uFill>
              </a:rPr>
              <a:t>Basic Case</a:t>
            </a:r>
            <a:r>
              <a:rPr dirty="0"/>
              <a:t>: </a:t>
            </a:r>
            <a:r>
              <a:rPr spc="300" dirty="0"/>
              <a:t>2</a:t>
            </a:r>
            <a:r>
              <a:rPr sz="2850" spc="300" baseline="24853" dirty="0"/>
              <a:t>2</a:t>
            </a:r>
            <a:r>
              <a:rPr sz="2850" baseline="24853" dirty="0"/>
              <a:t> </a:t>
            </a:r>
            <a:r>
              <a:rPr sz="2900" dirty="0"/>
              <a:t>x </a:t>
            </a:r>
            <a:r>
              <a:rPr sz="2900" spc="300" dirty="0"/>
              <a:t>2</a:t>
            </a:r>
            <a:r>
              <a:rPr sz="2850" spc="300" baseline="24853" dirty="0"/>
              <a:t>2</a:t>
            </a:r>
            <a:r>
              <a:rPr sz="2850" baseline="24853" dirty="0"/>
              <a:t> </a:t>
            </a:r>
            <a:r>
              <a:rPr sz="2900" dirty="0"/>
              <a:t>Board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38150" y="1962150"/>
          <a:ext cx="3657600" cy="365696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4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144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31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57150">
                      <a:solidFill>
                        <a:srgbClr val="000000"/>
                      </a:solidFill>
                      <a:prstDash val="soli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57150">
                      <a:solidFill>
                        <a:srgbClr val="000000"/>
                      </a:solidFill>
                      <a:prstDash val="soli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57150">
                      <a:solidFill>
                        <a:srgbClr val="000000"/>
                      </a:solidFill>
                      <a:prstDash val="solid"/>
                    </a:lnT>
                    <a:lnB w="57150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1503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5715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57150">
                      <a:solidFill>
                        <a:srgbClr val="000000"/>
                      </a:solidFill>
                      <a:prstDash val="solid"/>
                    </a:lnR>
                    <a:lnT w="5715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5715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371215" y="300482"/>
            <a:ext cx="240093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u="heavy" dirty="0">
                <a:uFill>
                  <a:solidFill>
                    <a:srgbClr val="000000"/>
                  </a:solidFill>
                </a:uFill>
              </a:rPr>
              <a:t>Inductive</a:t>
            </a:r>
            <a:r>
              <a:rPr sz="3600" u="heavy" spc="-120" dirty="0">
                <a:uFill>
                  <a:solidFill>
                    <a:srgbClr val="000000"/>
                  </a:solidFill>
                </a:uFill>
              </a:rPr>
              <a:t> </a:t>
            </a:r>
            <a:r>
              <a:rPr sz="3600" u="heavy" dirty="0">
                <a:uFill>
                  <a:solidFill>
                    <a:srgbClr val="000000"/>
                  </a:solidFill>
                </a:uFill>
              </a:rPr>
              <a:t>Step</a:t>
            </a:r>
            <a:endParaRPr sz="3600"/>
          </a:p>
        </p:txBody>
      </p:sp>
      <p:sp>
        <p:nvSpPr>
          <p:cNvPr id="3" name="object 3"/>
          <p:cNvSpPr txBox="1"/>
          <p:nvPr/>
        </p:nvSpPr>
        <p:spPr>
          <a:xfrm>
            <a:off x="904239" y="1087628"/>
            <a:ext cx="7628890" cy="30981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67665" marR="17780" indent="-342900" algn="just">
              <a:lnSpc>
                <a:spcPct val="100000"/>
              </a:lnSpc>
              <a:spcBef>
                <a:spcPts val="100"/>
              </a:spcBef>
            </a:pPr>
            <a:r>
              <a:rPr sz="2800" spc="-5" dirty="0">
                <a:latin typeface="Times New Roman"/>
                <a:cs typeface="Times New Roman"/>
              </a:rPr>
              <a:t>Assume that we can </a:t>
            </a:r>
            <a:r>
              <a:rPr sz="2800" dirty="0">
                <a:latin typeface="Times New Roman"/>
                <a:cs typeface="Times New Roman"/>
              </a:rPr>
              <a:t>tile </a:t>
            </a:r>
            <a:r>
              <a:rPr sz="2800" spc="-5" dirty="0">
                <a:latin typeface="Times New Roman"/>
                <a:cs typeface="Times New Roman"/>
              </a:rPr>
              <a:t>any board </a:t>
            </a:r>
            <a:r>
              <a:rPr sz="2800" dirty="0">
                <a:latin typeface="Times New Roman"/>
                <a:cs typeface="Times New Roman"/>
              </a:rPr>
              <a:t>of </a:t>
            </a:r>
            <a:r>
              <a:rPr sz="2800" spc="-5" dirty="0">
                <a:latin typeface="Times New Roman"/>
                <a:cs typeface="Times New Roman"/>
              </a:rPr>
              <a:t>size </a:t>
            </a:r>
            <a:r>
              <a:rPr sz="2800" spc="5" dirty="0">
                <a:latin typeface="Times New Roman"/>
                <a:cs typeface="Times New Roman"/>
              </a:rPr>
              <a:t>2</a:t>
            </a:r>
            <a:r>
              <a:rPr sz="2775" spc="7" baseline="25525" dirty="0">
                <a:latin typeface="Times New Roman"/>
                <a:cs typeface="Times New Roman"/>
              </a:rPr>
              <a:t>2 </a:t>
            </a:r>
            <a:r>
              <a:rPr sz="2800" dirty="0">
                <a:latin typeface="Times New Roman"/>
                <a:cs typeface="Times New Roman"/>
              </a:rPr>
              <a:t>by 2</a:t>
            </a:r>
            <a:r>
              <a:rPr sz="2775" baseline="25525" dirty="0">
                <a:latin typeface="Times New Roman"/>
                <a:cs typeface="Times New Roman"/>
              </a:rPr>
              <a:t>2 </a:t>
            </a:r>
            <a:r>
              <a:rPr sz="2800" dirty="0">
                <a:latin typeface="Times New Roman"/>
                <a:cs typeface="Times New Roman"/>
              </a:rPr>
              <a:t>up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to to 2</a:t>
            </a:r>
            <a:r>
              <a:rPr sz="2775" baseline="25525" dirty="0">
                <a:latin typeface="Times New Roman"/>
                <a:cs typeface="Times New Roman"/>
              </a:rPr>
              <a:t>n </a:t>
            </a:r>
            <a:r>
              <a:rPr sz="2800" dirty="0">
                <a:latin typeface="Times New Roman"/>
                <a:cs typeface="Times New Roman"/>
              </a:rPr>
              <a:t>by 2</a:t>
            </a:r>
            <a:r>
              <a:rPr sz="2775" baseline="25525" dirty="0">
                <a:latin typeface="Times New Roman"/>
                <a:cs typeface="Times New Roman"/>
              </a:rPr>
              <a:t>n</a:t>
            </a:r>
            <a:r>
              <a:rPr sz="2800" dirty="0">
                <a:latin typeface="Times New Roman"/>
                <a:cs typeface="Times New Roman"/>
              </a:rPr>
              <a:t>.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110" dirty="0">
                <a:latin typeface="Times New Roman"/>
                <a:cs typeface="Times New Roman"/>
              </a:rPr>
              <a:t>We </a:t>
            </a:r>
            <a:r>
              <a:rPr sz="2800" spc="-5" dirty="0">
                <a:latin typeface="Times New Roman"/>
                <a:cs typeface="Times New Roman"/>
              </a:rPr>
              <a:t>must </a:t>
            </a:r>
            <a:r>
              <a:rPr sz="2800" dirty="0">
                <a:latin typeface="Times New Roman"/>
                <a:cs typeface="Times New Roman"/>
              </a:rPr>
              <a:t>show </a:t>
            </a:r>
            <a:r>
              <a:rPr sz="2800" spc="-5" dirty="0">
                <a:latin typeface="Times New Roman"/>
                <a:cs typeface="Times New Roman"/>
              </a:rPr>
              <a:t>that </a:t>
            </a:r>
            <a:r>
              <a:rPr sz="2800" dirty="0">
                <a:latin typeface="Times New Roman"/>
                <a:cs typeface="Times New Roman"/>
              </a:rPr>
              <a:t>this </a:t>
            </a:r>
            <a:r>
              <a:rPr sz="2800" spc="-5" dirty="0">
                <a:latin typeface="Times New Roman"/>
                <a:cs typeface="Times New Roman"/>
              </a:rPr>
              <a:t>implies that 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can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tile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800" spc="-5" dirty="0">
                <a:latin typeface="Times New Roman"/>
                <a:cs typeface="Times New Roman"/>
              </a:rPr>
              <a:t> board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of </a:t>
            </a:r>
            <a:r>
              <a:rPr sz="2800" spc="-5" dirty="0">
                <a:latin typeface="Times New Roman"/>
                <a:cs typeface="Times New Roman"/>
              </a:rPr>
              <a:t>size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5" dirty="0">
                <a:latin typeface="Times New Roman"/>
                <a:cs typeface="Times New Roman"/>
              </a:rPr>
              <a:t>2</a:t>
            </a:r>
            <a:r>
              <a:rPr sz="2775" spc="7" baseline="25525" dirty="0">
                <a:latin typeface="Times New Roman"/>
                <a:cs typeface="Times New Roman"/>
              </a:rPr>
              <a:t>n+1</a:t>
            </a:r>
            <a:r>
              <a:rPr sz="2775" spc="359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by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</a:t>
            </a:r>
            <a:r>
              <a:rPr sz="2775" baseline="25525" dirty="0">
                <a:latin typeface="Times New Roman"/>
                <a:cs typeface="Times New Roman"/>
              </a:rPr>
              <a:t>n+1</a:t>
            </a:r>
            <a:r>
              <a:rPr sz="2800" dirty="0">
                <a:latin typeface="Times New Roman"/>
                <a:cs typeface="Times New Roman"/>
              </a:rPr>
              <a:t>.</a:t>
            </a:r>
          </a:p>
          <a:p>
            <a:pPr marL="368300" marR="22860" indent="-342900" algn="just">
              <a:lnSpc>
                <a:spcPct val="100000"/>
              </a:lnSpc>
              <a:spcBef>
                <a:spcPts val="675"/>
              </a:spcBef>
            </a:pPr>
            <a:r>
              <a:rPr sz="2800" dirty="0">
                <a:latin typeface="Times New Roman"/>
                <a:cs typeface="Times New Roman"/>
              </a:rPr>
              <a:t>Proof: Divide the </a:t>
            </a:r>
            <a:r>
              <a:rPr sz="2800" spc="5" dirty="0">
                <a:latin typeface="Times New Roman"/>
                <a:cs typeface="Times New Roman"/>
              </a:rPr>
              <a:t>2</a:t>
            </a:r>
            <a:r>
              <a:rPr sz="2775" spc="7" baseline="25525" dirty="0">
                <a:latin typeface="Times New Roman"/>
                <a:cs typeface="Times New Roman"/>
              </a:rPr>
              <a:t>n+1 </a:t>
            </a:r>
            <a:r>
              <a:rPr sz="2800" dirty="0">
                <a:latin typeface="Times New Roman"/>
                <a:cs typeface="Times New Roman"/>
              </a:rPr>
              <a:t>by </a:t>
            </a:r>
            <a:r>
              <a:rPr sz="2800" spc="5" dirty="0">
                <a:latin typeface="Times New Roman"/>
                <a:cs typeface="Times New Roman"/>
              </a:rPr>
              <a:t>2</a:t>
            </a:r>
            <a:r>
              <a:rPr sz="2775" spc="7" baseline="25525" dirty="0">
                <a:latin typeface="Times New Roman"/>
                <a:cs typeface="Times New Roman"/>
              </a:rPr>
              <a:t>n+1 </a:t>
            </a:r>
            <a:r>
              <a:rPr sz="2800" spc="-5" dirty="0">
                <a:latin typeface="Times New Roman"/>
                <a:cs typeface="Times New Roman"/>
              </a:rPr>
              <a:t>board </a:t>
            </a:r>
            <a:r>
              <a:rPr sz="2800" dirty="0">
                <a:latin typeface="Times New Roman"/>
                <a:cs typeface="Times New Roman"/>
              </a:rPr>
              <a:t>into 4 </a:t>
            </a:r>
            <a:r>
              <a:rPr sz="2800" spc="-5" dirty="0">
                <a:latin typeface="Times New Roman"/>
                <a:cs typeface="Times New Roman"/>
              </a:rPr>
              <a:t>parts, each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of </a:t>
            </a:r>
            <a:r>
              <a:rPr sz="2800" spc="-5" dirty="0">
                <a:latin typeface="Times New Roman"/>
                <a:cs typeface="Times New Roman"/>
              </a:rPr>
              <a:t>size </a:t>
            </a:r>
            <a:r>
              <a:rPr sz="2800" spc="5" dirty="0">
                <a:latin typeface="Times New Roman"/>
                <a:cs typeface="Times New Roman"/>
              </a:rPr>
              <a:t>2</a:t>
            </a:r>
            <a:r>
              <a:rPr sz="2775" spc="7" baseline="25525" dirty="0">
                <a:latin typeface="Times New Roman"/>
                <a:cs typeface="Times New Roman"/>
              </a:rPr>
              <a:t>n </a:t>
            </a:r>
            <a:r>
              <a:rPr sz="2800" dirty="0">
                <a:latin typeface="Times New Roman"/>
                <a:cs typeface="Times New Roman"/>
              </a:rPr>
              <a:t>by 2</a:t>
            </a:r>
            <a:r>
              <a:rPr sz="2775" baseline="25525" dirty="0">
                <a:latin typeface="Times New Roman"/>
                <a:cs typeface="Times New Roman"/>
              </a:rPr>
              <a:t>n</a:t>
            </a:r>
            <a:r>
              <a:rPr sz="2800" dirty="0">
                <a:latin typeface="Times New Roman"/>
                <a:cs typeface="Times New Roman"/>
              </a:rPr>
              <a:t>.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Since we </a:t>
            </a:r>
            <a:r>
              <a:rPr sz="2800" dirty="0">
                <a:latin typeface="Times New Roman"/>
                <a:cs typeface="Times New Roman"/>
              </a:rPr>
              <a:t>know </a:t>
            </a:r>
            <a:r>
              <a:rPr sz="2800" spc="-5" dirty="0">
                <a:latin typeface="Times New Roman"/>
                <a:cs typeface="Times New Roman"/>
              </a:rPr>
              <a:t>that each </a:t>
            </a:r>
            <a:r>
              <a:rPr sz="2800" dirty="0">
                <a:latin typeface="Times New Roman"/>
                <a:cs typeface="Times New Roman"/>
              </a:rPr>
              <a:t>of </a:t>
            </a:r>
            <a:r>
              <a:rPr sz="2800" spc="-5" dirty="0">
                <a:latin typeface="Times New Roman"/>
                <a:cs typeface="Times New Roman"/>
              </a:rPr>
              <a:t>these </a:t>
            </a:r>
            <a:r>
              <a:rPr sz="2800" dirty="0">
                <a:latin typeface="Times New Roman"/>
                <a:cs typeface="Times New Roman"/>
              </a:rPr>
              <a:t> boards </a:t>
            </a:r>
            <a:r>
              <a:rPr sz="2800" spc="-5" dirty="0">
                <a:latin typeface="Times New Roman"/>
                <a:cs typeface="Times New Roman"/>
              </a:rPr>
              <a:t>can </a:t>
            </a:r>
            <a:r>
              <a:rPr sz="2800" dirty="0">
                <a:latin typeface="Times New Roman"/>
                <a:cs typeface="Times New Roman"/>
              </a:rPr>
              <a:t>be </a:t>
            </a:r>
            <a:r>
              <a:rPr sz="2800" spc="-5" dirty="0">
                <a:latin typeface="Times New Roman"/>
                <a:cs typeface="Times New Roman"/>
              </a:rPr>
              <a:t>tiled, then we can </a:t>
            </a:r>
            <a:r>
              <a:rPr sz="2800" dirty="0">
                <a:latin typeface="Times New Roman"/>
                <a:cs typeface="Times New Roman"/>
              </a:rPr>
              <a:t>put </a:t>
            </a:r>
            <a:r>
              <a:rPr sz="2800" spc="-5" dirty="0">
                <a:latin typeface="Times New Roman"/>
                <a:cs typeface="Times New Roman"/>
              </a:rPr>
              <a:t>them together </a:t>
            </a:r>
            <a:r>
              <a:rPr sz="2800" dirty="0">
                <a:latin typeface="Times New Roman"/>
                <a:cs typeface="Times New Roman"/>
              </a:rPr>
              <a:t> to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tile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</a:t>
            </a:r>
            <a:r>
              <a:rPr sz="2775" baseline="25525" dirty="0">
                <a:latin typeface="Times New Roman"/>
                <a:cs typeface="Times New Roman"/>
              </a:rPr>
              <a:t>n+1</a:t>
            </a:r>
            <a:r>
              <a:rPr sz="2775" spc="367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by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5" dirty="0">
                <a:latin typeface="Times New Roman"/>
                <a:cs typeface="Times New Roman"/>
              </a:rPr>
              <a:t>2</a:t>
            </a:r>
            <a:r>
              <a:rPr sz="2775" spc="7" baseline="25525" dirty="0">
                <a:latin typeface="Times New Roman"/>
                <a:cs typeface="Times New Roman"/>
              </a:rPr>
              <a:t>n+1</a:t>
            </a:r>
            <a:r>
              <a:rPr sz="2775" spc="345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board.</a:t>
            </a: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3577018" y="4720018"/>
          <a:ext cx="1828800" cy="1828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4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44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7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89152" y="694436"/>
            <a:ext cx="7959090" cy="879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11935" marR="5080" indent="-1499870">
              <a:lnSpc>
                <a:spcPct val="100000"/>
              </a:lnSpc>
              <a:spcBef>
                <a:spcPts val="100"/>
              </a:spcBef>
            </a:pPr>
            <a:r>
              <a:rPr sz="2800" dirty="0"/>
              <a:t>Show</a:t>
            </a:r>
            <a:r>
              <a:rPr sz="2800" spc="-30" dirty="0"/>
              <a:t> </a:t>
            </a:r>
            <a:r>
              <a:rPr sz="2800" dirty="0"/>
              <a:t>that</a:t>
            </a:r>
            <a:r>
              <a:rPr sz="2800" spc="-10" dirty="0"/>
              <a:t> </a:t>
            </a:r>
            <a:r>
              <a:rPr sz="2800" dirty="0"/>
              <a:t>every</a:t>
            </a:r>
            <a:r>
              <a:rPr sz="2800" spc="-25" dirty="0"/>
              <a:t> </a:t>
            </a:r>
            <a:r>
              <a:rPr sz="2800" dirty="0"/>
              <a:t>amount</a:t>
            </a:r>
            <a:r>
              <a:rPr sz="2800" spc="-15" dirty="0"/>
              <a:t> </a:t>
            </a:r>
            <a:r>
              <a:rPr sz="2800" dirty="0"/>
              <a:t>of</a:t>
            </a:r>
            <a:r>
              <a:rPr sz="2800" spc="-10" dirty="0"/>
              <a:t> </a:t>
            </a:r>
            <a:r>
              <a:rPr sz="2800" dirty="0"/>
              <a:t>postage</a:t>
            </a:r>
            <a:r>
              <a:rPr sz="2800" spc="-25" dirty="0"/>
              <a:t> </a:t>
            </a:r>
            <a:r>
              <a:rPr sz="2800" dirty="0"/>
              <a:t>that</a:t>
            </a:r>
            <a:r>
              <a:rPr sz="2800" spc="-10" dirty="0"/>
              <a:t> </a:t>
            </a:r>
            <a:r>
              <a:rPr sz="2800" dirty="0"/>
              <a:t>is</a:t>
            </a:r>
            <a:r>
              <a:rPr sz="2800" spc="-10" dirty="0"/>
              <a:t> </a:t>
            </a:r>
            <a:r>
              <a:rPr sz="2800" dirty="0"/>
              <a:t>at</a:t>
            </a:r>
            <a:r>
              <a:rPr sz="2800" spc="-10" dirty="0"/>
              <a:t> </a:t>
            </a:r>
            <a:r>
              <a:rPr sz="2800" dirty="0"/>
              <a:t>least</a:t>
            </a:r>
            <a:r>
              <a:rPr sz="2800" spc="-25" dirty="0"/>
              <a:t> </a:t>
            </a:r>
            <a:r>
              <a:rPr sz="2800" dirty="0"/>
              <a:t>12 cents</a:t>
            </a:r>
            <a:r>
              <a:rPr sz="2800" spc="-30" dirty="0"/>
              <a:t> </a:t>
            </a:r>
            <a:r>
              <a:rPr sz="2800" dirty="0"/>
              <a:t>can </a:t>
            </a:r>
            <a:r>
              <a:rPr sz="2800" spc="-600" dirty="0"/>
              <a:t> </a:t>
            </a:r>
            <a:r>
              <a:rPr sz="2800" dirty="0"/>
              <a:t>be</a:t>
            </a:r>
            <a:r>
              <a:rPr sz="2800" spc="-20" dirty="0"/>
              <a:t> </a:t>
            </a:r>
            <a:r>
              <a:rPr sz="2800" dirty="0"/>
              <a:t>made</a:t>
            </a:r>
            <a:r>
              <a:rPr sz="2800" spc="-20" dirty="0"/>
              <a:t> </a:t>
            </a:r>
            <a:r>
              <a:rPr sz="2800" dirty="0"/>
              <a:t>from</a:t>
            </a:r>
            <a:r>
              <a:rPr sz="2800" spc="-15" dirty="0"/>
              <a:t> </a:t>
            </a:r>
            <a:r>
              <a:rPr sz="2800" dirty="0"/>
              <a:t>4-cent</a:t>
            </a:r>
            <a:r>
              <a:rPr sz="2800" spc="-25" dirty="0"/>
              <a:t> </a:t>
            </a:r>
            <a:r>
              <a:rPr sz="2800" dirty="0"/>
              <a:t>and</a:t>
            </a:r>
            <a:r>
              <a:rPr sz="2800" spc="-15" dirty="0"/>
              <a:t> </a:t>
            </a:r>
            <a:r>
              <a:rPr sz="2800" dirty="0"/>
              <a:t>5-cent</a:t>
            </a:r>
            <a:r>
              <a:rPr sz="2800" spc="-20" dirty="0"/>
              <a:t> </a:t>
            </a:r>
            <a:r>
              <a:rPr sz="2800" dirty="0"/>
              <a:t>stamps.</a:t>
            </a:r>
            <a:endParaRPr sz="2800"/>
          </a:p>
        </p:txBody>
      </p:sp>
      <p:sp>
        <p:nvSpPr>
          <p:cNvPr id="3" name="object 3"/>
          <p:cNvSpPr txBox="1"/>
          <p:nvPr/>
        </p:nvSpPr>
        <p:spPr>
          <a:xfrm>
            <a:off x="764540" y="1734566"/>
            <a:ext cx="7528559" cy="3948429"/>
          </a:xfrm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12700" marR="5080" indent="-635">
              <a:lnSpc>
                <a:spcPts val="2810"/>
              </a:lnSpc>
              <a:spcBef>
                <a:spcPts val="450"/>
              </a:spcBef>
              <a:tabLst>
                <a:tab pos="5501640" algn="l"/>
              </a:tabLst>
            </a:pPr>
            <a:r>
              <a:rPr sz="2600" b="1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Basis</a:t>
            </a:r>
            <a:r>
              <a:rPr sz="2600" b="1" u="heavy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600" b="1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Step:</a:t>
            </a:r>
            <a:r>
              <a:rPr sz="2600" b="1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If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the postage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is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12 cents then we can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use 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three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4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cent stamps.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If the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postage is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13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cents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we can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use </a:t>
            </a:r>
            <a:r>
              <a:rPr sz="2600" spc="-63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two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4</a:t>
            </a:r>
            <a:r>
              <a:rPr sz="2600" spc="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cent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stamps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and one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5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cent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stamp.	If</a:t>
            </a:r>
            <a:r>
              <a:rPr sz="2600" spc="2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the</a:t>
            </a:r>
            <a:r>
              <a:rPr sz="2600" spc="3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postage 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is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14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cents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we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can use one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4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cent stamp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and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two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5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cent 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stamps. If the postage is 15 cents we can use three 5 cent </a:t>
            </a:r>
            <a:r>
              <a:rPr sz="2600" spc="-63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stamps.</a:t>
            </a:r>
            <a:endParaRPr sz="26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260"/>
              </a:spcBef>
            </a:pPr>
            <a:r>
              <a:rPr sz="2600" spc="-5" dirty="0">
                <a:latin typeface="Times New Roman"/>
                <a:cs typeface="Times New Roman"/>
              </a:rPr>
              <a:t>12</a:t>
            </a:r>
            <a:r>
              <a:rPr sz="2600" spc="-4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=</a:t>
            </a:r>
            <a:r>
              <a:rPr sz="2600" spc="-5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4+4+4</a:t>
            </a:r>
            <a:endParaRPr sz="26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310"/>
              </a:spcBef>
            </a:pPr>
            <a:r>
              <a:rPr sz="2600" spc="-5" dirty="0">
                <a:latin typeface="Times New Roman"/>
                <a:cs typeface="Times New Roman"/>
              </a:rPr>
              <a:t>13</a:t>
            </a:r>
            <a:r>
              <a:rPr sz="2600" spc="-4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=</a:t>
            </a:r>
            <a:r>
              <a:rPr sz="2600" spc="-5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4+4+5</a:t>
            </a:r>
            <a:endParaRPr sz="26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310"/>
              </a:spcBef>
            </a:pPr>
            <a:r>
              <a:rPr sz="2600" spc="-5" dirty="0">
                <a:latin typeface="Times New Roman"/>
                <a:cs typeface="Times New Roman"/>
              </a:rPr>
              <a:t>14</a:t>
            </a:r>
            <a:r>
              <a:rPr sz="2600" spc="-4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=</a:t>
            </a:r>
            <a:r>
              <a:rPr sz="2600" spc="-5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4+5+5</a:t>
            </a:r>
            <a:endParaRPr sz="26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315"/>
              </a:spcBef>
            </a:pPr>
            <a:r>
              <a:rPr sz="2600" spc="-5" dirty="0">
                <a:latin typeface="Times New Roman"/>
                <a:cs typeface="Times New Roman"/>
              </a:rPr>
              <a:t>15</a:t>
            </a:r>
            <a:r>
              <a:rPr sz="2600" spc="-4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=</a:t>
            </a:r>
            <a:r>
              <a:rPr sz="2600" spc="-5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5+5+5</a:t>
            </a:r>
            <a:endParaRPr sz="26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64540" y="305053"/>
            <a:ext cx="7785100" cy="49898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36420" marR="414655" indent="-1586230">
              <a:lnSpc>
                <a:spcPct val="100000"/>
              </a:lnSpc>
              <a:spcBef>
                <a:spcPts val="100"/>
              </a:spcBef>
            </a:pPr>
            <a:r>
              <a:rPr sz="2400" i="1" dirty="0">
                <a:latin typeface="Monotype Corsiva"/>
                <a:cs typeface="Monotype Corsiva"/>
              </a:rPr>
              <a:t>Show that every amount of postage that is at least 12 cents can be </a:t>
            </a:r>
            <a:r>
              <a:rPr sz="2400" i="1" spc="-515" dirty="0">
                <a:latin typeface="Monotype Corsiva"/>
                <a:cs typeface="Monotype Corsiva"/>
              </a:rPr>
              <a:t> </a:t>
            </a:r>
            <a:r>
              <a:rPr sz="2400" i="1" dirty="0">
                <a:latin typeface="Monotype Corsiva"/>
                <a:cs typeface="Monotype Corsiva"/>
              </a:rPr>
              <a:t>made</a:t>
            </a:r>
            <a:r>
              <a:rPr sz="2400" i="1" spc="-20" dirty="0">
                <a:latin typeface="Monotype Corsiva"/>
                <a:cs typeface="Monotype Corsiva"/>
              </a:rPr>
              <a:t> </a:t>
            </a:r>
            <a:r>
              <a:rPr sz="2400" i="1" dirty="0">
                <a:latin typeface="Monotype Corsiva"/>
                <a:cs typeface="Monotype Corsiva"/>
              </a:rPr>
              <a:t>from</a:t>
            </a:r>
            <a:r>
              <a:rPr sz="2400" i="1" spc="-10" dirty="0">
                <a:latin typeface="Monotype Corsiva"/>
                <a:cs typeface="Monotype Corsiva"/>
              </a:rPr>
              <a:t> </a:t>
            </a:r>
            <a:r>
              <a:rPr sz="2400" i="1" dirty="0">
                <a:latin typeface="Monotype Corsiva"/>
                <a:cs typeface="Monotype Corsiva"/>
              </a:rPr>
              <a:t>4-cent</a:t>
            </a:r>
            <a:r>
              <a:rPr sz="2400" i="1" spc="-15" dirty="0">
                <a:latin typeface="Monotype Corsiva"/>
                <a:cs typeface="Monotype Corsiva"/>
              </a:rPr>
              <a:t> </a:t>
            </a:r>
            <a:r>
              <a:rPr sz="2400" i="1" dirty="0">
                <a:latin typeface="Monotype Corsiva"/>
                <a:cs typeface="Monotype Corsiva"/>
              </a:rPr>
              <a:t>and</a:t>
            </a:r>
            <a:r>
              <a:rPr sz="2400" i="1" spc="-10" dirty="0">
                <a:latin typeface="Monotype Corsiva"/>
                <a:cs typeface="Monotype Corsiva"/>
              </a:rPr>
              <a:t> </a:t>
            </a:r>
            <a:r>
              <a:rPr sz="2400" i="1" dirty="0">
                <a:latin typeface="Monotype Corsiva"/>
                <a:cs typeface="Monotype Corsiva"/>
              </a:rPr>
              <a:t>5-cent</a:t>
            </a:r>
            <a:r>
              <a:rPr sz="2400" i="1" spc="-15" dirty="0">
                <a:latin typeface="Monotype Corsiva"/>
                <a:cs typeface="Monotype Corsiva"/>
              </a:rPr>
              <a:t> </a:t>
            </a:r>
            <a:r>
              <a:rPr sz="2400" i="1" dirty="0">
                <a:latin typeface="Monotype Corsiva"/>
                <a:cs typeface="Monotype Corsiva"/>
              </a:rPr>
              <a:t>stamps.</a:t>
            </a:r>
            <a:endParaRPr sz="2400" dirty="0">
              <a:latin typeface="Monotype Corsiva"/>
              <a:cs typeface="Monotype Corsiva"/>
            </a:endParaRPr>
          </a:p>
          <a:p>
            <a:pPr marL="12700">
              <a:lnSpc>
                <a:spcPct val="100000"/>
              </a:lnSpc>
              <a:spcBef>
                <a:spcPts val="2215"/>
              </a:spcBef>
            </a:pPr>
            <a:r>
              <a:rPr sz="2400" b="1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Inductive</a:t>
            </a:r>
            <a:r>
              <a:rPr sz="2400" b="1" u="heavy" spc="-3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b="1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Step:</a:t>
            </a:r>
            <a:endParaRPr sz="2400" dirty="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  <a:spcBef>
                <a:spcPts val="575"/>
              </a:spcBef>
              <a:tabLst>
                <a:tab pos="1783080" algn="l"/>
              </a:tabLst>
            </a:pPr>
            <a:r>
              <a:rPr sz="2400" spc="-5" dirty="0">
                <a:latin typeface="Times New Roman"/>
                <a:cs typeface="Times New Roman"/>
              </a:rPr>
              <a:t>Assume that we </a:t>
            </a:r>
            <a:r>
              <a:rPr sz="2400" dirty="0">
                <a:latin typeface="Times New Roman"/>
                <a:cs typeface="Times New Roman"/>
              </a:rPr>
              <a:t>can </a:t>
            </a:r>
            <a:r>
              <a:rPr sz="2400" spc="-5" dirty="0">
                <a:latin typeface="Times New Roman"/>
                <a:cs typeface="Times New Roman"/>
              </a:rPr>
              <a:t>represent </a:t>
            </a:r>
            <a:r>
              <a:rPr sz="2400" dirty="0">
                <a:latin typeface="Times New Roman"/>
                <a:cs typeface="Times New Roman"/>
              </a:rPr>
              <a:t>any </a:t>
            </a:r>
            <a:r>
              <a:rPr sz="2400" spc="-5" dirty="0">
                <a:latin typeface="Times New Roman"/>
                <a:cs typeface="Times New Roman"/>
              </a:rPr>
              <a:t>postage value from </a:t>
            </a:r>
            <a:r>
              <a:rPr sz="2400" dirty="0">
                <a:latin typeface="Times New Roman"/>
                <a:cs typeface="Times New Roman"/>
              </a:rPr>
              <a:t>12 </a:t>
            </a:r>
            <a:r>
              <a:rPr sz="2400" spc="-5" dirty="0">
                <a:latin typeface="Times New Roman"/>
                <a:cs typeface="Times New Roman"/>
              </a:rPr>
              <a:t>cents </a:t>
            </a:r>
            <a:r>
              <a:rPr sz="2400" dirty="0">
                <a:latin typeface="Times New Roman"/>
                <a:cs typeface="Times New Roman"/>
              </a:rPr>
              <a:t> up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to </a:t>
            </a:r>
            <a:r>
              <a:rPr sz="2400" dirty="0">
                <a:latin typeface="Times New Roman"/>
                <a:cs typeface="Times New Roman"/>
              </a:rPr>
              <a:t>k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cents.	</a:t>
            </a:r>
            <a:r>
              <a:rPr sz="2400" spc="-95" dirty="0">
                <a:latin typeface="Times New Roman"/>
                <a:cs typeface="Times New Roman"/>
              </a:rPr>
              <a:t>We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must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show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that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we</a:t>
            </a:r>
            <a:r>
              <a:rPr sz="2400" dirty="0">
                <a:latin typeface="Times New Roman"/>
                <a:cs typeface="Times New Roman"/>
              </a:rPr>
              <a:t> can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represent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 </a:t>
            </a:r>
            <a:r>
              <a:rPr sz="2400" spc="-5" dirty="0">
                <a:latin typeface="Times New Roman"/>
                <a:cs typeface="Times New Roman"/>
              </a:rPr>
              <a:t>postage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k+1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cents.</a:t>
            </a:r>
            <a:endParaRPr sz="2400" dirty="0">
              <a:latin typeface="Times New Roman"/>
              <a:cs typeface="Times New Roman"/>
            </a:endParaRPr>
          </a:p>
          <a:p>
            <a:pPr marL="12700" marR="337185">
              <a:lnSpc>
                <a:spcPct val="100400"/>
              </a:lnSpc>
              <a:spcBef>
                <a:spcPts val="565"/>
              </a:spcBef>
            </a:pPr>
            <a:r>
              <a:rPr sz="2400" spc="-95" dirty="0">
                <a:latin typeface="Times New Roman"/>
                <a:cs typeface="Times New Roman"/>
              </a:rPr>
              <a:t>We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have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already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shown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that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we</a:t>
            </a:r>
            <a:r>
              <a:rPr sz="2400" dirty="0">
                <a:latin typeface="Times New Roman"/>
                <a:cs typeface="Times New Roman"/>
              </a:rPr>
              <a:t> can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represent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any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value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&lt;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16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cents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so </a:t>
            </a:r>
            <a:r>
              <a:rPr sz="2400" spc="-5" dirty="0">
                <a:latin typeface="Times New Roman"/>
                <a:cs typeface="Times New Roman"/>
              </a:rPr>
              <a:t>assume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k+1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Symbol"/>
                <a:cs typeface="Symbol"/>
              </a:rPr>
              <a:t>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16 </a:t>
            </a:r>
            <a:r>
              <a:rPr sz="2400" spc="-5" dirty="0">
                <a:latin typeface="Times New Roman"/>
                <a:cs typeface="Times New Roman"/>
              </a:rPr>
              <a:t>cents.</a:t>
            </a:r>
            <a:endParaRPr sz="2400" dirty="0">
              <a:latin typeface="Times New Roman"/>
              <a:cs typeface="Times New Roman"/>
            </a:endParaRPr>
          </a:p>
          <a:p>
            <a:pPr marL="12700" marR="239395">
              <a:lnSpc>
                <a:spcPct val="100000"/>
              </a:lnSpc>
              <a:spcBef>
                <a:spcPts val="575"/>
              </a:spcBef>
              <a:tabLst>
                <a:tab pos="4057015" algn="l"/>
              </a:tabLst>
            </a:pPr>
            <a:r>
              <a:rPr sz="2400" spc="-5" dirty="0">
                <a:latin typeface="Times New Roman"/>
                <a:cs typeface="Times New Roman"/>
              </a:rPr>
              <a:t>If</a:t>
            </a:r>
            <a:r>
              <a:rPr sz="2400" dirty="0">
                <a:latin typeface="Times New Roman"/>
                <a:cs typeface="Times New Roman"/>
              </a:rPr>
              <a:t> k+1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Symbol"/>
                <a:cs typeface="Symbol"/>
              </a:rPr>
              <a:t>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16 </a:t>
            </a:r>
            <a:r>
              <a:rPr sz="2400" spc="-5" dirty="0">
                <a:latin typeface="Times New Roman"/>
                <a:cs typeface="Times New Roman"/>
              </a:rPr>
              <a:t>then (k+1)</a:t>
            </a:r>
            <a:r>
              <a:rPr sz="2400" dirty="0">
                <a:latin typeface="Times New Roman"/>
                <a:cs typeface="Times New Roman"/>
              </a:rPr>
              <a:t> –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4 </a:t>
            </a:r>
            <a:r>
              <a:rPr sz="2400" dirty="0">
                <a:latin typeface="Symbol"/>
                <a:cs typeface="Symbol"/>
              </a:rPr>
              <a:t>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12.	</a:t>
            </a:r>
            <a:r>
              <a:rPr sz="2400" spc="-5" dirty="0">
                <a:latin typeface="Times New Roman"/>
                <a:cs typeface="Times New Roman"/>
              </a:rPr>
              <a:t>So</a:t>
            </a:r>
            <a:r>
              <a:rPr sz="2400" dirty="0">
                <a:latin typeface="Times New Roman"/>
                <a:cs typeface="Times New Roman"/>
              </a:rPr>
              <a:t> by </a:t>
            </a:r>
            <a:r>
              <a:rPr sz="2400" spc="-5" dirty="0">
                <a:latin typeface="Times New Roman"/>
                <a:cs typeface="Times New Roman"/>
              </a:rPr>
              <a:t>the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inductive 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hypothesis, we </a:t>
            </a:r>
            <a:r>
              <a:rPr sz="2400" dirty="0">
                <a:latin typeface="Times New Roman"/>
                <a:cs typeface="Times New Roman"/>
              </a:rPr>
              <a:t>can </a:t>
            </a:r>
            <a:r>
              <a:rPr sz="2400" spc="-5" dirty="0">
                <a:latin typeface="Times New Roman"/>
                <a:cs typeface="Times New Roman"/>
              </a:rPr>
              <a:t>represent (k+1) </a:t>
            </a:r>
            <a:r>
              <a:rPr sz="2400" dirty="0">
                <a:latin typeface="Times New Roman"/>
                <a:cs typeface="Times New Roman"/>
              </a:rPr>
              <a:t>– 4 </a:t>
            </a:r>
            <a:r>
              <a:rPr sz="2400" spc="-5" dirty="0">
                <a:latin typeface="Times New Roman"/>
                <a:cs typeface="Times New Roman"/>
              </a:rPr>
              <a:t>using </a:t>
            </a:r>
            <a:r>
              <a:rPr sz="2400" b="1" i="1" dirty="0">
                <a:latin typeface="Times New Roman"/>
                <a:cs typeface="Times New Roman"/>
              </a:rPr>
              <a:t>m </a:t>
            </a:r>
            <a:r>
              <a:rPr sz="2400" dirty="0">
                <a:latin typeface="Times New Roman"/>
                <a:cs typeface="Times New Roman"/>
              </a:rPr>
              <a:t>4-cent </a:t>
            </a:r>
            <a:r>
              <a:rPr sz="2400" spc="-5" dirty="0">
                <a:latin typeface="Times New Roman"/>
                <a:cs typeface="Times New Roman"/>
              </a:rPr>
              <a:t>stamps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and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b="1" i="1" dirty="0">
                <a:latin typeface="Times New Roman"/>
                <a:cs typeface="Times New Roman"/>
              </a:rPr>
              <a:t>n </a:t>
            </a:r>
            <a:r>
              <a:rPr sz="2400" dirty="0">
                <a:latin typeface="Times New Roman"/>
                <a:cs typeface="Times New Roman"/>
              </a:rPr>
              <a:t>5-cent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stamps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where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b="1" i="1" spc="-5" dirty="0">
                <a:latin typeface="Times New Roman"/>
                <a:cs typeface="Times New Roman"/>
              </a:rPr>
              <a:t>m,n</a:t>
            </a:r>
            <a:r>
              <a:rPr sz="2400" b="1" i="1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Symbol"/>
                <a:cs typeface="Symbol"/>
              </a:rPr>
              <a:t></a:t>
            </a:r>
            <a:r>
              <a:rPr sz="2400" b="1" spc="-5" dirty="0">
                <a:latin typeface="Times New Roman"/>
                <a:cs typeface="Times New Roman"/>
              </a:rPr>
              <a:t>N.</a:t>
            </a:r>
            <a:endParaRPr sz="24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2400" spc="-5" dirty="0">
                <a:latin typeface="Times New Roman"/>
                <a:cs typeface="Times New Roman"/>
              </a:rPr>
              <a:t>i.e.,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(k+1)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– 4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=4</a:t>
            </a:r>
            <a:r>
              <a:rPr sz="2400" b="1" i="1" dirty="0">
                <a:latin typeface="Times New Roman"/>
                <a:cs typeface="Times New Roman"/>
              </a:rPr>
              <a:t>m</a:t>
            </a:r>
            <a:r>
              <a:rPr sz="2400" b="1" i="1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+</a:t>
            </a:r>
            <a:r>
              <a:rPr sz="2400" spc="-5" dirty="0">
                <a:latin typeface="Times New Roman"/>
                <a:cs typeface="Times New Roman"/>
              </a:rPr>
              <a:t> 5</a:t>
            </a:r>
            <a:r>
              <a:rPr sz="2400" b="1" i="1" spc="-5" dirty="0">
                <a:latin typeface="Times New Roman"/>
                <a:cs typeface="Times New Roman"/>
              </a:rPr>
              <a:t>n</a:t>
            </a:r>
            <a:r>
              <a:rPr sz="2400" b="1" i="1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Symbol"/>
                <a:cs typeface="Symbol"/>
              </a:rPr>
              <a:t>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k+1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4 +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4</a:t>
            </a:r>
            <a:r>
              <a:rPr sz="2400" b="1" i="1" dirty="0">
                <a:latin typeface="Times New Roman"/>
                <a:cs typeface="Times New Roman"/>
              </a:rPr>
              <a:t>m</a:t>
            </a:r>
            <a:r>
              <a:rPr sz="2400" b="1" i="1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+5</a:t>
            </a:r>
            <a:r>
              <a:rPr sz="2400" b="1" i="1" dirty="0">
                <a:latin typeface="Times New Roman"/>
                <a:cs typeface="Times New Roman"/>
              </a:rPr>
              <a:t>n</a:t>
            </a:r>
            <a:r>
              <a:rPr sz="2400" b="1" i="1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4(</a:t>
            </a:r>
            <a:r>
              <a:rPr sz="2400" b="1" i="1" spc="-5" dirty="0">
                <a:latin typeface="Times New Roman"/>
                <a:cs typeface="Times New Roman"/>
              </a:rPr>
              <a:t>m</a:t>
            </a:r>
            <a:r>
              <a:rPr sz="2400" spc="-5" dirty="0">
                <a:latin typeface="Times New Roman"/>
                <a:cs typeface="Times New Roman"/>
              </a:rPr>
              <a:t>+1)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+</a:t>
            </a:r>
            <a:r>
              <a:rPr sz="2400" spc="-5" dirty="0">
                <a:latin typeface="Times New Roman"/>
                <a:cs typeface="Times New Roman"/>
              </a:rPr>
              <a:t> 5</a:t>
            </a:r>
            <a:r>
              <a:rPr sz="2400" b="1" i="1" spc="-5" dirty="0">
                <a:latin typeface="Times New Roman"/>
                <a:cs typeface="Times New Roman"/>
              </a:rPr>
              <a:t>n</a:t>
            </a:r>
            <a:r>
              <a:rPr sz="2400" spc="-5" dirty="0">
                <a:latin typeface="Times New Roman"/>
                <a:cs typeface="Times New Roman"/>
              </a:rPr>
              <a:t>.</a:t>
            </a:r>
            <a:endParaRPr sz="2400" dirty="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77240" y="5392673"/>
            <a:ext cx="7406005" cy="36576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575"/>
              </a:lnSpc>
            </a:pPr>
            <a:r>
              <a:rPr sz="2400" spc="-5" dirty="0">
                <a:latin typeface="Times New Roman"/>
                <a:cs typeface="Times New Roman"/>
              </a:rPr>
              <a:t>So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we</a:t>
            </a:r>
            <a:r>
              <a:rPr sz="2400" dirty="0">
                <a:latin typeface="Times New Roman"/>
                <a:cs typeface="Times New Roman"/>
              </a:rPr>
              <a:t> can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represent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k+1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cents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 </a:t>
            </a:r>
            <a:r>
              <a:rPr sz="2400" spc="-5" dirty="0">
                <a:latin typeface="Times New Roman"/>
                <a:cs typeface="Times New Roman"/>
              </a:rPr>
              <a:t>postage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with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(m+1)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4-cent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77240" y="5758434"/>
            <a:ext cx="3427095" cy="33782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575"/>
              </a:lnSpc>
            </a:pPr>
            <a:r>
              <a:rPr sz="2400" spc="-5" dirty="0">
                <a:latin typeface="Times New Roman"/>
                <a:cs typeface="Times New Roman"/>
              </a:rPr>
              <a:t>stamps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and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5-cent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stamps.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53900" y="134524"/>
            <a:ext cx="4756500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4400" spc="-5" dirty="0"/>
              <a:t>Example</a:t>
            </a:r>
            <a:r>
              <a:rPr sz="4400" spc="-20" dirty="0"/>
              <a:t> </a:t>
            </a:r>
            <a:r>
              <a:rPr sz="4400" spc="-5" dirty="0"/>
              <a:t>1:</a:t>
            </a:r>
            <a:r>
              <a:rPr sz="4400" spc="-15" dirty="0"/>
              <a:t> </a:t>
            </a:r>
            <a:r>
              <a:rPr sz="4400" spc="-5" dirty="0"/>
              <a:t>Show</a:t>
            </a:r>
            <a:r>
              <a:rPr sz="4400" spc="-10" dirty="0"/>
              <a:t> </a:t>
            </a:r>
            <a:r>
              <a:rPr sz="4400" spc="-465" dirty="0"/>
              <a:t>2</a:t>
            </a:r>
            <a:r>
              <a:rPr lang="en-US" sz="4400" spc="-465" dirty="0"/>
              <a:t>  </a:t>
            </a:r>
            <a:r>
              <a:rPr sz="4350" spc="-697" baseline="24904" dirty="0"/>
              <a:t>n</a:t>
            </a:r>
            <a:r>
              <a:rPr sz="4400" spc="-465" dirty="0"/>
              <a:t>&gt;</a:t>
            </a:r>
            <a:r>
              <a:rPr lang="en-US" sz="4400" spc="-465" dirty="0"/>
              <a:t> </a:t>
            </a:r>
            <a:r>
              <a:rPr sz="4400" spc="-465" dirty="0"/>
              <a:t>n</a:t>
            </a:r>
            <a:endParaRPr sz="4400" dirty="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01040" y="2125979"/>
            <a:ext cx="241553" cy="249174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1005839" y="2002027"/>
            <a:ext cx="7693025" cy="36957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2800" b="1" spc="-10" dirty="0">
                <a:latin typeface="Times New Roman"/>
                <a:cs typeface="Times New Roman"/>
              </a:rPr>
              <a:t>Proof: </a:t>
            </a:r>
            <a:r>
              <a:rPr sz="2800" b="1" spc="-5" dirty="0">
                <a:latin typeface="Times New Roman"/>
                <a:cs typeface="Times New Roman"/>
              </a:rPr>
              <a:t>Basis</a:t>
            </a:r>
            <a:r>
              <a:rPr sz="2800" b="1" spc="-20" dirty="0">
                <a:latin typeface="Times New Roman"/>
                <a:cs typeface="Times New Roman"/>
              </a:rPr>
              <a:t> </a:t>
            </a:r>
            <a:r>
              <a:rPr sz="2800" b="1" spc="-5" dirty="0">
                <a:latin typeface="Times New Roman"/>
                <a:cs typeface="Times New Roman"/>
              </a:rPr>
              <a:t>step:</a:t>
            </a:r>
            <a:r>
              <a:rPr sz="2800" b="1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When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 =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1,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we have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2n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&gt;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1 =</a:t>
            </a:r>
            <a:endParaRPr sz="28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</a:pPr>
            <a:r>
              <a:rPr sz="2800" dirty="0">
                <a:latin typeface="Times New Roman"/>
                <a:cs typeface="Times New Roman"/>
              </a:rPr>
              <a:t>n.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So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proposition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true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for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1.</a:t>
            </a:r>
            <a:endParaRPr sz="2800">
              <a:latin typeface="Times New Roman"/>
              <a:cs typeface="Times New Roman"/>
            </a:endParaRPr>
          </a:p>
          <a:p>
            <a:pPr marL="38100" marR="330835">
              <a:lnSpc>
                <a:spcPct val="100000"/>
              </a:lnSpc>
              <a:spcBef>
                <a:spcPts val="670"/>
              </a:spcBef>
            </a:pPr>
            <a:r>
              <a:rPr sz="2800" b="1" dirty="0">
                <a:latin typeface="Times New Roman"/>
                <a:cs typeface="Times New Roman"/>
              </a:rPr>
              <a:t>Inductive </a:t>
            </a:r>
            <a:r>
              <a:rPr sz="2800" b="1" spc="-5" dirty="0">
                <a:latin typeface="Times New Roman"/>
                <a:cs typeface="Times New Roman"/>
              </a:rPr>
              <a:t>step: </a:t>
            </a:r>
            <a:r>
              <a:rPr sz="2800" spc="-5" dirty="0">
                <a:latin typeface="Times New Roman"/>
                <a:cs typeface="Times New Roman"/>
              </a:rPr>
              <a:t>Assume that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proposition </a:t>
            </a:r>
            <a:r>
              <a:rPr sz="2800" dirty="0">
                <a:latin typeface="Times New Roman"/>
                <a:cs typeface="Times New Roman"/>
              </a:rPr>
              <a:t>is true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for n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k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(where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k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positive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integer),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i.e.,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15" dirty="0">
                <a:latin typeface="Times New Roman"/>
                <a:cs typeface="Times New Roman"/>
              </a:rPr>
              <a:t>2</a:t>
            </a:r>
            <a:r>
              <a:rPr sz="2775" spc="22" baseline="25525" dirty="0">
                <a:latin typeface="Times New Roman"/>
                <a:cs typeface="Times New Roman"/>
              </a:rPr>
              <a:t>k</a:t>
            </a:r>
            <a:r>
              <a:rPr sz="2775" spc="359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&gt;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k.</a:t>
            </a:r>
            <a:endParaRPr sz="2800">
              <a:latin typeface="Times New Roman"/>
              <a:cs typeface="Times New Roman"/>
            </a:endParaRPr>
          </a:p>
          <a:p>
            <a:pPr marL="38100" marR="436880">
              <a:lnSpc>
                <a:spcPct val="100000"/>
              </a:lnSpc>
              <a:spcBef>
                <a:spcPts val="675"/>
              </a:spcBef>
            </a:pPr>
            <a:r>
              <a:rPr sz="2800" spc="-5" dirty="0">
                <a:latin typeface="Times New Roman"/>
                <a:cs typeface="Times New Roman"/>
              </a:rPr>
              <a:t>Now we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prove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that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it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also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true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for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k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1,</a:t>
            </a:r>
            <a:r>
              <a:rPr sz="2800" spc="-5" dirty="0">
                <a:latin typeface="Times New Roman"/>
                <a:cs typeface="Times New Roman"/>
              </a:rPr>
              <a:t> i.e.,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5" dirty="0">
                <a:latin typeface="Times New Roman"/>
                <a:cs typeface="Times New Roman"/>
              </a:rPr>
              <a:t>2</a:t>
            </a:r>
            <a:r>
              <a:rPr sz="2775" spc="7" baseline="25525" dirty="0">
                <a:latin typeface="Times New Roman"/>
                <a:cs typeface="Times New Roman"/>
              </a:rPr>
              <a:t>k+1</a:t>
            </a:r>
            <a:r>
              <a:rPr sz="2775" spc="359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&gt;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k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1.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From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</a:t>
            </a:r>
            <a:r>
              <a:rPr sz="2775" baseline="25525" dirty="0">
                <a:latin typeface="Times New Roman"/>
                <a:cs typeface="Times New Roman"/>
              </a:rPr>
              <a:t>k</a:t>
            </a:r>
            <a:r>
              <a:rPr sz="2775" spc="352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&gt;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k</a:t>
            </a:r>
            <a:r>
              <a:rPr sz="2800" spc="-5" dirty="0">
                <a:latin typeface="Times New Roman"/>
                <a:cs typeface="Times New Roman"/>
              </a:rPr>
              <a:t> we get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that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5" dirty="0">
                <a:latin typeface="Times New Roman"/>
                <a:cs typeface="Times New Roman"/>
              </a:rPr>
              <a:t>2</a:t>
            </a:r>
            <a:r>
              <a:rPr sz="2775" spc="7" baseline="25525" dirty="0">
                <a:latin typeface="Times New Roman"/>
                <a:cs typeface="Times New Roman"/>
              </a:rPr>
              <a:t>k+1</a:t>
            </a:r>
            <a:r>
              <a:rPr sz="2775" spc="352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×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</a:t>
            </a:r>
            <a:r>
              <a:rPr sz="2775" baseline="25525" dirty="0">
                <a:latin typeface="Times New Roman"/>
                <a:cs typeface="Times New Roman"/>
              </a:rPr>
              <a:t>k</a:t>
            </a:r>
            <a:endParaRPr sz="2775" baseline="25525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tabLst>
                <a:tab pos="1156970" algn="l"/>
              </a:tabLst>
            </a:pPr>
            <a:r>
              <a:rPr sz="2800" dirty="0">
                <a:latin typeface="Times New Roman"/>
                <a:cs typeface="Times New Roman"/>
              </a:rPr>
              <a:t>&gt;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· k	≥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k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1.</a:t>
            </a:r>
            <a:endParaRPr sz="28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670"/>
              </a:spcBef>
            </a:pPr>
            <a:r>
              <a:rPr sz="2800" spc="-5" dirty="0">
                <a:latin typeface="Times New Roman"/>
                <a:cs typeface="Times New Roman"/>
              </a:rPr>
              <a:t>This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completes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induction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proof.</a:t>
            </a:r>
            <a:endParaRPr sz="2800">
              <a:latin typeface="Times New Roman"/>
              <a:cs typeface="Times New Roman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01040" y="3064764"/>
            <a:ext cx="241553" cy="249174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01040" y="4003547"/>
            <a:ext cx="241553" cy="2491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01040" y="5369051"/>
            <a:ext cx="241553" cy="249174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8504173" y="6424866"/>
            <a:ext cx="10287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888888"/>
                </a:solidFill>
                <a:latin typeface="Calibri"/>
                <a:cs typeface="Calibri"/>
              </a:rPr>
              <a:t>5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07138" y="246538"/>
            <a:ext cx="413067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spc="-5" dirty="0"/>
              <a:t>Understanding</a:t>
            </a:r>
            <a:r>
              <a:rPr sz="3200" spc="5" dirty="0"/>
              <a:t> </a:t>
            </a:r>
            <a:r>
              <a:rPr sz="3200" spc="-5" dirty="0"/>
              <a:t>first</a:t>
            </a:r>
            <a:r>
              <a:rPr sz="3200" spc="-10" dirty="0"/>
              <a:t> </a:t>
            </a:r>
            <a:r>
              <a:rPr sz="3200" spc="-5" dirty="0"/>
              <a:t>example</a:t>
            </a:r>
            <a:endParaRPr sz="32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1080517"/>
            <a:ext cx="190500" cy="19583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05839" y="1488187"/>
            <a:ext cx="152400" cy="15621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05839" y="1857006"/>
            <a:ext cx="152400" cy="156197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2186941"/>
            <a:ext cx="190500" cy="19583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05839" y="2594611"/>
            <a:ext cx="152400" cy="15621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05839" y="2963430"/>
            <a:ext cx="152400" cy="156197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05839" y="3332227"/>
            <a:ext cx="152400" cy="15621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05839" y="3701035"/>
            <a:ext cx="152400" cy="156210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05839" y="4069854"/>
            <a:ext cx="152400" cy="156197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840739" y="946964"/>
            <a:ext cx="7049770" cy="4097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50850" marR="1627505" indent="-400050">
              <a:lnSpc>
                <a:spcPct val="110000"/>
              </a:lnSpc>
              <a:spcBef>
                <a:spcPts val="100"/>
              </a:spcBef>
            </a:pPr>
            <a:r>
              <a:rPr sz="2200" spc="-5" dirty="0">
                <a:latin typeface="Times New Roman"/>
                <a:cs typeface="Times New Roman"/>
              </a:rPr>
              <a:t>In </a:t>
            </a:r>
            <a:r>
              <a:rPr sz="2200" dirty="0">
                <a:latin typeface="Times New Roman"/>
                <a:cs typeface="Times New Roman"/>
              </a:rPr>
              <a:t>the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first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example,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we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have</a:t>
            </a:r>
            <a:r>
              <a:rPr sz="2200" spc="-3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shown</a:t>
            </a:r>
            <a:r>
              <a:rPr sz="2200" spc="-2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two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things: </a:t>
            </a:r>
            <a:r>
              <a:rPr sz="2200" spc="-53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(a) </a:t>
            </a:r>
            <a:r>
              <a:rPr sz="2200" spc="5" dirty="0">
                <a:latin typeface="Times New Roman"/>
                <a:cs typeface="Times New Roman"/>
              </a:rPr>
              <a:t>2</a:t>
            </a:r>
            <a:r>
              <a:rPr sz="2175" spc="7" baseline="24904" dirty="0">
                <a:latin typeface="Times New Roman"/>
                <a:cs typeface="Times New Roman"/>
              </a:rPr>
              <a:t>1</a:t>
            </a:r>
            <a:r>
              <a:rPr sz="2175" spc="277" baseline="24904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&gt;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1;</a:t>
            </a:r>
            <a:endParaRPr sz="2200">
              <a:latin typeface="Times New Roman"/>
              <a:cs typeface="Times New Roman"/>
            </a:endParaRPr>
          </a:p>
          <a:p>
            <a:pPr marL="50800" marR="794385" indent="400050">
              <a:lnSpc>
                <a:spcPct val="110000"/>
              </a:lnSpc>
            </a:pPr>
            <a:r>
              <a:rPr sz="2200" spc="-5" dirty="0">
                <a:latin typeface="Times New Roman"/>
                <a:cs typeface="Times New Roman"/>
              </a:rPr>
              <a:t>(b) If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spc="5" dirty="0">
                <a:latin typeface="Times New Roman"/>
                <a:cs typeface="Times New Roman"/>
              </a:rPr>
              <a:t>2</a:t>
            </a:r>
            <a:r>
              <a:rPr sz="2175" spc="7" baseline="24904" dirty="0">
                <a:latin typeface="Times New Roman"/>
                <a:cs typeface="Times New Roman"/>
              </a:rPr>
              <a:t>k</a:t>
            </a:r>
            <a:r>
              <a:rPr sz="2175" spc="277" baseline="24904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&gt;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k</a:t>
            </a:r>
            <a:r>
              <a:rPr sz="2200" spc="-5" dirty="0">
                <a:latin typeface="Times New Roman"/>
                <a:cs typeface="Times New Roman"/>
              </a:rPr>
              <a:t> for</a:t>
            </a:r>
            <a:r>
              <a:rPr sz="2200" dirty="0">
                <a:latin typeface="Times New Roman"/>
                <a:cs typeface="Times New Roman"/>
              </a:rPr>
              <a:t> positive</a:t>
            </a:r>
            <a:r>
              <a:rPr sz="2200" spc="-2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integer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k,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then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spc="5" dirty="0">
                <a:latin typeface="Times New Roman"/>
                <a:cs typeface="Times New Roman"/>
              </a:rPr>
              <a:t>2</a:t>
            </a:r>
            <a:r>
              <a:rPr sz="2175" spc="7" baseline="24904" dirty="0">
                <a:latin typeface="Times New Roman"/>
                <a:cs typeface="Times New Roman"/>
              </a:rPr>
              <a:t>k+1</a:t>
            </a:r>
            <a:r>
              <a:rPr sz="2175" spc="277" baseline="24904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&gt;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k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+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1. </a:t>
            </a:r>
            <a:r>
              <a:rPr sz="2200" spc="-53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Hence,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we </a:t>
            </a:r>
            <a:r>
              <a:rPr sz="2200" dirty="0">
                <a:latin typeface="Times New Roman"/>
                <a:cs typeface="Times New Roman"/>
              </a:rPr>
              <a:t>have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the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following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statements</a:t>
            </a:r>
            <a:r>
              <a:rPr sz="2200" spc="-2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being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true:</a:t>
            </a:r>
            <a:endParaRPr sz="2200">
              <a:latin typeface="Times New Roman"/>
              <a:cs typeface="Times New Roman"/>
            </a:endParaRPr>
          </a:p>
          <a:p>
            <a:pPr marL="450850">
              <a:lnSpc>
                <a:spcPct val="100000"/>
              </a:lnSpc>
              <a:spcBef>
                <a:spcPts val="260"/>
              </a:spcBef>
            </a:pPr>
            <a:r>
              <a:rPr sz="2200" spc="-5" dirty="0">
                <a:latin typeface="Times New Roman"/>
                <a:cs typeface="Times New Roman"/>
              </a:rPr>
              <a:t>(1)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spc="5" dirty="0">
                <a:latin typeface="Times New Roman"/>
                <a:cs typeface="Times New Roman"/>
              </a:rPr>
              <a:t>2</a:t>
            </a:r>
            <a:r>
              <a:rPr sz="2175" spc="7" baseline="24904" dirty="0">
                <a:latin typeface="Times New Roman"/>
                <a:cs typeface="Times New Roman"/>
              </a:rPr>
              <a:t>1</a:t>
            </a:r>
            <a:r>
              <a:rPr sz="2175" spc="270" baseline="24904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&gt;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1;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(This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is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(a))</a:t>
            </a:r>
            <a:endParaRPr sz="2200">
              <a:latin typeface="Times New Roman"/>
              <a:cs typeface="Times New Roman"/>
            </a:endParaRPr>
          </a:p>
          <a:p>
            <a:pPr marL="847090" indent="-396875">
              <a:lnSpc>
                <a:spcPct val="100000"/>
              </a:lnSpc>
              <a:spcBef>
                <a:spcPts val="265"/>
              </a:spcBef>
              <a:buAutoNum type="arabicParenBoth" startAt="2"/>
              <a:tabLst>
                <a:tab pos="847725" algn="l"/>
              </a:tabLst>
            </a:pPr>
            <a:r>
              <a:rPr sz="2200" spc="-5" dirty="0">
                <a:latin typeface="Times New Roman"/>
                <a:cs typeface="Times New Roman"/>
              </a:rPr>
              <a:t>If </a:t>
            </a:r>
            <a:r>
              <a:rPr sz="2200" spc="5" dirty="0">
                <a:latin typeface="Times New Roman"/>
                <a:cs typeface="Times New Roman"/>
              </a:rPr>
              <a:t>2</a:t>
            </a:r>
            <a:r>
              <a:rPr sz="2175" spc="7" baseline="24904" dirty="0">
                <a:latin typeface="Times New Roman"/>
                <a:cs typeface="Times New Roman"/>
              </a:rPr>
              <a:t>1</a:t>
            </a:r>
            <a:r>
              <a:rPr sz="2175" spc="277" baseline="24904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&gt;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1,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then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2</a:t>
            </a:r>
            <a:r>
              <a:rPr sz="2175" baseline="24904" dirty="0">
                <a:latin typeface="Times New Roman"/>
                <a:cs typeface="Times New Roman"/>
              </a:rPr>
              <a:t>2</a:t>
            </a:r>
            <a:r>
              <a:rPr sz="2175" spc="277" baseline="24904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&gt;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2;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(This </a:t>
            </a:r>
            <a:r>
              <a:rPr sz="2200" dirty="0">
                <a:latin typeface="Times New Roman"/>
                <a:cs typeface="Times New Roman"/>
              </a:rPr>
              <a:t>is</a:t>
            </a:r>
            <a:r>
              <a:rPr sz="2200" spc="-5" dirty="0">
                <a:latin typeface="Times New Roman"/>
                <a:cs typeface="Times New Roman"/>
              </a:rPr>
              <a:t> (b)</a:t>
            </a:r>
            <a:r>
              <a:rPr sz="2200" spc="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when</a:t>
            </a:r>
            <a:r>
              <a:rPr sz="2200" spc="-2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k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=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1)</a:t>
            </a:r>
            <a:endParaRPr sz="2200">
              <a:latin typeface="Times New Roman"/>
              <a:cs typeface="Times New Roman"/>
            </a:endParaRPr>
          </a:p>
          <a:p>
            <a:pPr marL="847090" indent="-396875">
              <a:lnSpc>
                <a:spcPct val="100000"/>
              </a:lnSpc>
              <a:spcBef>
                <a:spcPts val="265"/>
              </a:spcBef>
              <a:buAutoNum type="arabicParenBoth" startAt="2"/>
              <a:tabLst>
                <a:tab pos="847725" algn="l"/>
              </a:tabLst>
            </a:pPr>
            <a:r>
              <a:rPr sz="2200" spc="-5" dirty="0">
                <a:latin typeface="Times New Roman"/>
                <a:cs typeface="Times New Roman"/>
              </a:rPr>
              <a:t>If </a:t>
            </a:r>
            <a:r>
              <a:rPr sz="2200" spc="5" dirty="0">
                <a:latin typeface="Times New Roman"/>
                <a:cs typeface="Times New Roman"/>
              </a:rPr>
              <a:t>2</a:t>
            </a:r>
            <a:r>
              <a:rPr sz="2175" spc="7" baseline="24904" dirty="0">
                <a:latin typeface="Times New Roman"/>
                <a:cs typeface="Times New Roman"/>
              </a:rPr>
              <a:t>2</a:t>
            </a:r>
            <a:r>
              <a:rPr sz="2175" spc="277" baseline="24904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&gt;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2,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then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2</a:t>
            </a:r>
            <a:r>
              <a:rPr sz="2175" baseline="24904" dirty="0">
                <a:latin typeface="Times New Roman"/>
                <a:cs typeface="Times New Roman"/>
              </a:rPr>
              <a:t>3</a:t>
            </a:r>
            <a:r>
              <a:rPr sz="2175" spc="-7" baseline="24904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&gt;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3;</a:t>
            </a:r>
            <a:r>
              <a:rPr sz="2200" spc="-5" dirty="0">
                <a:latin typeface="Times New Roman"/>
                <a:cs typeface="Times New Roman"/>
              </a:rPr>
              <a:t> (This</a:t>
            </a:r>
            <a:r>
              <a:rPr sz="2200" dirty="0">
                <a:latin typeface="Times New Roman"/>
                <a:cs typeface="Times New Roman"/>
              </a:rPr>
              <a:t> is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(b)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when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k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=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2)</a:t>
            </a:r>
            <a:endParaRPr sz="2200">
              <a:latin typeface="Times New Roman"/>
              <a:cs typeface="Times New Roman"/>
            </a:endParaRPr>
          </a:p>
          <a:p>
            <a:pPr marL="450850">
              <a:lnSpc>
                <a:spcPct val="100000"/>
              </a:lnSpc>
              <a:spcBef>
                <a:spcPts val="265"/>
              </a:spcBef>
            </a:pPr>
            <a:r>
              <a:rPr sz="2200" dirty="0">
                <a:latin typeface="Times New Roman"/>
                <a:cs typeface="Times New Roman"/>
              </a:rPr>
              <a:t>...</a:t>
            </a:r>
            <a:endParaRPr sz="2200">
              <a:latin typeface="Times New Roman"/>
              <a:cs typeface="Times New Roman"/>
            </a:endParaRPr>
          </a:p>
          <a:p>
            <a:pPr marL="450850">
              <a:lnSpc>
                <a:spcPct val="100000"/>
              </a:lnSpc>
              <a:spcBef>
                <a:spcPts val="265"/>
              </a:spcBef>
            </a:pPr>
            <a:r>
              <a:rPr sz="2200" spc="-5" dirty="0">
                <a:latin typeface="Times New Roman"/>
                <a:cs typeface="Times New Roman"/>
              </a:rPr>
              <a:t>(n) If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spc="5" dirty="0">
                <a:latin typeface="Times New Roman"/>
                <a:cs typeface="Times New Roman"/>
              </a:rPr>
              <a:t>2</a:t>
            </a:r>
            <a:r>
              <a:rPr sz="2175" spc="7" baseline="24904" dirty="0">
                <a:latin typeface="Times New Roman"/>
                <a:cs typeface="Times New Roman"/>
              </a:rPr>
              <a:t>n−1</a:t>
            </a:r>
            <a:r>
              <a:rPr sz="2175" spc="292" baseline="24904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&gt;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n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−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1,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then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spc="5" dirty="0">
                <a:latin typeface="Times New Roman"/>
                <a:cs typeface="Times New Roman"/>
              </a:rPr>
              <a:t>2</a:t>
            </a:r>
            <a:r>
              <a:rPr sz="2175" spc="7" baseline="24904" dirty="0">
                <a:latin typeface="Times New Roman"/>
                <a:cs typeface="Times New Roman"/>
              </a:rPr>
              <a:t>n</a:t>
            </a:r>
            <a:r>
              <a:rPr sz="2175" spc="277" baseline="24904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&gt;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n;</a:t>
            </a:r>
            <a:r>
              <a:rPr sz="2200" spc="-5" dirty="0">
                <a:latin typeface="Times New Roman"/>
                <a:cs typeface="Times New Roman"/>
              </a:rPr>
              <a:t> (This</a:t>
            </a:r>
            <a:r>
              <a:rPr sz="2200" spc="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is</a:t>
            </a:r>
            <a:r>
              <a:rPr sz="2200" spc="-1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(b)</a:t>
            </a:r>
            <a:r>
              <a:rPr sz="2200" spc="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when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k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=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n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−</a:t>
            </a:r>
            <a:r>
              <a:rPr sz="2200" spc="-5" dirty="0">
                <a:latin typeface="Times New Roman"/>
                <a:cs typeface="Times New Roman"/>
              </a:rPr>
              <a:t> </a:t>
            </a:r>
            <a:r>
              <a:rPr sz="2200" dirty="0">
                <a:latin typeface="Times New Roman"/>
                <a:cs typeface="Times New Roman"/>
              </a:rPr>
              <a:t>1)</a:t>
            </a:r>
            <a:endParaRPr sz="2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2400">
              <a:latin typeface="Times New Roman"/>
              <a:cs typeface="Times New Roman"/>
            </a:endParaRPr>
          </a:p>
          <a:p>
            <a:pPr marL="50800">
              <a:lnSpc>
                <a:spcPct val="100000"/>
              </a:lnSpc>
            </a:pPr>
            <a:r>
              <a:rPr sz="2600" spc="-5" dirty="0">
                <a:latin typeface="Times New Roman"/>
                <a:cs typeface="Times New Roman"/>
              </a:rPr>
              <a:t>Putting</a:t>
            </a:r>
            <a:r>
              <a:rPr sz="2600" spc="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all of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them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15" dirty="0">
                <a:latin typeface="Times New Roman"/>
                <a:cs typeface="Times New Roman"/>
              </a:rPr>
              <a:t>together,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we</a:t>
            </a:r>
            <a:r>
              <a:rPr sz="2600" spc="-1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see</a:t>
            </a:r>
            <a:r>
              <a:rPr sz="2600" spc="-1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that </a:t>
            </a:r>
            <a:r>
              <a:rPr sz="2600" spc="20" dirty="0">
                <a:latin typeface="Times New Roman"/>
                <a:cs typeface="Times New Roman"/>
              </a:rPr>
              <a:t>2</a:t>
            </a:r>
            <a:r>
              <a:rPr sz="2550" spc="30" baseline="26143" dirty="0">
                <a:latin typeface="Times New Roman"/>
                <a:cs typeface="Times New Roman"/>
              </a:rPr>
              <a:t>n</a:t>
            </a:r>
            <a:r>
              <a:rPr sz="2550" spc="330" baseline="26143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&gt;</a:t>
            </a:r>
            <a:r>
              <a:rPr sz="2600" spc="-1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n.</a:t>
            </a:r>
            <a:endParaRPr sz="2600">
              <a:latin typeface="Times New Roman"/>
              <a:cs typeface="Times New Roman"/>
            </a:endParaRPr>
          </a:p>
        </p:txBody>
      </p:sp>
      <p:pic>
        <p:nvPicPr>
          <p:cNvPr id="13" name="object 1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4738879"/>
            <a:ext cx="228600" cy="230886"/>
          </a:xfrm>
          <a:prstGeom prst="rect">
            <a:avLst/>
          </a:prstGeom>
        </p:spPr>
      </p:pic>
      <p:sp>
        <p:nvSpPr>
          <p:cNvPr id="14" name="object 14"/>
          <p:cNvSpPr txBox="1"/>
          <p:nvPr/>
        </p:nvSpPr>
        <p:spPr>
          <a:xfrm>
            <a:off x="8504173" y="6424866"/>
            <a:ext cx="10287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888888"/>
                </a:solidFill>
                <a:latin typeface="Calibri"/>
                <a:cs typeface="Calibri"/>
              </a:rPr>
              <a:t>6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53669" y="246538"/>
            <a:ext cx="783780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3200" spc="-5" dirty="0"/>
              <a:t>Example</a:t>
            </a:r>
            <a:r>
              <a:rPr sz="3200" spc="15" dirty="0"/>
              <a:t> </a:t>
            </a:r>
            <a:r>
              <a:rPr sz="3200" spc="-5" dirty="0"/>
              <a:t>2:</a:t>
            </a:r>
            <a:r>
              <a:rPr sz="3200" spc="10" dirty="0"/>
              <a:t> </a:t>
            </a:r>
            <a:r>
              <a:rPr sz="3200" spc="-5" dirty="0"/>
              <a:t>Show</a:t>
            </a:r>
            <a:r>
              <a:rPr sz="3200" spc="5" dirty="0"/>
              <a:t> </a:t>
            </a:r>
            <a:r>
              <a:rPr sz="3200" spc="-5" dirty="0"/>
              <a:t>that</a:t>
            </a:r>
            <a:r>
              <a:rPr sz="3200" spc="15" dirty="0"/>
              <a:t> </a:t>
            </a:r>
            <a:r>
              <a:rPr sz="3200" spc="5" dirty="0"/>
              <a:t>3|n</a:t>
            </a:r>
            <a:r>
              <a:rPr sz="3150" spc="7" baseline="25132" dirty="0"/>
              <a:t>3</a:t>
            </a:r>
            <a:r>
              <a:rPr sz="3150" spc="375" baseline="25132" dirty="0"/>
              <a:t> </a:t>
            </a:r>
            <a:r>
              <a:rPr sz="3200" spc="-5" dirty="0"/>
              <a:t>−</a:t>
            </a:r>
            <a:r>
              <a:rPr sz="3200" dirty="0"/>
              <a:t> </a:t>
            </a:r>
            <a:r>
              <a:rPr sz="3200" spc="-5" dirty="0"/>
              <a:t>n</a:t>
            </a:r>
            <a:r>
              <a:rPr sz="3200" spc="5" dirty="0"/>
              <a:t> </a:t>
            </a:r>
            <a:r>
              <a:rPr sz="3200" spc="-5" dirty="0"/>
              <a:t>for positive</a:t>
            </a:r>
            <a:r>
              <a:rPr sz="3200" spc="15" dirty="0"/>
              <a:t> </a:t>
            </a:r>
            <a:r>
              <a:rPr sz="3200" spc="-195" dirty="0"/>
              <a:t>integer </a:t>
            </a:r>
            <a:r>
              <a:rPr sz="3200" spc="-690" dirty="0"/>
              <a:t> </a:t>
            </a:r>
            <a:r>
              <a:rPr sz="3200" spc="-5" dirty="0"/>
              <a:t>n.</a:t>
            </a:r>
            <a:endParaRPr sz="32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1578863"/>
            <a:ext cx="203453" cy="213360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853439" y="1470152"/>
            <a:ext cx="7544434" cy="41922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Times New Roman"/>
                <a:cs typeface="Times New Roman"/>
              </a:rPr>
              <a:t>Proof: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Basis step:</a:t>
            </a:r>
            <a:r>
              <a:rPr sz="2400" spc="-6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When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 =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1, </a:t>
            </a:r>
            <a:r>
              <a:rPr sz="2400" spc="-5" dirty="0">
                <a:latin typeface="Times New Roman"/>
                <a:cs typeface="Times New Roman"/>
              </a:rPr>
              <a:t>we </a:t>
            </a:r>
            <a:r>
              <a:rPr sz="2400" dirty="0">
                <a:latin typeface="Times New Roman"/>
                <a:cs typeface="Times New Roman"/>
              </a:rPr>
              <a:t>have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</a:t>
            </a:r>
            <a:r>
              <a:rPr sz="2400" baseline="24305" dirty="0">
                <a:latin typeface="Times New Roman"/>
                <a:cs typeface="Times New Roman"/>
              </a:rPr>
              <a:t>3</a:t>
            </a:r>
            <a:r>
              <a:rPr sz="2400" spc="292" baseline="2430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−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 =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0. </a:t>
            </a:r>
            <a:r>
              <a:rPr sz="2400" spc="-25" dirty="0">
                <a:latin typeface="Times New Roman"/>
                <a:cs typeface="Times New Roman"/>
              </a:rPr>
              <a:t>Clearly,</a:t>
            </a:r>
            <a:endParaRPr sz="24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</a:pPr>
            <a:r>
              <a:rPr sz="2400" spc="-5" dirty="0">
                <a:latin typeface="Times New Roman"/>
                <a:cs typeface="Times New Roman"/>
              </a:rPr>
              <a:t>3|n</a:t>
            </a:r>
            <a:r>
              <a:rPr sz="2400" spc="-7" baseline="24305" dirty="0">
                <a:latin typeface="Times New Roman"/>
                <a:cs typeface="Times New Roman"/>
              </a:rPr>
              <a:t>3</a:t>
            </a:r>
            <a:r>
              <a:rPr sz="2400" spc="247" baseline="2430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−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n.</a:t>
            </a:r>
            <a:endParaRPr sz="24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575"/>
              </a:spcBef>
            </a:pPr>
            <a:r>
              <a:rPr sz="2400" spc="-5" dirty="0">
                <a:latin typeface="Times New Roman"/>
                <a:cs typeface="Times New Roman"/>
              </a:rPr>
              <a:t>Inductive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step:</a:t>
            </a:r>
            <a:r>
              <a:rPr sz="2400" spc="-14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Assume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that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3|k</a:t>
            </a:r>
            <a:r>
              <a:rPr sz="2400" baseline="24305" dirty="0">
                <a:latin typeface="Times New Roman"/>
                <a:cs typeface="Times New Roman"/>
              </a:rPr>
              <a:t>3</a:t>
            </a:r>
            <a:r>
              <a:rPr sz="2400" spc="284" baseline="2430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− k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for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positive integer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k.</a:t>
            </a:r>
            <a:endParaRPr sz="24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</a:pPr>
            <a:r>
              <a:rPr sz="2400" spc="-40" dirty="0">
                <a:latin typeface="Times New Roman"/>
                <a:cs typeface="Times New Roman"/>
              </a:rPr>
              <a:t>We’ll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show </a:t>
            </a:r>
            <a:r>
              <a:rPr sz="2400" spc="-5" dirty="0">
                <a:latin typeface="Times New Roman"/>
                <a:cs typeface="Times New Roman"/>
              </a:rPr>
              <a:t>that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3|(k </a:t>
            </a:r>
            <a:r>
              <a:rPr sz="2400" dirty="0">
                <a:latin typeface="Times New Roman"/>
                <a:cs typeface="Times New Roman"/>
              </a:rPr>
              <a:t>+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1)</a:t>
            </a:r>
            <a:r>
              <a:rPr sz="2400" spc="-7" baseline="24305" dirty="0">
                <a:latin typeface="Times New Roman"/>
                <a:cs typeface="Times New Roman"/>
              </a:rPr>
              <a:t>3</a:t>
            </a:r>
            <a:r>
              <a:rPr sz="2400" spc="284" baseline="2430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−</a:t>
            </a:r>
            <a:r>
              <a:rPr sz="2400" spc="-5" dirty="0">
                <a:latin typeface="Times New Roman"/>
                <a:cs typeface="Times New Roman"/>
              </a:rPr>
              <a:t> (k</a:t>
            </a:r>
            <a:r>
              <a:rPr sz="2400" dirty="0">
                <a:latin typeface="Times New Roman"/>
                <a:cs typeface="Times New Roman"/>
              </a:rPr>
              <a:t> +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1).</a:t>
            </a:r>
            <a:endParaRPr sz="24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575"/>
              </a:spcBef>
            </a:pPr>
            <a:r>
              <a:rPr sz="2400" spc="-5" dirty="0">
                <a:latin typeface="Times New Roman"/>
                <a:cs typeface="Times New Roman"/>
              </a:rPr>
              <a:t>It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 </a:t>
            </a:r>
            <a:r>
              <a:rPr sz="2400" dirty="0">
                <a:latin typeface="Times New Roman"/>
                <a:cs typeface="Times New Roman"/>
              </a:rPr>
              <a:t>easy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to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see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(k</a:t>
            </a:r>
            <a:r>
              <a:rPr sz="2400" dirty="0">
                <a:latin typeface="Times New Roman"/>
                <a:cs typeface="Times New Roman"/>
              </a:rPr>
              <a:t> +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1)</a:t>
            </a:r>
            <a:r>
              <a:rPr sz="2400" spc="-7" baseline="24305" dirty="0">
                <a:latin typeface="Times New Roman"/>
                <a:cs typeface="Times New Roman"/>
              </a:rPr>
              <a:t>3</a:t>
            </a:r>
            <a:r>
              <a:rPr sz="2400" spc="300" baseline="2430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−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(k</a:t>
            </a:r>
            <a:r>
              <a:rPr sz="2400" dirty="0">
                <a:latin typeface="Times New Roman"/>
                <a:cs typeface="Times New Roman"/>
              </a:rPr>
              <a:t> +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1)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k</a:t>
            </a:r>
            <a:r>
              <a:rPr sz="2400" baseline="24305" dirty="0">
                <a:latin typeface="Times New Roman"/>
                <a:cs typeface="Times New Roman"/>
              </a:rPr>
              <a:t>3</a:t>
            </a:r>
            <a:r>
              <a:rPr sz="2400" spc="292" baseline="2430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+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3k</a:t>
            </a:r>
            <a:r>
              <a:rPr sz="2400" baseline="24305" dirty="0">
                <a:latin typeface="Times New Roman"/>
                <a:cs typeface="Times New Roman"/>
              </a:rPr>
              <a:t>2</a:t>
            </a:r>
            <a:r>
              <a:rPr sz="2400" spc="284" baseline="2430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+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2k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5" dirty="0">
                <a:latin typeface="Times New Roman"/>
                <a:cs typeface="Times New Roman"/>
              </a:rPr>
              <a:t> (k</a:t>
            </a:r>
            <a:r>
              <a:rPr sz="2400" spc="-7" baseline="24305" dirty="0">
                <a:latin typeface="Times New Roman"/>
                <a:cs typeface="Times New Roman"/>
              </a:rPr>
              <a:t>3</a:t>
            </a:r>
            <a:r>
              <a:rPr sz="2400" spc="300" baseline="2430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−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k)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+</a:t>
            </a:r>
            <a:endParaRPr sz="24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</a:pPr>
            <a:r>
              <a:rPr sz="2400" spc="-5" dirty="0">
                <a:latin typeface="Times New Roman"/>
                <a:cs typeface="Times New Roman"/>
              </a:rPr>
              <a:t>3(k</a:t>
            </a:r>
            <a:r>
              <a:rPr sz="2400" spc="-7" baseline="24305" dirty="0">
                <a:latin typeface="Times New Roman"/>
                <a:cs typeface="Times New Roman"/>
              </a:rPr>
              <a:t>2</a:t>
            </a:r>
            <a:r>
              <a:rPr sz="2400" spc="262" baseline="2430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+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k).</a:t>
            </a:r>
            <a:endParaRPr sz="2400">
              <a:latin typeface="Times New Roman"/>
              <a:cs typeface="Times New Roman"/>
            </a:endParaRPr>
          </a:p>
          <a:p>
            <a:pPr marL="76200">
              <a:lnSpc>
                <a:spcPct val="100000"/>
              </a:lnSpc>
              <a:spcBef>
                <a:spcPts val="575"/>
              </a:spcBef>
            </a:pPr>
            <a:r>
              <a:rPr sz="2400" spc="-5" dirty="0">
                <a:latin typeface="Times New Roman"/>
                <a:cs typeface="Times New Roman"/>
              </a:rPr>
              <a:t>Since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3|k</a:t>
            </a:r>
            <a:r>
              <a:rPr sz="2400" spc="-7" baseline="24305" dirty="0">
                <a:latin typeface="Times New Roman"/>
                <a:cs typeface="Times New Roman"/>
              </a:rPr>
              <a:t>3</a:t>
            </a:r>
            <a:r>
              <a:rPr sz="2400" spc="284" baseline="2430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−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k,</a:t>
            </a:r>
            <a:r>
              <a:rPr sz="2400" spc="-5" dirty="0">
                <a:latin typeface="Times New Roman"/>
                <a:cs typeface="Times New Roman"/>
              </a:rPr>
              <a:t> we</a:t>
            </a:r>
            <a:r>
              <a:rPr sz="2400" dirty="0">
                <a:latin typeface="Times New Roman"/>
                <a:cs typeface="Times New Roman"/>
              </a:rPr>
              <a:t> can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write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k</a:t>
            </a:r>
            <a:r>
              <a:rPr sz="2400" baseline="24305" dirty="0">
                <a:latin typeface="Times New Roman"/>
                <a:cs typeface="Times New Roman"/>
              </a:rPr>
              <a:t>3</a:t>
            </a:r>
            <a:r>
              <a:rPr sz="2400" spc="292" baseline="2430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−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k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3j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where </a:t>
            </a:r>
            <a:r>
              <a:rPr sz="2400" dirty="0">
                <a:latin typeface="Times New Roman"/>
                <a:cs typeface="Times New Roman"/>
              </a:rPr>
              <a:t>j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</a:t>
            </a:r>
            <a:r>
              <a:rPr sz="2400" dirty="0">
                <a:latin typeface="Times New Roman"/>
                <a:cs typeface="Times New Roman"/>
              </a:rPr>
              <a:t> an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Times New Roman"/>
                <a:cs typeface="Times New Roman"/>
              </a:rPr>
              <a:t>integer.</a:t>
            </a:r>
            <a:endParaRPr sz="2400">
              <a:latin typeface="Times New Roman"/>
              <a:cs typeface="Times New Roman"/>
            </a:endParaRPr>
          </a:p>
          <a:p>
            <a:pPr marL="609600">
              <a:lnSpc>
                <a:spcPct val="100000"/>
              </a:lnSpc>
            </a:pPr>
            <a:r>
              <a:rPr sz="2400" spc="-5" dirty="0">
                <a:latin typeface="Times New Roman"/>
                <a:cs typeface="Times New Roman"/>
              </a:rPr>
              <a:t>So,</a:t>
            </a:r>
            <a:endParaRPr sz="2400">
              <a:latin typeface="Times New Roman"/>
              <a:cs typeface="Times New Roman"/>
            </a:endParaRPr>
          </a:p>
          <a:p>
            <a:pPr marL="609600">
              <a:lnSpc>
                <a:spcPct val="100000"/>
              </a:lnSpc>
              <a:spcBef>
                <a:spcPts val="575"/>
              </a:spcBef>
            </a:pPr>
            <a:r>
              <a:rPr sz="2400" spc="-5" dirty="0">
                <a:latin typeface="Times New Roman"/>
                <a:cs typeface="Times New Roman"/>
              </a:rPr>
              <a:t>(k </a:t>
            </a:r>
            <a:r>
              <a:rPr sz="2400" dirty="0">
                <a:latin typeface="Times New Roman"/>
                <a:cs typeface="Times New Roman"/>
              </a:rPr>
              <a:t>+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1)</a:t>
            </a:r>
            <a:r>
              <a:rPr sz="2400" spc="-7" baseline="24305" dirty="0">
                <a:latin typeface="Times New Roman"/>
                <a:cs typeface="Times New Roman"/>
              </a:rPr>
              <a:t>3</a:t>
            </a:r>
            <a:r>
              <a:rPr sz="2400" spc="300" baseline="2430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−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(k</a:t>
            </a:r>
            <a:r>
              <a:rPr sz="2400" dirty="0">
                <a:latin typeface="Times New Roman"/>
                <a:cs typeface="Times New Roman"/>
              </a:rPr>
              <a:t> +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1) =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3j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+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3(k</a:t>
            </a:r>
            <a:r>
              <a:rPr sz="2400" spc="-7" baseline="24305" dirty="0">
                <a:latin typeface="Times New Roman"/>
                <a:cs typeface="Times New Roman"/>
              </a:rPr>
              <a:t>2</a:t>
            </a:r>
            <a:r>
              <a:rPr sz="2400" spc="300" baseline="2430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+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k)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3(j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+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k</a:t>
            </a:r>
            <a:r>
              <a:rPr sz="2400" baseline="24305" dirty="0">
                <a:latin typeface="Times New Roman"/>
                <a:cs typeface="Times New Roman"/>
              </a:rPr>
              <a:t>2</a:t>
            </a:r>
            <a:r>
              <a:rPr sz="2400" spc="284" baseline="2430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+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k)</a:t>
            </a:r>
            <a:endParaRPr sz="24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745"/>
              </a:spcBef>
            </a:pPr>
            <a:r>
              <a:rPr sz="3200" spc="-5" dirty="0">
                <a:latin typeface="Times New Roman"/>
                <a:cs typeface="Times New Roman"/>
              </a:rPr>
              <a:t>Hence,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3|(k</a:t>
            </a:r>
            <a:r>
              <a:rPr sz="3200" spc="-1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+ 1)</a:t>
            </a:r>
            <a:r>
              <a:rPr sz="3150" spc="-7" baseline="25132" dirty="0">
                <a:latin typeface="Times New Roman"/>
                <a:cs typeface="Times New Roman"/>
              </a:rPr>
              <a:t>3</a:t>
            </a:r>
            <a:r>
              <a:rPr sz="3150" spc="397" baseline="25132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−</a:t>
            </a:r>
            <a:r>
              <a:rPr sz="3200" spc="-1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(k</a:t>
            </a:r>
            <a:r>
              <a:rPr sz="3200" spc="-1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+ 1).</a:t>
            </a:r>
            <a:endParaRPr sz="3200">
              <a:latin typeface="Times New Roman"/>
              <a:cs typeface="Times New Roman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2383535"/>
            <a:ext cx="203453" cy="21336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3188207"/>
            <a:ext cx="203453" cy="213360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5289041"/>
            <a:ext cx="279653" cy="284225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8504173" y="6424866"/>
            <a:ext cx="10287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888888"/>
                </a:solidFill>
                <a:latin typeface="Calibri"/>
                <a:cs typeface="Calibri"/>
              </a:rPr>
              <a:t>7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791589" y="171100"/>
            <a:ext cx="5560695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5" dirty="0"/>
              <a:t>Understanding</a:t>
            </a:r>
            <a:r>
              <a:rPr sz="4000" spc="-25" dirty="0"/>
              <a:t> </a:t>
            </a:r>
            <a:r>
              <a:rPr sz="4000" spc="-5" dirty="0"/>
              <a:t>second</a:t>
            </a:r>
            <a:r>
              <a:rPr sz="4000" spc="-25" dirty="0"/>
              <a:t> </a:t>
            </a:r>
            <a:r>
              <a:rPr sz="4000" dirty="0"/>
              <a:t>example</a:t>
            </a:r>
            <a:endParaRPr sz="40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1121665"/>
            <a:ext cx="203453" cy="21336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05839" y="1601725"/>
            <a:ext cx="165353" cy="170687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05839" y="2040637"/>
            <a:ext cx="165353" cy="170687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2804161"/>
            <a:ext cx="203453" cy="213360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05839" y="3284221"/>
            <a:ext cx="165353" cy="170687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05839" y="3723133"/>
            <a:ext cx="165353" cy="170687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05839" y="4162045"/>
            <a:ext cx="165353" cy="170687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05839" y="4600957"/>
            <a:ext cx="165353" cy="170687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866139" y="939801"/>
            <a:ext cx="7714615" cy="5146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25450" marR="1480185" indent="-400050">
              <a:lnSpc>
                <a:spcPct val="120000"/>
              </a:lnSpc>
              <a:spcBef>
                <a:spcPts val="100"/>
              </a:spcBef>
            </a:pPr>
            <a:r>
              <a:rPr sz="2400" spc="-5" dirty="0">
                <a:latin typeface="Times New Roman"/>
                <a:cs typeface="Times New Roman"/>
              </a:rPr>
              <a:t>In the </a:t>
            </a:r>
            <a:r>
              <a:rPr sz="2400" dirty="0">
                <a:latin typeface="Times New Roman"/>
                <a:cs typeface="Times New Roman"/>
              </a:rPr>
              <a:t>second </a:t>
            </a:r>
            <a:r>
              <a:rPr sz="2400" spc="-5" dirty="0">
                <a:latin typeface="Times New Roman"/>
                <a:cs typeface="Times New Roman"/>
              </a:rPr>
              <a:t>example, we </a:t>
            </a:r>
            <a:r>
              <a:rPr sz="2400" dirty="0">
                <a:latin typeface="Times New Roman"/>
                <a:cs typeface="Times New Roman"/>
              </a:rPr>
              <a:t>have shown </a:t>
            </a:r>
            <a:r>
              <a:rPr sz="2400" spc="-5" dirty="0">
                <a:latin typeface="Times New Roman"/>
                <a:cs typeface="Times New Roman"/>
              </a:rPr>
              <a:t>two things: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(a)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3|1</a:t>
            </a:r>
            <a:r>
              <a:rPr sz="2400" spc="-7" baseline="24305" dirty="0">
                <a:latin typeface="Times New Roman"/>
                <a:cs typeface="Times New Roman"/>
              </a:rPr>
              <a:t>3</a:t>
            </a:r>
            <a:r>
              <a:rPr sz="2400" spc="284" baseline="2430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−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1;</a:t>
            </a:r>
            <a:endParaRPr sz="2400">
              <a:latin typeface="Times New Roman"/>
              <a:cs typeface="Times New Roman"/>
            </a:endParaRPr>
          </a:p>
          <a:p>
            <a:pPr marL="425450">
              <a:lnSpc>
                <a:spcPct val="100000"/>
              </a:lnSpc>
              <a:spcBef>
                <a:spcPts val="575"/>
              </a:spcBef>
            </a:pPr>
            <a:r>
              <a:rPr sz="2400" spc="-5" dirty="0">
                <a:latin typeface="Times New Roman"/>
                <a:cs typeface="Times New Roman"/>
              </a:rPr>
              <a:t>(b)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If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3|(k</a:t>
            </a:r>
            <a:r>
              <a:rPr sz="2400" spc="-7" baseline="24305" dirty="0">
                <a:latin typeface="Times New Roman"/>
                <a:cs typeface="Times New Roman"/>
              </a:rPr>
              <a:t>3</a:t>
            </a:r>
            <a:r>
              <a:rPr sz="2400" spc="292" baseline="2430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− k) </a:t>
            </a:r>
            <a:r>
              <a:rPr sz="2400" spc="-5" dirty="0">
                <a:latin typeface="Times New Roman"/>
                <a:cs typeface="Times New Roman"/>
              </a:rPr>
              <a:t>for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positive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integer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k, </a:t>
            </a:r>
            <a:r>
              <a:rPr sz="2400" spc="-5" dirty="0">
                <a:latin typeface="Times New Roman"/>
                <a:cs typeface="Times New Roman"/>
              </a:rPr>
              <a:t>then 3|{(k </a:t>
            </a:r>
            <a:r>
              <a:rPr sz="2400" dirty="0">
                <a:latin typeface="Times New Roman"/>
                <a:cs typeface="Times New Roman"/>
              </a:rPr>
              <a:t>+</a:t>
            </a:r>
            <a:r>
              <a:rPr sz="2400" spc="-5" dirty="0">
                <a:latin typeface="Times New Roman"/>
                <a:cs typeface="Times New Roman"/>
              </a:rPr>
              <a:t> 1)</a:t>
            </a:r>
            <a:r>
              <a:rPr sz="2400" spc="-7" baseline="24305" dirty="0">
                <a:latin typeface="Times New Roman"/>
                <a:cs typeface="Times New Roman"/>
              </a:rPr>
              <a:t>3</a:t>
            </a:r>
            <a:r>
              <a:rPr sz="2400" spc="300" baseline="2430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−</a:t>
            </a:r>
            <a:r>
              <a:rPr sz="2400" spc="-5" dirty="0">
                <a:latin typeface="Times New Roman"/>
                <a:cs typeface="Times New Roman"/>
              </a:rPr>
              <a:t> (k</a:t>
            </a:r>
            <a:endParaRPr sz="2400">
              <a:latin typeface="Times New Roman"/>
              <a:cs typeface="Times New Roman"/>
            </a:endParaRPr>
          </a:p>
          <a:p>
            <a:pPr marL="425450">
              <a:lnSpc>
                <a:spcPct val="100000"/>
              </a:lnSpc>
            </a:pPr>
            <a:r>
              <a:rPr sz="2400" dirty="0">
                <a:latin typeface="Times New Roman"/>
                <a:cs typeface="Times New Roman"/>
              </a:rPr>
              <a:t>+</a:t>
            </a:r>
            <a:r>
              <a:rPr sz="2400" spc="-4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1)}.</a:t>
            </a:r>
            <a:endParaRPr sz="2400">
              <a:latin typeface="Times New Roman"/>
              <a:cs typeface="Times New Roman"/>
            </a:endParaRPr>
          </a:p>
          <a:p>
            <a:pPr marL="425450" marR="1289685" indent="-400050">
              <a:lnSpc>
                <a:spcPct val="120000"/>
              </a:lnSpc>
            </a:pPr>
            <a:r>
              <a:rPr sz="2400" spc="-5" dirty="0">
                <a:latin typeface="Times New Roman"/>
                <a:cs typeface="Times New Roman"/>
              </a:rPr>
              <a:t>Hence, we </a:t>
            </a:r>
            <a:r>
              <a:rPr sz="2400" dirty="0">
                <a:latin typeface="Times New Roman"/>
                <a:cs typeface="Times New Roman"/>
              </a:rPr>
              <a:t>have </a:t>
            </a:r>
            <a:r>
              <a:rPr sz="2400" spc="-5" dirty="0">
                <a:latin typeface="Times New Roman"/>
                <a:cs typeface="Times New Roman"/>
              </a:rPr>
              <a:t>the following statements being true: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(1) 3|1</a:t>
            </a:r>
            <a:r>
              <a:rPr sz="2400" spc="-7" baseline="24305" dirty="0">
                <a:latin typeface="Times New Roman"/>
                <a:cs typeface="Times New Roman"/>
              </a:rPr>
              <a:t>3</a:t>
            </a:r>
            <a:r>
              <a:rPr sz="2400" spc="284" baseline="2430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−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1;</a:t>
            </a:r>
            <a:r>
              <a:rPr sz="2400" spc="-5" dirty="0">
                <a:latin typeface="Times New Roman"/>
                <a:cs typeface="Times New Roman"/>
              </a:rPr>
              <a:t> (This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(a))</a:t>
            </a:r>
            <a:endParaRPr sz="2400">
              <a:latin typeface="Times New Roman"/>
              <a:cs typeface="Times New Roman"/>
            </a:endParaRPr>
          </a:p>
          <a:p>
            <a:pPr marL="425450">
              <a:lnSpc>
                <a:spcPct val="100000"/>
              </a:lnSpc>
              <a:spcBef>
                <a:spcPts val="575"/>
              </a:spcBef>
            </a:pPr>
            <a:r>
              <a:rPr sz="2400" spc="-5" dirty="0">
                <a:latin typeface="Times New Roman"/>
                <a:cs typeface="Times New Roman"/>
              </a:rPr>
              <a:t>(2) If 3|1</a:t>
            </a:r>
            <a:r>
              <a:rPr sz="2400" spc="-7" baseline="24305" dirty="0">
                <a:latin typeface="Times New Roman"/>
                <a:cs typeface="Times New Roman"/>
              </a:rPr>
              <a:t>3</a:t>
            </a:r>
            <a:r>
              <a:rPr sz="2400" spc="292" baseline="2430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−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1, </a:t>
            </a:r>
            <a:r>
              <a:rPr sz="2400" spc="-5" dirty="0">
                <a:latin typeface="Times New Roman"/>
                <a:cs typeface="Times New Roman"/>
              </a:rPr>
              <a:t>then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3|2</a:t>
            </a:r>
            <a:r>
              <a:rPr sz="2400" spc="-7" baseline="24305" dirty="0">
                <a:latin typeface="Times New Roman"/>
                <a:cs typeface="Times New Roman"/>
              </a:rPr>
              <a:t>3</a:t>
            </a:r>
            <a:r>
              <a:rPr sz="2400" spc="292" baseline="2430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−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2;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(This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(b) when</a:t>
            </a:r>
            <a:r>
              <a:rPr sz="2400" dirty="0">
                <a:latin typeface="Times New Roman"/>
                <a:cs typeface="Times New Roman"/>
              </a:rPr>
              <a:t> k =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1)</a:t>
            </a:r>
            <a:endParaRPr sz="2400">
              <a:latin typeface="Times New Roman"/>
              <a:cs typeface="Times New Roman"/>
            </a:endParaRPr>
          </a:p>
          <a:p>
            <a:pPr marL="425450">
              <a:lnSpc>
                <a:spcPct val="100000"/>
              </a:lnSpc>
              <a:spcBef>
                <a:spcPts val="575"/>
              </a:spcBef>
            </a:pPr>
            <a:r>
              <a:rPr sz="2400" spc="-5" dirty="0">
                <a:latin typeface="Times New Roman"/>
                <a:cs typeface="Times New Roman"/>
              </a:rPr>
              <a:t>(3) If 3|2</a:t>
            </a:r>
            <a:r>
              <a:rPr sz="2400" spc="-7" baseline="24305" dirty="0">
                <a:latin typeface="Times New Roman"/>
                <a:cs typeface="Times New Roman"/>
              </a:rPr>
              <a:t>3</a:t>
            </a:r>
            <a:r>
              <a:rPr sz="2400" spc="292" baseline="2430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−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2, </a:t>
            </a:r>
            <a:r>
              <a:rPr sz="2400" spc="-5" dirty="0">
                <a:latin typeface="Times New Roman"/>
                <a:cs typeface="Times New Roman"/>
              </a:rPr>
              <a:t>then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3|3</a:t>
            </a:r>
            <a:r>
              <a:rPr sz="2400" spc="-7" baseline="24305" dirty="0">
                <a:latin typeface="Times New Roman"/>
                <a:cs typeface="Times New Roman"/>
              </a:rPr>
              <a:t>3</a:t>
            </a:r>
            <a:r>
              <a:rPr sz="2400" spc="292" baseline="2430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−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3;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(This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(b) when</a:t>
            </a:r>
            <a:r>
              <a:rPr sz="2400" dirty="0">
                <a:latin typeface="Times New Roman"/>
                <a:cs typeface="Times New Roman"/>
              </a:rPr>
              <a:t> k =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2)</a:t>
            </a:r>
            <a:endParaRPr sz="2400">
              <a:latin typeface="Times New Roman"/>
              <a:cs typeface="Times New Roman"/>
            </a:endParaRPr>
          </a:p>
          <a:p>
            <a:pPr marL="425450">
              <a:lnSpc>
                <a:spcPct val="100000"/>
              </a:lnSpc>
              <a:spcBef>
                <a:spcPts val="580"/>
              </a:spcBef>
            </a:pPr>
            <a:r>
              <a:rPr sz="2400" dirty="0">
                <a:latin typeface="Times New Roman"/>
                <a:cs typeface="Times New Roman"/>
              </a:rPr>
              <a:t>.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.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.</a:t>
            </a:r>
            <a:endParaRPr sz="240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  <a:spcBef>
                <a:spcPts val="575"/>
              </a:spcBef>
            </a:pPr>
            <a:r>
              <a:rPr sz="2400" spc="-5" dirty="0">
                <a:latin typeface="Times New Roman"/>
                <a:cs typeface="Times New Roman"/>
              </a:rPr>
              <a:t>(n)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If 3|(n</a:t>
            </a:r>
            <a:r>
              <a:rPr sz="2400" dirty="0">
                <a:latin typeface="Times New Roman"/>
                <a:cs typeface="Times New Roman"/>
              </a:rPr>
              <a:t> −</a:t>
            </a:r>
            <a:r>
              <a:rPr sz="2400" spc="-5" dirty="0">
                <a:latin typeface="Times New Roman"/>
                <a:cs typeface="Times New Roman"/>
              </a:rPr>
              <a:t> 1)</a:t>
            </a:r>
            <a:r>
              <a:rPr sz="2400" spc="-7" baseline="24305" dirty="0">
                <a:latin typeface="Times New Roman"/>
                <a:cs typeface="Times New Roman"/>
              </a:rPr>
              <a:t>3</a:t>
            </a:r>
            <a:r>
              <a:rPr sz="2400" spc="307" baseline="2430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−</a:t>
            </a:r>
            <a:r>
              <a:rPr sz="2400" spc="-5" dirty="0">
                <a:latin typeface="Times New Roman"/>
                <a:cs typeface="Times New Roman"/>
              </a:rPr>
              <a:t> (n</a:t>
            </a:r>
            <a:r>
              <a:rPr sz="2400" dirty="0">
                <a:latin typeface="Times New Roman"/>
                <a:cs typeface="Times New Roman"/>
              </a:rPr>
              <a:t> −</a:t>
            </a:r>
            <a:r>
              <a:rPr sz="2400" spc="-5" dirty="0">
                <a:latin typeface="Times New Roman"/>
                <a:cs typeface="Times New Roman"/>
              </a:rPr>
              <a:t> 1),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then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3|n</a:t>
            </a:r>
            <a:r>
              <a:rPr sz="2400" spc="-7" baseline="24305" dirty="0">
                <a:latin typeface="Times New Roman"/>
                <a:cs typeface="Times New Roman"/>
              </a:rPr>
              <a:t>3</a:t>
            </a:r>
            <a:r>
              <a:rPr sz="2400" spc="284" baseline="2430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−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n;</a:t>
            </a:r>
            <a:r>
              <a:rPr sz="2400" spc="-5" dirty="0">
                <a:latin typeface="Times New Roman"/>
                <a:cs typeface="Times New Roman"/>
              </a:rPr>
              <a:t> (This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(b)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when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k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</a:t>
            </a:r>
            <a:endParaRPr sz="240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</a:pPr>
            <a:r>
              <a:rPr sz="2400" dirty="0">
                <a:latin typeface="Times New Roman"/>
                <a:cs typeface="Times New Roman"/>
              </a:rPr>
              <a:t>−</a:t>
            </a:r>
            <a:r>
              <a:rPr sz="2400" spc="-5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1)</a:t>
            </a:r>
            <a:endParaRPr sz="240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  <a:spcBef>
                <a:spcPts val="575"/>
              </a:spcBef>
            </a:pPr>
            <a:r>
              <a:rPr sz="2400" spc="-5" dirty="0">
                <a:latin typeface="Times New Roman"/>
                <a:cs typeface="Times New Roman"/>
              </a:rPr>
              <a:t>Putting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all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</a:t>
            </a:r>
            <a:r>
              <a:rPr sz="2400" spc="-5" dirty="0">
                <a:latin typeface="Times New Roman"/>
                <a:cs typeface="Times New Roman"/>
              </a:rPr>
              <a:t> them</a:t>
            </a:r>
            <a:r>
              <a:rPr sz="2400" spc="-15" dirty="0">
                <a:latin typeface="Times New Roman"/>
                <a:cs typeface="Times New Roman"/>
              </a:rPr>
              <a:t> together,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we </a:t>
            </a:r>
            <a:r>
              <a:rPr sz="2400" dirty="0">
                <a:latin typeface="Times New Roman"/>
                <a:cs typeface="Times New Roman"/>
              </a:rPr>
              <a:t>see</a:t>
            </a:r>
            <a:r>
              <a:rPr sz="2400" spc="-5" dirty="0">
                <a:latin typeface="Times New Roman"/>
                <a:cs typeface="Times New Roman"/>
              </a:rPr>
              <a:t> that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3|n</a:t>
            </a:r>
            <a:r>
              <a:rPr sz="2400" baseline="24305" dirty="0">
                <a:latin typeface="Times New Roman"/>
                <a:cs typeface="Times New Roman"/>
              </a:rPr>
              <a:t>3</a:t>
            </a:r>
            <a:r>
              <a:rPr sz="2400" spc="277" baseline="2430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−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n.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12" name="object 1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4998721"/>
            <a:ext cx="203453" cy="213360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5803393"/>
            <a:ext cx="203453" cy="213359"/>
          </a:xfrm>
          <a:prstGeom prst="rect">
            <a:avLst/>
          </a:prstGeom>
        </p:spPr>
      </p:pic>
      <p:sp>
        <p:nvSpPr>
          <p:cNvPr id="14" name="object 14"/>
          <p:cNvSpPr txBox="1"/>
          <p:nvPr/>
        </p:nvSpPr>
        <p:spPr>
          <a:xfrm>
            <a:off x="8504173" y="6424866"/>
            <a:ext cx="10287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888888"/>
                </a:solidFill>
                <a:latin typeface="Calibri"/>
                <a:cs typeface="Calibri"/>
              </a:rPr>
              <a:t>8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458200" cy="1143000"/>
          </a:xfrm>
        </p:spPr>
        <p:txBody>
          <a:bodyPr/>
          <a:lstStyle/>
          <a:p>
            <a:r>
              <a:rPr lang="en-US" sz="2800" b="1" dirty="0"/>
              <a:t>Example: </a:t>
            </a:r>
            <a:r>
              <a:rPr lang="en-US" sz="2800" dirty="0"/>
              <a:t>If p(n) is the proposition that the sum of the first n positive integers is n(n+1)/2, prove p(n) for </a:t>
            </a:r>
            <a:r>
              <a:rPr lang="en-US" sz="2800" dirty="0" err="1"/>
              <a:t>n</a:t>
            </a:r>
            <a:r>
              <a:rPr lang="en-US" sz="2800" dirty="0" err="1">
                <a:sym typeface="Symbol"/>
              </a:rPr>
              <a:t>Z</a:t>
            </a:r>
            <a:r>
              <a:rPr lang="en-US" sz="2800" baseline="30000" dirty="0">
                <a:sym typeface="Symbol"/>
              </a:rPr>
              <a:t>+</a:t>
            </a:r>
            <a:r>
              <a:rPr lang="en-US" sz="2800" dirty="0">
                <a:sym typeface="Symbol"/>
              </a:rPr>
              <a:t>.</a:t>
            </a:r>
            <a:endParaRPr lang="en-US" sz="2800" dirty="0"/>
          </a:p>
        </p:txBody>
      </p:sp>
      <p:sp>
        <p:nvSpPr>
          <p:cNvPr id="3" name="Title 1"/>
          <p:cNvSpPr txBox="1">
            <a:spLocks/>
          </p:cNvSpPr>
          <p:nvPr/>
        </p:nvSpPr>
        <p:spPr bwMode="auto">
          <a:xfrm>
            <a:off x="304800" y="1066800"/>
            <a:ext cx="8458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i.e., Prove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1961606" y="1219200"/>
          <a:ext cx="1772194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name="Equation" r:id="rId3" imgW="939392" imgH="444307" progId="Equation.3">
                  <p:embed/>
                </p:oleObj>
              </mc:Choice>
              <mc:Fallback>
                <p:oleObj name="Equation" r:id="rId3" imgW="939392" imgH="444307" progId="Equation.3">
                  <p:embed/>
                  <p:pic>
                    <p:nvPicPr>
                      <p:cNvPr id="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61606" y="1219200"/>
                        <a:ext cx="1772194" cy="838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33400" y="2590800"/>
            <a:ext cx="7391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Basis Step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Show that p(1) is true.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609600" y="3103033"/>
          <a:ext cx="2362200" cy="22309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Equation" r:id="rId5" imgW="914400" imgH="863600" progId="Equation.3">
                  <p:embed/>
                </p:oleObj>
              </mc:Choice>
              <mc:Fallback>
                <p:oleObj name="Equation" r:id="rId5" imgW="914400" imgH="863600" progId="Equation.3">
                  <p:embed/>
                  <p:pic>
                    <p:nvPicPr>
                      <p:cNvPr id="6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3103033"/>
                        <a:ext cx="2362200" cy="223096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8613" name="Picture 5" descr="http://www.clipartguide.com/_small/0808-0710-2914-464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86400" y="2590800"/>
            <a:ext cx="2857500" cy="28575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65246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174</TotalTime>
  <Words>4511</Words>
  <Application>Microsoft Macintosh PowerPoint</Application>
  <PresentationFormat>On-screen Show (4:3)</PresentationFormat>
  <Paragraphs>319</Paragraphs>
  <Slides>46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4" baseType="lpstr">
      <vt:lpstr>Arial</vt:lpstr>
      <vt:lpstr>Calibri</vt:lpstr>
      <vt:lpstr>Cambria Math</vt:lpstr>
      <vt:lpstr>Monotype Corsiva</vt:lpstr>
      <vt:lpstr>Symbol</vt:lpstr>
      <vt:lpstr>Times New Roman</vt:lpstr>
      <vt:lpstr>Office Theme</vt:lpstr>
      <vt:lpstr>Equation</vt:lpstr>
      <vt:lpstr>Mathematical Induction</vt:lpstr>
      <vt:lpstr>Climbing A Ladder</vt:lpstr>
      <vt:lpstr>Basics</vt:lpstr>
      <vt:lpstr>Steps in an Induction Proof to show  that P(n) is true.</vt:lpstr>
      <vt:lpstr>Example 1: Show 2  n&gt; n</vt:lpstr>
      <vt:lpstr>Understanding first example</vt:lpstr>
      <vt:lpstr>Example 2: Show that 3|n3 − n for positive integer  n.</vt:lpstr>
      <vt:lpstr>Understanding second example</vt:lpstr>
      <vt:lpstr>Example: If p(n) is the proposition that the sum of the first n positive integers is n(n+1)/2, prove p(n) for nZ+.</vt:lpstr>
      <vt:lpstr>PowerPoint Presentation</vt:lpstr>
      <vt:lpstr>PowerPoint Presentation</vt:lpstr>
      <vt:lpstr>What have we shown?</vt:lpstr>
      <vt:lpstr>Variants of Mathematical Induction</vt:lpstr>
      <vt:lpstr>Example for variant</vt:lpstr>
      <vt:lpstr>Example for variant</vt:lpstr>
      <vt:lpstr>Prove: If p(n) is the proposition that the sum of the first n odd integers is n2, prove p(n) for n Z+</vt:lpstr>
      <vt:lpstr>Prove that  </vt:lpstr>
      <vt:lpstr>If p(n) is the proposition that                 prove p(n) when n is a non-negative integer.  </vt:lpstr>
      <vt:lpstr>PowerPoint Presentation</vt:lpstr>
      <vt:lpstr>PowerPoint Presentation</vt:lpstr>
      <vt:lpstr>More General Example</vt:lpstr>
      <vt:lpstr>n! &gt; 2n (cont.)</vt:lpstr>
      <vt:lpstr>Let p(n) be the statement that all numbers of the form 8n-2n for nZ+ are divisible by 6 (i.e., can be written as 6k for some kZ).  Prove p(n)</vt:lpstr>
      <vt:lpstr>Divisible by 6 Example (cont.)</vt:lpstr>
      <vt:lpstr>Prove that 21 divides 4n+1 + 52n-1 whenever n is a positive integer</vt:lpstr>
      <vt:lpstr>Contd. from the last page</vt:lpstr>
      <vt:lpstr>Second Principle of Mathematical Induction (Strong  Induction)</vt:lpstr>
      <vt:lpstr>PowerPoint Presentation</vt:lpstr>
      <vt:lpstr>PowerPoint Presentation</vt:lpstr>
      <vt:lpstr>Example of Strong Induction</vt:lpstr>
      <vt:lpstr>Inductive Proof Using Strong Induction</vt:lpstr>
      <vt:lpstr>Proof Example (cont.)</vt:lpstr>
      <vt:lpstr>Another Example for strong induction</vt:lpstr>
      <vt:lpstr>Previous Example Contd.</vt:lpstr>
      <vt:lpstr>Understanding the previous example</vt:lpstr>
      <vt:lpstr>Harmonic Numbers</vt:lpstr>
      <vt:lpstr>INDUCTIVE STEP: The inductive hypothesis is the statement that  P(k) is true, that is, HN(k) ≥ 1 +k/2. where k is an arbitrary  nonnegative integer. We must show that if P(k) is true then P(k+1),  i.e., HN(k+1) ≥ 1 +(k+1))/2.</vt:lpstr>
      <vt:lpstr>Another Problem</vt:lpstr>
      <vt:lpstr>PowerPoint Presentation</vt:lpstr>
      <vt:lpstr>Basic Case: 22 × 22 Board</vt:lpstr>
      <vt:lpstr>Basic Case: 22 x 22 Board</vt:lpstr>
      <vt:lpstr>Basic Case: 22 x 22 Board</vt:lpstr>
      <vt:lpstr>Basic Case: 22 x 22 Board</vt:lpstr>
      <vt:lpstr>Inductive Step</vt:lpstr>
      <vt:lpstr>Show that every amount of postage that is at least 12 cents can  be made from 4-cent and 5-cent stamps.</vt:lpstr>
      <vt:lpstr>PowerPoint Presentation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Mathematical Induction</dc:title>
  <cp:lastModifiedBy>Microsoft Office User</cp:lastModifiedBy>
  <cp:revision>17</cp:revision>
  <dcterms:created xsi:type="dcterms:W3CDTF">2022-03-30T05:18:17Z</dcterms:created>
  <dcterms:modified xsi:type="dcterms:W3CDTF">2022-04-12T17:45:21Z</dcterms:modified>
</cp:coreProperties>
</file>