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308" r:id="rId17"/>
    <p:sldId id="309" r:id="rId18"/>
    <p:sldId id="273" r:id="rId19"/>
    <p:sldId id="274" r:id="rId20"/>
    <p:sldId id="275" r:id="rId21"/>
    <p:sldId id="310" r:id="rId22"/>
    <p:sldId id="311" r:id="rId23"/>
    <p:sldId id="312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313" r:id="rId38"/>
    <p:sldId id="314" r:id="rId39"/>
    <p:sldId id="315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7" r:id="rId52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9"/>
    <p:restoredTop sz="94664"/>
  </p:normalViewPr>
  <p:slideViewPr>
    <p:cSldViewPr>
      <p:cViewPr varScale="1">
        <p:scale>
          <a:sx n="94" d="100"/>
          <a:sy n="94" d="100"/>
        </p:scale>
        <p:origin x="656" y="19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043398" y="2190726"/>
            <a:ext cx="5057203" cy="11576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1">
                <a:solidFill>
                  <a:schemeClr val="tx1"/>
                </a:solidFill>
                <a:latin typeface="Monotype Corsiva"/>
                <a:cs typeface="Monotype Corsiv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3/30/22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98989"/>
                </a:solidFill>
                <a:latin typeface="Calibri"/>
                <a:cs typeface="Calibri"/>
              </a:defRPr>
            </a:lvl1pPr>
          </a:lstStyle>
          <a:p>
            <a:pPr marL="114935">
              <a:lnSpc>
                <a:spcPts val="1240"/>
              </a:lnSpc>
            </a:pPr>
            <a:fld id="{81D60167-4931-47E6-BA6A-407CBD079E47}" type="slidenum">
              <a:rPr dirty="0">
                <a:solidFill>
                  <a:srgbClr val="888888"/>
                </a:solidFill>
              </a:rPr>
              <a:t>‹#›</a:t>
            </a:fld>
            <a:endParaRPr dirty="0">
              <a:solidFill>
                <a:srgbClr val="888888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chemeClr val="tx1"/>
                </a:solidFill>
                <a:latin typeface="Monotype Corsiva"/>
                <a:cs typeface="Monotype Corsiv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3/30/22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98989"/>
                </a:solidFill>
                <a:latin typeface="Calibri"/>
                <a:cs typeface="Calibri"/>
              </a:defRPr>
            </a:lvl1pPr>
          </a:lstStyle>
          <a:p>
            <a:pPr marL="114935">
              <a:lnSpc>
                <a:spcPts val="1240"/>
              </a:lnSpc>
            </a:pPr>
            <a:fld id="{81D60167-4931-47E6-BA6A-407CBD079E47}" type="slidenum">
              <a:rPr dirty="0">
                <a:solidFill>
                  <a:srgbClr val="888888"/>
                </a:solidFill>
              </a:rPr>
              <a:t>‹#›</a:t>
            </a:fld>
            <a:endParaRPr dirty="0">
              <a:solidFill>
                <a:srgbClr val="888888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chemeClr val="tx1"/>
                </a:solidFill>
                <a:latin typeface="Monotype Corsiva"/>
                <a:cs typeface="Monotype Corsiv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3/30/22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98989"/>
                </a:solidFill>
                <a:latin typeface="Calibri"/>
                <a:cs typeface="Calibri"/>
              </a:defRPr>
            </a:lvl1pPr>
          </a:lstStyle>
          <a:p>
            <a:pPr marL="114935">
              <a:lnSpc>
                <a:spcPts val="1240"/>
              </a:lnSpc>
            </a:pPr>
            <a:fld id="{81D60167-4931-47E6-BA6A-407CBD079E47}" type="slidenum">
              <a:rPr dirty="0">
                <a:solidFill>
                  <a:srgbClr val="888888"/>
                </a:solidFill>
              </a:rPr>
              <a:t>‹#›</a:t>
            </a:fld>
            <a:endParaRPr dirty="0">
              <a:solidFill>
                <a:srgbClr val="888888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chemeClr val="tx1"/>
                </a:solidFill>
                <a:latin typeface="Monotype Corsiva"/>
                <a:cs typeface="Monotype Corsiv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3/30/22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98989"/>
                </a:solidFill>
                <a:latin typeface="Calibri"/>
                <a:cs typeface="Calibri"/>
              </a:defRPr>
            </a:lvl1pPr>
          </a:lstStyle>
          <a:p>
            <a:pPr marL="114935">
              <a:lnSpc>
                <a:spcPts val="1240"/>
              </a:lnSpc>
            </a:pPr>
            <a:fld id="{81D60167-4931-47E6-BA6A-407CBD079E47}" type="slidenum">
              <a:rPr dirty="0">
                <a:solidFill>
                  <a:srgbClr val="888888"/>
                </a:solidFill>
              </a:rPr>
              <a:t>‹#›</a:t>
            </a:fld>
            <a:endParaRPr dirty="0">
              <a:solidFill>
                <a:srgbClr val="888888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3/30/22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98989"/>
                </a:solidFill>
                <a:latin typeface="Calibri"/>
                <a:cs typeface="Calibri"/>
              </a:defRPr>
            </a:lvl1pPr>
          </a:lstStyle>
          <a:p>
            <a:pPr marL="114935">
              <a:lnSpc>
                <a:spcPts val="1240"/>
              </a:lnSpc>
            </a:pPr>
            <a:fld id="{81D60167-4931-47E6-BA6A-407CBD079E47}" type="slidenum">
              <a:rPr dirty="0">
                <a:solidFill>
                  <a:srgbClr val="888888"/>
                </a:solidFill>
              </a:rPr>
              <a:t>‹#›</a:t>
            </a:fld>
            <a:endParaRPr dirty="0">
              <a:solidFill>
                <a:srgbClr val="888888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945892" y="246538"/>
            <a:ext cx="3252215" cy="5130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1">
                <a:solidFill>
                  <a:schemeClr val="tx1"/>
                </a:solidFill>
                <a:latin typeface="Monotype Corsiva"/>
                <a:cs typeface="Monotype Corsiv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10540" y="1850389"/>
            <a:ext cx="7734934" cy="13906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3/30/22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401811" y="6462966"/>
            <a:ext cx="243204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898989"/>
                </a:solidFill>
                <a:latin typeface="Calibri"/>
                <a:cs typeface="Calibri"/>
              </a:defRPr>
            </a:lvl1pPr>
          </a:lstStyle>
          <a:p>
            <a:pPr marL="114935">
              <a:lnSpc>
                <a:spcPts val="1240"/>
              </a:lnSpc>
            </a:pPr>
            <a:fld id="{81D60167-4931-47E6-BA6A-407CBD079E47}" type="slidenum">
              <a:rPr dirty="0">
                <a:solidFill>
                  <a:srgbClr val="888888"/>
                </a:solidFill>
              </a:rPr>
              <a:t>‹#›</a:t>
            </a:fld>
            <a:endParaRPr dirty="0">
              <a:solidFill>
                <a:srgbClr val="888888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7.em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0392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414"/>
              </a:spcBef>
            </a:pPr>
            <a:r>
              <a:rPr sz="4000" spc="-5" dirty="0"/>
              <a:t>The</a:t>
            </a:r>
            <a:r>
              <a:rPr sz="4000" spc="-20" dirty="0"/>
              <a:t> </a:t>
            </a:r>
            <a:r>
              <a:rPr sz="4000" dirty="0"/>
              <a:t>Growth</a:t>
            </a:r>
            <a:r>
              <a:rPr sz="4000" spc="-35" dirty="0"/>
              <a:t> </a:t>
            </a:r>
            <a:r>
              <a:rPr sz="4000" dirty="0"/>
              <a:t>of</a:t>
            </a:r>
            <a:r>
              <a:rPr sz="4000" spc="-30" dirty="0"/>
              <a:t> </a:t>
            </a:r>
            <a:r>
              <a:rPr sz="4000" spc="-5" dirty="0"/>
              <a:t>Functions</a:t>
            </a:r>
            <a:endParaRPr sz="4000"/>
          </a:p>
          <a:p>
            <a:pPr algn="ctr">
              <a:lnSpc>
                <a:spcPct val="100000"/>
              </a:lnSpc>
              <a:spcBef>
                <a:spcPts val="195"/>
              </a:spcBef>
            </a:pPr>
            <a:r>
              <a:rPr sz="2500" spc="-5" dirty="0"/>
              <a:t>Logarithms</a:t>
            </a:r>
            <a:r>
              <a:rPr sz="2500" spc="-25" dirty="0"/>
              <a:t> </a:t>
            </a:r>
            <a:r>
              <a:rPr sz="2500" spc="-5" dirty="0"/>
              <a:t>review</a:t>
            </a:r>
            <a:endParaRPr sz="2500"/>
          </a:p>
        </p:txBody>
      </p:sp>
      <p:sp>
        <p:nvSpPr>
          <p:cNvPr id="3" name="object 3"/>
          <p:cNvSpPr txBox="1"/>
          <p:nvPr/>
        </p:nvSpPr>
        <p:spPr>
          <a:xfrm>
            <a:off x="2729388" y="3905503"/>
            <a:ext cx="368554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sz="3200" spc="-5" dirty="0">
                <a:solidFill>
                  <a:srgbClr val="888888"/>
                </a:solidFill>
                <a:latin typeface="Times New Roman"/>
                <a:cs typeface="Times New Roman"/>
              </a:rPr>
              <a:t>Rosen</a:t>
            </a:r>
            <a:r>
              <a:rPr sz="3200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3200" spc="5" dirty="0">
                <a:solidFill>
                  <a:srgbClr val="888888"/>
                </a:solidFill>
                <a:latin typeface="Times New Roman"/>
                <a:cs typeface="Times New Roman"/>
              </a:rPr>
              <a:t>6</a:t>
            </a:r>
            <a:r>
              <a:rPr sz="3150" spc="7" baseline="25132" dirty="0">
                <a:solidFill>
                  <a:srgbClr val="888888"/>
                </a:solidFill>
                <a:latin typeface="Times New Roman"/>
                <a:cs typeface="Times New Roman"/>
              </a:rPr>
              <a:t>th</a:t>
            </a:r>
            <a:r>
              <a:rPr sz="3150" spc="375" baseline="25132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888888"/>
                </a:solidFill>
                <a:latin typeface="Times New Roman"/>
                <a:cs typeface="Times New Roman"/>
              </a:rPr>
              <a:t>Ed.,</a:t>
            </a:r>
            <a:r>
              <a:rPr sz="3200" spc="-15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888888"/>
                </a:solidFill>
                <a:latin typeface="Times New Roman"/>
                <a:cs typeface="Times New Roman"/>
              </a:rPr>
              <a:t>3.2,</a:t>
            </a:r>
            <a:r>
              <a:rPr sz="3200" spc="-10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888888"/>
                </a:solidFill>
                <a:latin typeface="Times New Roman"/>
                <a:cs typeface="Times New Roman"/>
              </a:rPr>
              <a:t>3.3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63143" y="4874133"/>
            <a:ext cx="7326630" cy="0"/>
          </a:xfrm>
          <a:custGeom>
            <a:avLst/>
            <a:gdLst/>
            <a:ahLst/>
            <a:cxnLst/>
            <a:rect l="l" t="t" r="r" b="b"/>
            <a:pathLst>
              <a:path w="7326630">
                <a:moveTo>
                  <a:pt x="0" y="0"/>
                </a:moveTo>
                <a:lnTo>
                  <a:pt x="7326630" y="0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63143" y="3699890"/>
            <a:ext cx="7326630" cy="0"/>
          </a:xfrm>
          <a:custGeom>
            <a:avLst/>
            <a:gdLst/>
            <a:ahLst/>
            <a:cxnLst/>
            <a:rect l="l" t="t" r="r" b="b"/>
            <a:pathLst>
              <a:path w="7326630">
                <a:moveTo>
                  <a:pt x="0" y="0"/>
                </a:moveTo>
                <a:lnTo>
                  <a:pt x="7326630" y="0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63143" y="2524886"/>
            <a:ext cx="7326630" cy="0"/>
          </a:xfrm>
          <a:custGeom>
            <a:avLst/>
            <a:gdLst/>
            <a:ahLst/>
            <a:cxnLst/>
            <a:rect l="l" t="t" r="r" b="b"/>
            <a:pathLst>
              <a:path w="7326630">
                <a:moveTo>
                  <a:pt x="0" y="0"/>
                </a:moveTo>
                <a:lnTo>
                  <a:pt x="7326630" y="0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63143" y="1350644"/>
            <a:ext cx="7326630" cy="0"/>
          </a:xfrm>
          <a:custGeom>
            <a:avLst/>
            <a:gdLst/>
            <a:ahLst/>
            <a:cxnLst/>
            <a:rect l="l" t="t" r="r" b="b"/>
            <a:pathLst>
              <a:path w="7326630">
                <a:moveTo>
                  <a:pt x="0" y="0"/>
                </a:moveTo>
                <a:lnTo>
                  <a:pt x="7326630" y="0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702944" y="171640"/>
            <a:ext cx="7392034" cy="5937885"/>
            <a:chOff x="702944" y="171640"/>
            <a:chExt cx="7392034" cy="5937885"/>
          </a:xfrm>
        </p:grpSpPr>
        <p:sp>
          <p:nvSpPr>
            <p:cNvPr id="7" name="object 7"/>
            <p:cNvSpPr/>
            <p:nvPr/>
          </p:nvSpPr>
          <p:spPr>
            <a:xfrm>
              <a:off x="763142" y="176403"/>
              <a:ext cx="7326630" cy="0"/>
            </a:xfrm>
            <a:custGeom>
              <a:avLst/>
              <a:gdLst/>
              <a:ahLst/>
              <a:cxnLst/>
              <a:rect l="l" t="t" r="r" b="b"/>
              <a:pathLst>
                <a:path w="7326630">
                  <a:moveTo>
                    <a:pt x="0" y="0"/>
                  </a:moveTo>
                  <a:lnTo>
                    <a:pt x="7326630" y="0"/>
                  </a:lnTo>
                </a:path>
              </a:pathLst>
            </a:custGeom>
            <a:ln w="9525">
              <a:solidFill>
                <a:srgbClr val="85858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63142" y="176403"/>
              <a:ext cx="0" cy="5872480"/>
            </a:xfrm>
            <a:custGeom>
              <a:avLst/>
              <a:gdLst/>
              <a:ahLst/>
              <a:cxnLst/>
              <a:rect l="l" t="t" r="r" b="b"/>
              <a:pathLst>
                <a:path h="5872480">
                  <a:moveTo>
                    <a:pt x="0" y="5871972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85858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02944" y="176403"/>
              <a:ext cx="60325" cy="5872480"/>
            </a:xfrm>
            <a:custGeom>
              <a:avLst/>
              <a:gdLst/>
              <a:ahLst/>
              <a:cxnLst/>
              <a:rect l="l" t="t" r="r" b="b"/>
              <a:pathLst>
                <a:path w="60325" h="5872480">
                  <a:moveTo>
                    <a:pt x="0" y="5871972"/>
                  </a:moveTo>
                  <a:lnTo>
                    <a:pt x="60198" y="5871972"/>
                  </a:lnTo>
                </a:path>
                <a:path w="60325" h="5872480">
                  <a:moveTo>
                    <a:pt x="0" y="4697730"/>
                  </a:moveTo>
                  <a:lnTo>
                    <a:pt x="60198" y="4697730"/>
                  </a:lnTo>
                </a:path>
                <a:path w="60325" h="5872480">
                  <a:moveTo>
                    <a:pt x="0" y="3523488"/>
                  </a:moveTo>
                  <a:lnTo>
                    <a:pt x="60198" y="3523488"/>
                  </a:lnTo>
                </a:path>
                <a:path w="60325" h="5872480">
                  <a:moveTo>
                    <a:pt x="0" y="2348484"/>
                  </a:moveTo>
                  <a:lnTo>
                    <a:pt x="60198" y="2348484"/>
                  </a:lnTo>
                </a:path>
                <a:path w="60325" h="5872480">
                  <a:moveTo>
                    <a:pt x="0" y="1174242"/>
                  </a:moveTo>
                  <a:lnTo>
                    <a:pt x="60198" y="1174242"/>
                  </a:lnTo>
                </a:path>
                <a:path w="60325" h="5872480">
                  <a:moveTo>
                    <a:pt x="0" y="0"/>
                  </a:moveTo>
                  <a:lnTo>
                    <a:pt x="60198" y="0"/>
                  </a:lnTo>
                </a:path>
              </a:pathLst>
            </a:custGeom>
            <a:ln w="9525">
              <a:solidFill>
                <a:srgbClr val="85858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63142" y="6048374"/>
              <a:ext cx="7326630" cy="60960"/>
            </a:xfrm>
            <a:custGeom>
              <a:avLst/>
              <a:gdLst/>
              <a:ahLst/>
              <a:cxnLst/>
              <a:rect l="l" t="t" r="r" b="b"/>
              <a:pathLst>
                <a:path w="7326630" h="60960">
                  <a:moveTo>
                    <a:pt x="0" y="0"/>
                  </a:moveTo>
                  <a:lnTo>
                    <a:pt x="7326630" y="0"/>
                  </a:lnTo>
                </a:path>
                <a:path w="7326630" h="60960">
                  <a:moveTo>
                    <a:pt x="0" y="0"/>
                  </a:moveTo>
                  <a:lnTo>
                    <a:pt x="0" y="60960"/>
                  </a:lnTo>
                </a:path>
                <a:path w="7326630" h="60960">
                  <a:moveTo>
                    <a:pt x="733044" y="0"/>
                  </a:moveTo>
                  <a:lnTo>
                    <a:pt x="733044" y="60960"/>
                  </a:lnTo>
                </a:path>
                <a:path w="7326630" h="60960">
                  <a:moveTo>
                    <a:pt x="1465326" y="0"/>
                  </a:moveTo>
                  <a:lnTo>
                    <a:pt x="1465326" y="60960"/>
                  </a:lnTo>
                </a:path>
                <a:path w="7326630" h="60960">
                  <a:moveTo>
                    <a:pt x="2198370" y="0"/>
                  </a:moveTo>
                  <a:lnTo>
                    <a:pt x="2198370" y="60960"/>
                  </a:lnTo>
                </a:path>
                <a:path w="7326630" h="60960">
                  <a:moveTo>
                    <a:pt x="2930652" y="0"/>
                  </a:moveTo>
                  <a:lnTo>
                    <a:pt x="2930652" y="60960"/>
                  </a:lnTo>
                </a:path>
                <a:path w="7326630" h="60960">
                  <a:moveTo>
                    <a:pt x="3663696" y="0"/>
                  </a:moveTo>
                  <a:lnTo>
                    <a:pt x="3663696" y="60960"/>
                  </a:lnTo>
                </a:path>
                <a:path w="7326630" h="60960">
                  <a:moveTo>
                    <a:pt x="4395978" y="0"/>
                  </a:moveTo>
                  <a:lnTo>
                    <a:pt x="4395978" y="60960"/>
                  </a:lnTo>
                </a:path>
                <a:path w="7326630" h="60960">
                  <a:moveTo>
                    <a:pt x="5129022" y="0"/>
                  </a:moveTo>
                  <a:lnTo>
                    <a:pt x="5129022" y="60960"/>
                  </a:lnTo>
                </a:path>
                <a:path w="7326630" h="60960">
                  <a:moveTo>
                    <a:pt x="5861304" y="0"/>
                  </a:moveTo>
                  <a:lnTo>
                    <a:pt x="5861304" y="60960"/>
                  </a:lnTo>
                </a:path>
                <a:path w="7326630" h="60960">
                  <a:moveTo>
                    <a:pt x="6594348" y="0"/>
                  </a:moveTo>
                  <a:lnTo>
                    <a:pt x="6594348" y="60960"/>
                  </a:lnTo>
                </a:path>
                <a:path w="7326630" h="60960">
                  <a:moveTo>
                    <a:pt x="7326630" y="0"/>
                  </a:moveTo>
                  <a:lnTo>
                    <a:pt x="7326630" y="60960"/>
                  </a:lnTo>
                </a:path>
              </a:pathLst>
            </a:custGeom>
            <a:ln w="9525">
              <a:solidFill>
                <a:srgbClr val="85858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129664" y="5813679"/>
              <a:ext cx="6593840" cy="234950"/>
            </a:xfrm>
            <a:custGeom>
              <a:avLst/>
              <a:gdLst/>
              <a:ahLst/>
              <a:cxnLst/>
              <a:rect l="l" t="t" r="r" b="b"/>
              <a:pathLst>
                <a:path w="6593840" h="234950">
                  <a:moveTo>
                    <a:pt x="0" y="234696"/>
                  </a:moveTo>
                  <a:lnTo>
                    <a:pt x="733044" y="233172"/>
                  </a:lnTo>
                  <a:lnTo>
                    <a:pt x="1465326" y="228600"/>
                  </a:lnTo>
                  <a:lnTo>
                    <a:pt x="2198370" y="220218"/>
                  </a:lnTo>
                  <a:lnTo>
                    <a:pt x="2930652" y="205740"/>
                  </a:lnTo>
                  <a:lnTo>
                    <a:pt x="3663696" y="184404"/>
                  </a:lnTo>
                  <a:lnTo>
                    <a:pt x="4395978" y="154686"/>
                  </a:lnTo>
                  <a:lnTo>
                    <a:pt x="5128260" y="115062"/>
                  </a:lnTo>
                  <a:lnTo>
                    <a:pt x="5861304" y="64008"/>
                  </a:lnTo>
                  <a:lnTo>
                    <a:pt x="6593585" y="0"/>
                  </a:lnTo>
                </a:path>
              </a:pathLst>
            </a:custGeom>
            <a:ln w="47624">
              <a:solidFill>
                <a:srgbClr val="00CC9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129664" y="5278755"/>
              <a:ext cx="6593840" cy="767080"/>
            </a:xfrm>
            <a:custGeom>
              <a:avLst/>
              <a:gdLst/>
              <a:ahLst/>
              <a:cxnLst/>
              <a:rect l="l" t="t" r="r" b="b"/>
              <a:pathLst>
                <a:path w="6593840" h="767079">
                  <a:moveTo>
                    <a:pt x="0" y="766572"/>
                  </a:moveTo>
                  <a:lnTo>
                    <a:pt x="733044" y="756666"/>
                  </a:lnTo>
                  <a:lnTo>
                    <a:pt x="1465326" y="739902"/>
                  </a:lnTo>
                  <a:lnTo>
                    <a:pt x="2198370" y="708660"/>
                  </a:lnTo>
                  <a:lnTo>
                    <a:pt x="2930652" y="659892"/>
                  </a:lnTo>
                  <a:lnTo>
                    <a:pt x="3663696" y="589026"/>
                  </a:lnTo>
                  <a:lnTo>
                    <a:pt x="4395978" y="491490"/>
                  </a:lnTo>
                  <a:lnTo>
                    <a:pt x="5128260" y="363474"/>
                  </a:lnTo>
                  <a:lnTo>
                    <a:pt x="5861304" y="201168"/>
                  </a:lnTo>
                  <a:lnTo>
                    <a:pt x="6593585" y="0"/>
                  </a:lnTo>
                </a:path>
              </a:pathLst>
            </a:custGeom>
            <a:ln w="47625">
              <a:solidFill>
                <a:srgbClr val="2E2EC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129664" y="1115949"/>
              <a:ext cx="6593840" cy="4932680"/>
            </a:xfrm>
            <a:custGeom>
              <a:avLst/>
              <a:gdLst/>
              <a:ahLst/>
              <a:cxnLst/>
              <a:rect l="l" t="t" r="r" b="b"/>
              <a:pathLst>
                <a:path w="6593840" h="4932680">
                  <a:moveTo>
                    <a:pt x="0" y="4932426"/>
                  </a:moveTo>
                  <a:lnTo>
                    <a:pt x="733044" y="4893564"/>
                  </a:lnTo>
                  <a:lnTo>
                    <a:pt x="1465326" y="4799838"/>
                  </a:lnTo>
                  <a:lnTo>
                    <a:pt x="2198370" y="4616958"/>
                  </a:lnTo>
                  <a:lnTo>
                    <a:pt x="2930652" y="4315968"/>
                  </a:lnTo>
                  <a:lnTo>
                    <a:pt x="3663696" y="3867150"/>
                  </a:lnTo>
                  <a:lnTo>
                    <a:pt x="4395978" y="3240786"/>
                  </a:lnTo>
                  <a:lnTo>
                    <a:pt x="5128260" y="2407158"/>
                  </a:lnTo>
                  <a:lnTo>
                    <a:pt x="5861304" y="1336548"/>
                  </a:lnTo>
                  <a:lnTo>
                    <a:pt x="6593585" y="0"/>
                  </a:lnTo>
                </a:path>
              </a:pathLst>
            </a:custGeom>
            <a:ln w="47625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476250" y="5895890"/>
            <a:ext cx="127635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latin typeface="Times New Roman"/>
                <a:cs typeface="Times New Roman"/>
              </a:rPr>
              <a:t>0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33" name="object 3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>
                <a:solidFill>
                  <a:srgbClr val="888888"/>
                </a:solidFill>
              </a:rPr>
              <a:t>10</a:t>
            </a:fld>
            <a:endParaRPr dirty="0">
              <a:solidFill>
                <a:srgbClr val="888888"/>
              </a:solidFill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71475" y="4721349"/>
            <a:ext cx="431800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5" dirty="0">
                <a:latin typeface="Times New Roman"/>
                <a:cs typeface="Times New Roman"/>
              </a:rPr>
              <a:t>5</a:t>
            </a:r>
            <a:r>
              <a:rPr sz="1600" dirty="0">
                <a:latin typeface="Times New Roman"/>
                <a:cs typeface="Times New Roman"/>
              </a:rPr>
              <a:t>0</a:t>
            </a:r>
            <a:r>
              <a:rPr sz="1600" spc="-5" dirty="0">
                <a:latin typeface="Times New Roman"/>
                <a:cs typeface="Times New Roman"/>
              </a:rPr>
              <a:t>00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9952" y="3546810"/>
            <a:ext cx="533400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5" dirty="0">
                <a:latin typeface="Times New Roman"/>
                <a:cs typeface="Times New Roman"/>
              </a:rPr>
              <a:t>1</a:t>
            </a:r>
            <a:r>
              <a:rPr sz="1600" dirty="0">
                <a:latin typeface="Times New Roman"/>
                <a:cs typeface="Times New Roman"/>
              </a:rPr>
              <a:t>0</a:t>
            </a:r>
            <a:r>
              <a:rPr sz="1600" spc="-5" dirty="0">
                <a:latin typeface="Times New Roman"/>
                <a:cs typeface="Times New Roman"/>
              </a:rPr>
              <a:t>000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9952" y="2372269"/>
            <a:ext cx="533400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5" dirty="0">
                <a:latin typeface="Times New Roman"/>
                <a:cs typeface="Times New Roman"/>
              </a:rPr>
              <a:t>1</a:t>
            </a:r>
            <a:r>
              <a:rPr sz="1600" dirty="0">
                <a:latin typeface="Times New Roman"/>
                <a:cs typeface="Times New Roman"/>
              </a:rPr>
              <a:t>5</a:t>
            </a:r>
            <a:r>
              <a:rPr sz="1600" spc="-5" dirty="0">
                <a:latin typeface="Times New Roman"/>
                <a:cs typeface="Times New Roman"/>
              </a:rPr>
              <a:t>000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9952" y="1197730"/>
            <a:ext cx="533400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5" dirty="0">
                <a:latin typeface="Times New Roman"/>
                <a:cs typeface="Times New Roman"/>
              </a:rPr>
              <a:t>2</a:t>
            </a:r>
            <a:r>
              <a:rPr sz="1600" dirty="0">
                <a:latin typeface="Times New Roman"/>
                <a:cs typeface="Times New Roman"/>
              </a:rPr>
              <a:t>0</a:t>
            </a:r>
            <a:r>
              <a:rPr sz="1600" spc="-5" dirty="0">
                <a:latin typeface="Times New Roman"/>
                <a:cs typeface="Times New Roman"/>
              </a:rPr>
              <a:t>000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9952" y="23190"/>
            <a:ext cx="533400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5" dirty="0">
                <a:latin typeface="Times New Roman"/>
                <a:cs typeface="Times New Roman"/>
              </a:rPr>
              <a:t>2</a:t>
            </a:r>
            <a:r>
              <a:rPr sz="1600" dirty="0">
                <a:latin typeface="Times New Roman"/>
                <a:cs typeface="Times New Roman"/>
              </a:rPr>
              <a:t>5</a:t>
            </a:r>
            <a:r>
              <a:rPr sz="1600" spc="-5" dirty="0">
                <a:latin typeface="Times New Roman"/>
                <a:cs typeface="Times New Roman"/>
              </a:rPr>
              <a:t>000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066266" y="6134541"/>
            <a:ext cx="127635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latin typeface="Times New Roman"/>
                <a:cs typeface="Times New Roman"/>
              </a:rPr>
              <a:t>1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798904" y="6134541"/>
            <a:ext cx="127635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latin typeface="Times New Roman"/>
                <a:cs typeface="Times New Roman"/>
              </a:rPr>
              <a:t>2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2531541" y="6134541"/>
            <a:ext cx="127635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latin typeface="Times New Roman"/>
                <a:cs typeface="Times New Roman"/>
              </a:rPr>
              <a:t>3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264180" y="6134541"/>
            <a:ext cx="127635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latin typeface="Times New Roman"/>
                <a:cs typeface="Times New Roman"/>
              </a:rPr>
              <a:t>4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996818" y="6134541"/>
            <a:ext cx="127635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latin typeface="Times New Roman"/>
                <a:cs typeface="Times New Roman"/>
              </a:rPr>
              <a:t>5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729455" y="6134541"/>
            <a:ext cx="127635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latin typeface="Times New Roman"/>
                <a:cs typeface="Times New Roman"/>
              </a:rPr>
              <a:t>6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5462093" y="6134541"/>
            <a:ext cx="127635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latin typeface="Times New Roman"/>
                <a:cs typeface="Times New Roman"/>
              </a:rPr>
              <a:t>7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6194731" y="6134541"/>
            <a:ext cx="127635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latin typeface="Times New Roman"/>
                <a:cs typeface="Times New Roman"/>
              </a:rPr>
              <a:t>8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6927370" y="6134541"/>
            <a:ext cx="127635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latin typeface="Times New Roman"/>
                <a:cs typeface="Times New Roman"/>
              </a:rPr>
              <a:t>9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7609144" y="6134541"/>
            <a:ext cx="228600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5" dirty="0">
                <a:latin typeface="Times New Roman"/>
                <a:cs typeface="Times New Roman"/>
              </a:rPr>
              <a:t>10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7978140" y="5493511"/>
            <a:ext cx="3308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3600" b="1" baseline="-16203" dirty="0">
                <a:latin typeface="Times New Roman"/>
                <a:cs typeface="Times New Roman"/>
              </a:rPr>
              <a:t>x</a:t>
            </a:r>
            <a:r>
              <a:rPr sz="1600" b="1" dirty="0">
                <a:latin typeface="Times New Roman"/>
                <a:cs typeface="Times New Roman"/>
              </a:rPr>
              <a:t>3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31" name="object 31"/>
          <p:cNvSpPr txBox="1">
            <a:spLocks noGrp="1"/>
          </p:cNvSpPr>
          <p:nvPr>
            <p:ph type="title"/>
          </p:nvPr>
        </p:nvSpPr>
        <p:spPr>
          <a:xfrm>
            <a:off x="7673340" y="1470152"/>
            <a:ext cx="6356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400" b="1" i="0" dirty="0">
                <a:latin typeface="Times New Roman"/>
                <a:cs typeface="Times New Roman"/>
              </a:rPr>
              <a:t>21x</a:t>
            </a:r>
            <a:r>
              <a:rPr sz="2400" b="1" i="0" baseline="24305" dirty="0">
                <a:latin typeface="Times New Roman"/>
                <a:cs typeface="Times New Roman"/>
              </a:rPr>
              <a:t>3</a:t>
            </a:r>
            <a:endParaRPr sz="2400" baseline="24305">
              <a:latin typeface="Times New Roman"/>
              <a:cs typeface="Times New Roman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6799992" y="4746752"/>
            <a:ext cx="18681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Times New Roman"/>
                <a:cs typeface="Times New Roman"/>
              </a:rPr>
              <a:t>3x</a:t>
            </a:r>
            <a:r>
              <a:rPr sz="2400" b="1" spc="-7" baseline="24305" dirty="0">
                <a:latin typeface="Times New Roman"/>
                <a:cs typeface="Times New Roman"/>
              </a:rPr>
              <a:t>3</a:t>
            </a:r>
            <a:r>
              <a:rPr sz="2400" b="1" spc="-5" dirty="0">
                <a:latin typeface="Times New Roman"/>
                <a:cs typeface="Times New Roman"/>
              </a:rPr>
              <a:t>+2x</a:t>
            </a:r>
            <a:r>
              <a:rPr sz="2400" b="1" spc="-7" baseline="24305" dirty="0">
                <a:latin typeface="Times New Roman"/>
                <a:cs typeface="Times New Roman"/>
              </a:rPr>
              <a:t>2</a:t>
            </a:r>
            <a:r>
              <a:rPr sz="2400" b="1" spc="-5" dirty="0">
                <a:latin typeface="Times New Roman"/>
                <a:cs typeface="Times New Roman"/>
              </a:rPr>
              <a:t>+7x+9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146050" y="217488"/>
          <a:ext cx="8913494" cy="64255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487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79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949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901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448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2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x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40"/>
                        </a:lnSpc>
                        <a:spcBef>
                          <a:spcPts val="180"/>
                        </a:spcBef>
                      </a:pPr>
                      <a:r>
                        <a:rPr sz="2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21x</a:t>
                      </a:r>
                      <a:r>
                        <a:rPr sz="2775" b="1" baseline="255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3</a:t>
                      </a:r>
                      <a:endParaRPr sz="2775" baseline="25525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ts val="2940"/>
                        </a:lnSpc>
                      </a:pPr>
                      <a:r>
                        <a:rPr sz="4200" b="1" baseline="-1686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x</a:t>
                      </a:r>
                      <a:r>
                        <a:rPr sz="185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3</a:t>
                      </a:r>
                      <a:endParaRPr sz="1850">
                        <a:latin typeface="Calibri"/>
                        <a:cs typeface="Calibri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2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21x</a:t>
                      </a:r>
                      <a:r>
                        <a:rPr sz="2775" b="1" baseline="255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3</a:t>
                      </a:r>
                      <a:endParaRPr sz="2775" baseline="25525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2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3x</a:t>
                      </a:r>
                      <a:r>
                        <a:rPr sz="2775" b="1" baseline="255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3</a:t>
                      </a:r>
                      <a:r>
                        <a:rPr sz="2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+2x</a:t>
                      </a:r>
                      <a:r>
                        <a:rPr sz="2775" b="1" baseline="255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</a:t>
                      </a:r>
                      <a:r>
                        <a:rPr sz="2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+7x+9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40"/>
                        </a:lnSpc>
                        <a:spcBef>
                          <a:spcPts val="180"/>
                        </a:spcBef>
                      </a:pPr>
                      <a:r>
                        <a:rPr sz="2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3x</a:t>
                      </a:r>
                      <a:r>
                        <a:rPr sz="2775" b="1" baseline="255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3</a:t>
                      </a:r>
                      <a:r>
                        <a:rPr sz="2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+2x</a:t>
                      </a:r>
                      <a:r>
                        <a:rPr sz="2775" b="1" baseline="255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</a:t>
                      </a:r>
                      <a:r>
                        <a:rPr sz="2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+7x+9</a:t>
                      </a:r>
                      <a:endParaRPr sz="28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ts val="2940"/>
                        </a:lnSpc>
                      </a:pPr>
                      <a:r>
                        <a:rPr sz="4200" b="1" baseline="-1686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x</a:t>
                      </a:r>
                      <a:r>
                        <a:rPr sz="185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3</a:t>
                      </a:r>
                      <a:endParaRPr sz="1850">
                        <a:latin typeface="Calibri"/>
                        <a:cs typeface="Calibri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29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1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21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1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947419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spc="-5" dirty="0">
                          <a:latin typeface="Calibri"/>
                          <a:cs typeface="Calibri"/>
                        </a:rPr>
                        <a:t>6.875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829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5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21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spc="-5" dirty="0">
                          <a:latin typeface="Calibri"/>
                          <a:cs typeface="Calibri"/>
                        </a:rPr>
                        <a:t>5.597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947419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spc="-5" dirty="0">
                          <a:latin typeface="Calibri"/>
                          <a:cs typeface="Calibri"/>
                        </a:rPr>
                        <a:t>3.752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829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10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21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spc="-5" dirty="0">
                          <a:latin typeface="Calibri"/>
                          <a:cs typeface="Calibri"/>
                        </a:rPr>
                        <a:t>6.404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947419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spc="-5" dirty="0">
                          <a:latin typeface="Calibri"/>
                          <a:cs typeface="Calibri"/>
                        </a:rPr>
                        <a:t>3.279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829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20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21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spc="-5" dirty="0">
                          <a:latin typeface="Calibri"/>
                          <a:cs typeface="Calibri"/>
                        </a:rPr>
                        <a:t>6.734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946785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spc="-5" dirty="0">
                          <a:latin typeface="Calibri"/>
                          <a:cs typeface="Calibri"/>
                        </a:rPr>
                        <a:t>3.119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829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30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21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6.83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946785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spc="-5" dirty="0">
                          <a:latin typeface="Calibri"/>
                          <a:cs typeface="Calibri"/>
                        </a:rPr>
                        <a:t>3.075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829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40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21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spc="-5" dirty="0">
                          <a:latin typeface="Calibri"/>
                          <a:cs typeface="Calibri"/>
                        </a:rPr>
                        <a:t>6.875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946150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spc="-5" dirty="0">
                          <a:latin typeface="Calibri"/>
                          <a:cs typeface="Calibri"/>
                        </a:rPr>
                        <a:t>3.055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829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100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21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spc="-5" dirty="0">
                          <a:latin typeface="Calibri"/>
                          <a:cs typeface="Calibri"/>
                        </a:rPr>
                        <a:t>6.952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spc="-5" dirty="0">
                          <a:latin typeface="Calibri"/>
                          <a:cs typeface="Calibri"/>
                        </a:rPr>
                        <a:t>3.021</a:t>
                      </a:r>
                      <a:endParaRPr sz="2400">
                        <a:latin typeface="Calibri"/>
                        <a:cs typeface="Calibri"/>
                      </a:endParaRPr>
                    </a:p>
                    <a:p>
                      <a:pPr marR="466090" algn="r">
                        <a:lnSpc>
                          <a:spcPct val="100000"/>
                        </a:lnSpc>
                        <a:spcBef>
                          <a:spcPts val="1395"/>
                        </a:spcBef>
                      </a:pPr>
                      <a:r>
                        <a:rPr sz="1200" spc="-5" dirty="0">
                          <a:solidFill>
                            <a:srgbClr val="898989"/>
                          </a:solidFill>
                          <a:latin typeface="Calibri"/>
                          <a:cs typeface="Calibri"/>
                        </a:rPr>
                        <a:t>11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3" name="object 3"/>
          <p:cNvSpPr/>
          <p:nvPr/>
        </p:nvSpPr>
        <p:spPr>
          <a:xfrm>
            <a:off x="3733800" y="685800"/>
            <a:ext cx="2514600" cy="0"/>
          </a:xfrm>
          <a:custGeom>
            <a:avLst/>
            <a:gdLst/>
            <a:ahLst/>
            <a:cxnLst/>
            <a:rect l="l" t="t" r="r" b="b"/>
            <a:pathLst>
              <a:path w="2514600">
                <a:moveTo>
                  <a:pt x="0" y="0"/>
                </a:moveTo>
                <a:lnTo>
                  <a:pt x="2514600" y="0"/>
                </a:lnTo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553200" y="685800"/>
            <a:ext cx="2286000" cy="0"/>
          </a:xfrm>
          <a:custGeom>
            <a:avLst/>
            <a:gdLst/>
            <a:ahLst/>
            <a:cxnLst/>
            <a:rect l="l" t="t" r="r" b="b"/>
            <a:pathLst>
              <a:path w="2286000">
                <a:moveTo>
                  <a:pt x="0" y="0"/>
                </a:moveTo>
                <a:lnTo>
                  <a:pt x="2286000" y="0"/>
                </a:lnTo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905000" y="685800"/>
            <a:ext cx="1143000" cy="0"/>
          </a:xfrm>
          <a:custGeom>
            <a:avLst/>
            <a:gdLst/>
            <a:ahLst/>
            <a:cxnLst/>
            <a:rect l="l" t="t" r="r" b="b"/>
            <a:pathLst>
              <a:path w="1143000">
                <a:moveTo>
                  <a:pt x="0" y="0"/>
                </a:moveTo>
                <a:lnTo>
                  <a:pt x="1143000" y="0"/>
                </a:lnTo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>
                <a:solidFill>
                  <a:srgbClr val="888888"/>
                </a:solidFill>
              </a:rPr>
              <a:t>12</a:t>
            </a:fld>
            <a:endParaRPr dirty="0">
              <a:solidFill>
                <a:srgbClr val="888888"/>
              </a:solidFill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90652" y="187706"/>
            <a:ext cx="2763520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400" spc="-5" dirty="0"/>
              <a:t>General</a:t>
            </a:r>
            <a:r>
              <a:rPr sz="4400" spc="-45" dirty="0"/>
              <a:t> </a:t>
            </a:r>
            <a:r>
              <a:rPr sz="4400" spc="-10" dirty="0"/>
              <a:t>Rules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726744" y="1317752"/>
            <a:ext cx="7468234" cy="31711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7365" marR="181610" indent="-457200">
              <a:lnSpc>
                <a:spcPct val="100000"/>
              </a:lnSpc>
              <a:spcBef>
                <a:spcPts val="100"/>
              </a:spcBef>
              <a:buSzPct val="79166"/>
              <a:buAutoNum type="arabicPeriod"/>
              <a:tabLst>
                <a:tab pos="507365" algn="l"/>
                <a:tab pos="508000" algn="l"/>
                <a:tab pos="1598930" algn="l"/>
              </a:tabLst>
            </a:pPr>
            <a:r>
              <a:rPr sz="2400" spc="-5" dirty="0">
                <a:latin typeface="Times New Roman"/>
                <a:cs typeface="Times New Roman"/>
              </a:rPr>
              <a:t>Multiplication </a:t>
            </a:r>
            <a:r>
              <a:rPr sz="2400" dirty="0">
                <a:latin typeface="Times New Roman"/>
                <a:cs typeface="Times New Roman"/>
              </a:rPr>
              <a:t>by a </a:t>
            </a:r>
            <a:r>
              <a:rPr sz="2400" spc="-5" dirty="0">
                <a:latin typeface="Times New Roman"/>
                <a:cs typeface="Times New Roman"/>
              </a:rPr>
              <a:t>constant </a:t>
            </a:r>
            <a:r>
              <a:rPr sz="2400" dirty="0">
                <a:latin typeface="Times New Roman"/>
                <a:cs typeface="Times New Roman"/>
              </a:rPr>
              <a:t>does not change </a:t>
            </a:r>
            <a:r>
              <a:rPr sz="2400" spc="-5" dirty="0">
                <a:latin typeface="Times New Roman"/>
                <a:cs typeface="Times New Roman"/>
              </a:rPr>
              <a:t>the </a:t>
            </a:r>
            <a:r>
              <a:rPr sz="24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rate </a:t>
            </a:r>
            <a:r>
              <a:rPr sz="24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of </a:t>
            </a:r>
            <a:r>
              <a:rPr sz="2400" spc="-590" dirty="0">
                <a:latin typeface="Times New Roman"/>
                <a:cs typeface="Times New Roman"/>
              </a:rPr>
              <a:t> </a:t>
            </a:r>
            <a:r>
              <a:rPr sz="24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growth</a:t>
            </a:r>
            <a:r>
              <a:rPr sz="2400" spc="-5" dirty="0">
                <a:latin typeface="Times New Roman"/>
                <a:cs typeface="Times New Roman"/>
              </a:rPr>
              <a:t>.	If f(n) </a:t>
            </a:r>
            <a:r>
              <a:rPr sz="2400" dirty="0">
                <a:latin typeface="Times New Roman"/>
                <a:cs typeface="Times New Roman"/>
              </a:rPr>
              <a:t>= </a:t>
            </a:r>
            <a:r>
              <a:rPr sz="2400" spc="-5" dirty="0">
                <a:latin typeface="Times New Roman"/>
                <a:cs typeface="Times New Roman"/>
              </a:rPr>
              <a:t>kg(n) where </a:t>
            </a:r>
            <a:r>
              <a:rPr sz="2400" dirty="0">
                <a:latin typeface="Times New Roman"/>
                <a:cs typeface="Times New Roman"/>
              </a:rPr>
              <a:t>k </a:t>
            </a:r>
            <a:r>
              <a:rPr sz="2400" spc="-5" dirty="0">
                <a:latin typeface="Times New Roman"/>
                <a:cs typeface="Times New Roman"/>
              </a:rPr>
              <a:t>is </a:t>
            </a:r>
            <a:r>
              <a:rPr sz="2400" dirty="0">
                <a:latin typeface="Times New Roman"/>
                <a:cs typeface="Times New Roman"/>
              </a:rPr>
              <a:t>a </a:t>
            </a:r>
            <a:r>
              <a:rPr sz="2400" spc="-5" dirty="0">
                <a:latin typeface="Times New Roman"/>
                <a:cs typeface="Times New Roman"/>
              </a:rPr>
              <a:t>constant, then </a:t>
            </a:r>
            <a:r>
              <a:rPr sz="2400" dirty="0">
                <a:latin typeface="Times New Roman"/>
                <a:cs typeface="Times New Roman"/>
              </a:rPr>
              <a:t>f </a:t>
            </a:r>
            <a:r>
              <a:rPr sz="2400" spc="-5" dirty="0">
                <a:latin typeface="Times New Roman"/>
                <a:cs typeface="Times New Roman"/>
              </a:rPr>
              <a:t>is 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b="1" i="1" spc="-5" dirty="0">
                <a:latin typeface="Times New Roman"/>
                <a:cs typeface="Times New Roman"/>
              </a:rPr>
              <a:t>O</a:t>
            </a:r>
            <a:r>
              <a:rPr sz="2400" spc="-5" dirty="0">
                <a:latin typeface="Times New Roman"/>
                <a:cs typeface="Times New Roman"/>
              </a:rPr>
              <a:t>(g)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g </a:t>
            </a:r>
            <a:r>
              <a:rPr sz="2400" spc="-5" dirty="0">
                <a:latin typeface="Times New Roman"/>
                <a:cs typeface="Times New Roman"/>
              </a:rPr>
              <a:t>is </a:t>
            </a:r>
            <a:r>
              <a:rPr sz="2400" b="1" i="1" spc="-5" dirty="0">
                <a:latin typeface="Times New Roman"/>
                <a:cs typeface="Times New Roman"/>
              </a:rPr>
              <a:t>O</a:t>
            </a:r>
            <a:r>
              <a:rPr sz="2400" spc="-5" dirty="0">
                <a:latin typeface="Times New Roman"/>
                <a:cs typeface="Times New Roman"/>
              </a:rPr>
              <a:t>(f).</a:t>
            </a:r>
            <a:endParaRPr sz="2400">
              <a:latin typeface="Times New Roman"/>
              <a:cs typeface="Times New Roman"/>
            </a:endParaRPr>
          </a:p>
          <a:p>
            <a:pPr marL="507365" marR="17780" indent="-457200">
              <a:lnSpc>
                <a:spcPct val="100000"/>
              </a:lnSpc>
              <a:spcBef>
                <a:spcPts val="575"/>
              </a:spcBef>
              <a:buSzPct val="79166"/>
              <a:buAutoNum type="arabicPeriod"/>
              <a:tabLst>
                <a:tab pos="507365" algn="l"/>
                <a:tab pos="508000" algn="l"/>
                <a:tab pos="1598930" algn="l"/>
              </a:tabLst>
            </a:pPr>
            <a:r>
              <a:rPr sz="2400" spc="-5" dirty="0">
                <a:latin typeface="Times New Roman"/>
                <a:cs typeface="Times New Roman"/>
              </a:rPr>
              <a:t>Addition </a:t>
            </a:r>
            <a:r>
              <a:rPr sz="2400" dirty="0">
                <a:latin typeface="Times New Roman"/>
                <a:cs typeface="Times New Roman"/>
              </a:rPr>
              <a:t>of </a:t>
            </a:r>
            <a:r>
              <a:rPr sz="2400" spc="-5" dirty="0">
                <a:latin typeface="Times New Roman"/>
                <a:cs typeface="Times New Roman"/>
              </a:rPr>
              <a:t>smaller terms </a:t>
            </a:r>
            <a:r>
              <a:rPr sz="2400" dirty="0">
                <a:latin typeface="Times New Roman"/>
                <a:cs typeface="Times New Roman"/>
              </a:rPr>
              <a:t>does not change </a:t>
            </a:r>
            <a:r>
              <a:rPr sz="2400" spc="-5" dirty="0">
                <a:latin typeface="Times New Roman"/>
                <a:cs typeface="Times New Roman"/>
              </a:rPr>
              <a:t>the rate </a:t>
            </a:r>
            <a:r>
              <a:rPr sz="2400" dirty="0">
                <a:latin typeface="Times New Roman"/>
                <a:cs typeface="Times New Roman"/>
              </a:rPr>
              <a:t>of 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growth.	If f(n) </a:t>
            </a:r>
            <a:r>
              <a:rPr sz="2400" dirty="0">
                <a:latin typeface="Times New Roman"/>
                <a:cs typeface="Times New Roman"/>
              </a:rPr>
              <a:t>= </a:t>
            </a:r>
            <a:r>
              <a:rPr sz="2400" spc="-5" dirty="0">
                <a:latin typeface="Times New Roman"/>
                <a:cs typeface="Times New Roman"/>
              </a:rPr>
              <a:t>g(n) </a:t>
            </a:r>
            <a:r>
              <a:rPr sz="2400" dirty="0">
                <a:latin typeface="Times New Roman"/>
                <a:cs typeface="Times New Roman"/>
              </a:rPr>
              <a:t>+ </a:t>
            </a:r>
            <a:r>
              <a:rPr sz="2400" spc="-5" dirty="0">
                <a:latin typeface="Times New Roman"/>
                <a:cs typeface="Times New Roman"/>
              </a:rPr>
              <a:t>smaller terms, then </a:t>
            </a:r>
            <a:r>
              <a:rPr sz="2400" dirty="0">
                <a:latin typeface="Times New Roman"/>
                <a:cs typeface="Times New Roman"/>
              </a:rPr>
              <a:t>f </a:t>
            </a:r>
            <a:r>
              <a:rPr sz="2400" spc="-5" dirty="0">
                <a:latin typeface="Times New Roman"/>
                <a:cs typeface="Times New Roman"/>
              </a:rPr>
              <a:t>is </a:t>
            </a:r>
            <a:r>
              <a:rPr sz="2400" b="1" i="1" spc="-5" dirty="0">
                <a:latin typeface="Times New Roman"/>
                <a:cs typeface="Times New Roman"/>
              </a:rPr>
              <a:t>O</a:t>
            </a:r>
            <a:r>
              <a:rPr sz="2400" spc="-5" dirty="0">
                <a:latin typeface="Times New Roman"/>
                <a:cs typeface="Times New Roman"/>
              </a:rPr>
              <a:t>(g) </a:t>
            </a:r>
            <a:r>
              <a:rPr sz="2400" dirty="0">
                <a:latin typeface="Times New Roman"/>
                <a:cs typeface="Times New Roman"/>
              </a:rPr>
              <a:t>and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g</a:t>
            </a:r>
            <a:r>
              <a:rPr sz="2400" spc="-5" dirty="0">
                <a:latin typeface="Times New Roman"/>
                <a:cs typeface="Times New Roman"/>
              </a:rPr>
              <a:t> is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b="1" i="1" spc="-5" dirty="0">
                <a:latin typeface="Times New Roman"/>
                <a:cs typeface="Times New Roman"/>
              </a:rPr>
              <a:t>O(</a:t>
            </a:r>
            <a:r>
              <a:rPr sz="2400" spc="-5" dirty="0">
                <a:latin typeface="Times New Roman"/>
                <a:cs typeface="Times New Roman"/>
              </a:rPr>
              <a:t>f).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500">
              <a:latin typeface="Times New Roman"/>
              <a:cs typeface="Times New Roman"/>
            </a:endParaRPr>
          </a:p>
          <a:p>
            <a:pPr marL="50800">
              <a:lnSpc>
                <a:spcPct val="100000"/>
              </a:lnSpc>
            </a:pPr>
            <a:r>
              <a:rPr sz="2400" spc="-5" dirty="0">
                <a:latin typeface="Times New Roman"/>
                <a:cs typeface="Times New Roman"/>
              </a:rPr>
              <a:t>Ex.: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f(n)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4n</a:t>
            </a:r>
            <a:r>
              <a:rPr sz="2400" spc="-7" baseline="24305" dirty="0">
                <a:latin typeface="Times New Roman"/>
                <a:cs typeface="Times New Roman"/>
              </a:rPr>
              <a:t>6</a:t>
            </a:r>
            <a:r>
              <a:rPr sz="2400" spc="300" baseline="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3n</a:t>
            </a:r>
            <a:r>
              <a:rPr sz="2400" baseline="24305" dirty="0">
                <a:latin typeface="Times New Roman"/>
                <a:cs typeface="Times New Roman"/>
              </a:rPr>
              <a:t>5</a:t>
            </a:r>
            <a:r>
              <a:rPr sz="2400" spc="284" baseline="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100n</a:t>
            </a:r>
            <a:r>
              <a:rPr sz="2400" baseline="24305" dirty="0">
                <a:latin typeface="Times New Roman"/>
                <a:cs typeface="Times New Roman"/>
              </a:rPr>
              <a:t>2</a:t>
            </a:r>
            <a:r>
              <a:rPr sz="2400" spc="292" baseline="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 is </a:t>
            </a:r>
            <a:r>
              <a:rPr sz="2400" b="1" i="1" spc="-5" dirty="0">
                <a:latin typeface="Times New Roman"/>
                <a:cs typeface="Times New Roman"/>
              </a:rPr>
              <a:t>O</a:t>
            </a:r>
            <a:r>
              <a:rPr sz="2400" spc="-5" dirty="0">
                <a:latin typeface="Times New Roman"/>
                <a:cs typeface="Times New Roman"/>
              </a:rPr>
              <a:t>(n</a:t>
            </a:r>
            <a:r>
              <a:rPr sz="2400" spc="-7" baseline="24305" dirty="0">
                <a:latin typeface="Times New Roman"/>
                <a:cs typeface="Times New Roman"/>
              </a:rPr>
              <a:t>6</a:t>
            </a:r>
            <a:r>
              <a:rPr sz="2400" spc="-5" dirty="0">
                <a:latin typeface="Times New Roman"/>
                <a:cs typeface="Times New Roman"/>
              </a:rPr>
              <a:t>).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09424" y="134524"/>
            <a:ext cx="4126229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400" spc="-5" dirty="0"/>
              <a:t>General</a:t>
            </a:r>
            <a:r>
              <a:rPr sz="4400" spc="-20" dirty="0"/>
              <a:t> </a:t>
            </a:r>
            <a:r>
              <a:rPr sz="4400" spc="-5" dirty="0"/>
              <a:t>Rules</a:t>
            </a:r>
            <a:r>
              <a:rPr sz="4400" spc="-25" dirty="0"/>
              <a:t> </a:t>
            </a:r>
            <a:r>
              <a:rPr sz="4400" spc="-5" dirty="0"/>
              <a:t>(cont.)</a:t>
            </a:r>
            <a:endParaRPr sz="44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50195" y="2049779"/>
            <a:ext cx="241553" cy="249174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854956" y="1925827"/>
            <a:ext cx="6437630" cy="24155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800" dirty="0">
                <a:latin typeface="Times New Roman"/>
                <a:cs typeface="Times New Roman"/>
              </a:rPr>
              <a:t>If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</a:t>
            </a:r>
            <a:r>
              <a:rPr sz="2775" baseline="-21021" dirty="0">
                <a:latin typeface="Times New Roman"/>
                <a:cs typeface="Times New Roman"/>
              </a:rPr>
              <a:t>1</a:t>
            </a:r>
            <a:r>
              <a:rPr sz="2800" dirty="0">
                <a:latin typeface="Times New Roman"/>
                <a:cs typeface="Times New Roman"/>
              </a:rPr>
              <a:t>(x)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O(g</a:t>
            </a:r>
            <a:r>
              <a:rPr sz="2775" baseline="-21021" dirty="0">
                <a:latin typeface="Times New Roman"/>
                <a:cs typeface="Times New Roman"/>
              </a:rPr>
              <a:t>1</a:t>
            </a:r>
            <a:r>
              <a:rPr sz="2800" dirty="0">
                <a:latin typeface="Times New Roman"/>
                <a:cs typeface="Times New Roman"/>
              </a:rPr>
              <a:t>(x))</a:t>
            </a:r>
            <a:r>
              <a:rPr sz="2800" spc="-5" dirty="0">
                <a:latin typeface="Times New Roman"/>
                <a:cs typeface="Times New Roman"/>
              </a:rPr>
              <a:t> and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</a:t>
            </a:r>
            <a:r>
              <a:rPr sz="2775" baseline="-21021" dirty="0">
                <a:latin typeface="Times New Roman"/>
                <a:cs typeface="Times New Roman"/>
              </a:rPr>
              <a:t>2</a:t>
            </a:r>
            <a:r>
              <a:rPr sz="2800" dirty="0">
                <a:latin typeface="Times New Roman"/>
                <a:cs typeface="Times New Roman"/>
              </a:rPr>
              <a:t>(x) is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O(g</a:t>
            </a:r>
            <a:r>
              <a:rPr sz="2775" baseline="-21021" dirty="0">
                <a:latin typeface="Times New Roman"/>
                <a:cs typeface="Times New Roman"/>
              </a:rPr>
              <a:t>2</a:t>
            </a:r>
            <a:r>
              <a:rPr sz="2800" dirty="0">
                <a:latin typeface="Times New Roman"/>
                <a:cs typeface="Times New Roman"/>
              </a:rPr>
              <a:t>(x)), </a:t>
            </a:r>
            <a:r>
              <a:rPr sz="2800" spc="-5" dirty="0">
                <a:latin typeface="Times New Roman"/>
                <a:cs typeface="Times New Roman"/>
              </a:rPr>
              <a:t>then</a:t>
            </a:r>
            <a:endParaRPr sz="280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</a:pPr>
            <a:r>
              <a:rPr sz="2800" dirty="0">
                <a:latin typeface="Times New Roman"/>
                <a:cs typeface="Times New Roman"/>
              </a:rPr>
              <a:t>f</a:t>
            </a:r>
            <a:r>
              <a:rPr sz="2775" baseline="-21021" dirty="0">
                <a:latin typeface="Times New Roman"/>
                <a:cs typeface="Times New Roman"/>
              </a:rPr>
              <a:t>1</a:t>
            </a:r>
            <a:r>
              <a:rPr sz="2800" dirty="0">
                <a:latin typeface="Times New Roman"/>
                <a:cs typeface="Times New Roman"/>
              </a:rPr>
              <a:t>(x)f</a:t>
            </a:r>
            <a:r>
              <a:rPr sz="2775" baseline="-21021" dirty="0">
                <a:latin typeface="Times New Roman"/>
                <a:cs typeface="Times New Roman"/>
              </a:rPr>
              <a:t>2</a:t>
            </a:r>
            <a:r>
              <a:rPr sz="2800" dirty="0">
                <a:latin typeface="Times New Roman"/>
                <a:cs typeface="Times New Roman"/>
              </a:rPr>
              <a:t>(x)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O(g</a:t>
            </a:r>
            <a:r>
              <a:rPr sz="2775" baseline="-21021" dirty="0">
                <a:latin typeface="Times New Roman"/>
                <a:cs typeface="Times New Roman"/>
              </a:rPr>
              <a:t>1</a:t>
            </a:r>
            <a:r>
              <a:rPr sz="2800" dirty="0">
                <a:latin typeface="Times New Roman"/>
                <a:cs typeface="Times New Roman"/>
              </a:rPr>
              <a:t>(x)g</a:t>
            </a:r>
            <a:r>
              <a:rPr sz="2775" baseline="-21021" dirty="0">
                <a:latin typeface="Times New Roman"/>
                <a:cs typeface="Times New Roman"/>
              </a:rPr>
              <a:t>2</a:t>
            </a:r>
            <a:r>
              <a:rPr sz="2800" dirty="0">
                <a:latin typeface="Times New Roman"/>
                <a:cs typeface="Times New Roman"/>
              </a:rPr>
              <a:t>(x)).</a:t>
            </a:r>
            <a:endParaRPr sz="280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  <a:spcBef>
                <a:spcPts val="670"/>
              </a:spcBef>
            </a:pPr>
            <a:r>
              <a:rPr sz="2800" spc="-5" dirty="0">
                <a:latin typeface="Times New Roman"/>
                <a:cs typeface="Times New Roman"/>
              </a:rPr>
              <a:t>Examples:</a:t>
            </a:r>
            <a:endParaRPr sz="2800">
              <a:latin typeface="Times New Roman"/>
              <a:cs typeface="Times New Roman"/>
            </a:endParaRPr>
          </a:p>
          <a:p>
            <a:pPr marL="152400" marR="3053080" indent="-635">
              <a:lnSpc>
                <a:spcPct val="120000"/>
              </a:lnSpc>
              <a:spcBef>
                <a:spcPts val="5"/>
              </a:spcBef>
            </a:pPr>
            <a:r>
              <a:rPr sz="2800" dirty="0">
                <a:latin typeface="Times New Roman"/>
                <a:cs typeface="Times New Roman"/>
              </a:rPr>
              <a:t>10xlog</a:t>
            </a:r>
            <a:r>
              <a:rPr sz="2775" baseline="-21021" dirty="0">
                <a:latin typeface="Times New Roman"/>
                <a:cs typeface="Times New Roman"/>
              </a:rPr>
              <a:t>2</a:t>
            </a:r>
            <a:r>
              <a:rPr sz="2800" dirty="0">
                <a:latin typeface="Times New Roman"/>
                <a:cs typeface="Times New Roman"/>
              </a:rPr>
              <a:t>x</a:t>
            </a:r>
            <a:r>
              <a:rPr sz="2800" spc="-6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O(xlog</a:t>
            </a:r>
            <a:r>
              <a:rPr sz="2775" baseline="-21021" dirty="0">
                <a:latin typeface="Times New Roman"/>
                <a:cs typeface="Times New Roman"/>
              </a:rPr>
              <a:t>2</a:t>
            </a:r>
            <a:r>
              <a:rPr sz="2800" dirty="0">
                <a:latin typeface="Times New Roman"/>
                <a:cs typeface="Times New Roman"/>
              </a:rPr>
              <a:t>x);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n!6n</a:t>
            </a:r>
            <a:r>
              <a:rPr sz="2775" baseline="25525" dirty="0">
                <a:latin typeface="Times New Roman"/>
                <a:cs typeface="Times New Roman"/>
              </a:rPr>
              <a:t>3</a:t>
            </a:r>
            <a:r>
              <a:rPr sz="2775" spc="330" baseline="255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O(n!n</a:t>
            </a:r>
            <a:r>
              <a:rPr sz="2775" baseline="25525" dirty="0">
                <a:latin typeface="Times New Roman"/>
                <a:cs typeface="Times New Roman"/>
              </a:rPr>
              <a:t>3</a:t>
            </a:r>
            <a:r>
              <a:rPr sz="2800" dirty="0">
                <a:latin typeface="Times New Roman"/>
                <a:cs typeface="Times New Roman"/>
              </a:rPr>
              <a:t>)</a:t>
            </a:r>
            <a:endParaRPr sz="2800">
              <a:latin typeface="Times New Roman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50195" y="2988564"/>
            <a:ext cx="241553" cy="249174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>
                <a:solidFill>
                  <a:srgbClr val="888888"/>
                </a:solidFill>
              </a:rPr>
              <a:t>13</a:t>
            </a:fld>
            <a:endParaRPr dirty="0">
              <a:solidFill>
                <a:srgbClr val="888888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90524" y="171100"/>
            <a:ext cx="176276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-5" dirty="0"/>
              <a:t>Examples</a:t>
            </a:r>
            <a:endParaRPr sz="40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1135380"/>
            <a:ext cx="241553" cy="24917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1647444"/>
            <a:ext cx="241553" cy="24917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2159507"/>
            <a:ext cx="241553" cy="24917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2671572"/>
            <a:ext cx="241553" cy="249174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497776" y="926388"/>
            <a:ext cx="7647305" cy="4818380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393700">
              <a:lnSpc>
                <a:spcPct val="100000"/>
              </a:lnSpc>
              <a:spcBef>
                <a:spcPts val="770"/>
              </a:spcBef>
            </a:pPr>
            <a:r>
              <a:rPr sz="2800" dirty="0">
                <a:latin typeface="Times New Roman"/>
                <a:cs typeface="Times New Roman"/>
              </a:rPr>
              <a:t>f(x)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10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O(1)</a:t>
            </a:r>
            <a:endParaRPr sz="2800">
              <a:latin typeface="Times New Roman"/>
              <a:cs typeface="Times New Roman"/>
            </a:endParaRPr>
          </a:p>
          <a:p>
            <a:pPr marL="393700">
              <a:lnSpc>
                <a:spcPct val="100000"/>
              </a:lnSpc>
              <a:spcBef>
                <a:spcPts val="670"/>
              </a:spcBef>
            </a:pPr>
            <a:r>
              <a:rPr sz="2800" dirty="0">
                <a:latin typeface="Times New Roman"/>
                <a:cs typeface="Times New Roman"/>
              </a:rPr>
              <a:t>f(x)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5" dirty="0">
                <a:latin typeface="Times New Roman"/>
                <a:cs typeface="Times New Roman"/>
              </a:rPr>
              <a:t>x</a:t>
            </a:r>
            <a:r>
              <a:rPr sz="2775" spc="7" baseline="25525" dirty="0">
                <a:latin typeface="Times New Roman"/>
                <a:cs typeface="Times New Roman"/>
              </a:rPr>
              <a:t>2</a:t>
            </a:r>
            <a:r>
              <a:rPr sz="2775" spc="337" baseline="255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+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x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+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1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O(x</a:t>
            </a:r>
            <a:r>
              <a:rPr sz="2775" baseline="25525" dirty="0">
                <a:latin typeface="Times New Roman"/>
                <a:cs typeface="Times New Roman"/>
              </a:rPr>
              <a:t>2</a:t>
            </a:r>
            <a:r>
              <a:rPr sz="2800" dirty="0">
                <a:latin typeface="Times New Roman"/>
                <a:cs typeface="Times New Roman"/>
              </a:rPr>
              <a:t>)</a:t>
            </a:r>
            <a:endParaRPr sz="2800">
              <a:latin typeface="Times New Roman"/>
              <a:cs typeface="Times New Roman"/>
            </a:endParaRPr>
          </a:p>
          <a:p>
            <a:pPr marL="393700" marR="2078355">
              <a:lnSpc>
                <a:spcPct val="120000"/>
              </a:lnSpc>
            </a:pPr>
            <a:r>
              <a:rPr sz="2800" dirty="0">
                <a:latin typeface="Times New Roman"/>
                <a:cs typeface="Times New Roman"/>
              </a:rPr>
              <a:t>f(x)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5" dirty="0">
                <a:latin typeface="Times New Roman"/>
                <a:cs typeface="Times New Roman"/>
              </a:rPr>
              <a:t>2x</a:t>
            </a:r>
            <a:r>
              <a:rPr sz="2775" spc="7" baseline="25525" dirty="0">
                <a:latin typeface="Times New Roman"/>
                <a:cs typeface="Times New Roman"/>
              </a:rPr>
              <a:t>5</a:t>
            </a:r>
            <a:r>
              <a:rPr sz="2775" spc="337" baseline="255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+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100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x</a:t>
            </a:r>
            <a:r>
              <a:rPr sz="2775" baseline="25525" dirty="0">
                <a:latin typeface="Times New Roman"/>
                <a:cs typeface="Times New Roman"/>
              </a:rPr>
              <a:t>3</a:t>
            </a:r>
            <a:r>
              <a:rPr sz="2775" spc="352" baseline="255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+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x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logx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O(x</a:t>
            </a:r>
            <a:r>
              <a:rPr sz="2775" baseline="25525" dirty="0">
                <a:latin typeface="Times New Roman"/>
                <a:cs typeface="Times New Roman"/>
              </a:rPr>
              <a:t>5</a:t>
            </a:r>
            <a:r>
              <a:rPr sz="2800" dirty="0">
                <a:latin typeface="Times New Roman"/>
                <a:cs typeface="Times New Roman"/>
              </a:rPr>
              <a:t>)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f(x)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5" dirty="0">
                <a:latin typeface="Times New Roman"/>
                <a:cs typeface="Times New Roman"/>
              </a:rPr>
              <a:t>2</a:t>
            </a:r>
            <a:r>
              <a:rPr sz="2775" spc="7" baseline="25525" dirty="0">
                <a:latin typeface="Times New Roman"/>
                <a:cs typeface="Times New Roman"/>
              </a:rPr>
              <a:t>n</a:t>
            </a:r>
            <a:r>
              <a:rPr sz="2775" spc="345" baseline="255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+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5" dirty="0">
                <a:latin typeface="Times New Roman"/>
                <a:cs typeface="Times New Roman"/>
              </a:rPr>
              <a:t>n</a:t>
            </a:r>
            <a:r>
              <a:rPr sz="2775" spc="7" baseline="25525" dirty="0">
                <a:latin typeface="Times New Roman"/>
                <a:cs typeface="Times New Roman"/>
              </a:rPr>
              <a:t>10</a:t>
            </a:r>
            <a:r>
              <a:rPr sz="2775" spc="345" baseline="255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O(2</a:t>
            </a:r>
            <a:r>
              <a:rPr sz="2775" baseline="25525" dirty="0">
                <a:latin typeface="Times New Roman"/>
                <a:cs typeface="Times New Roman"/>
              </a:rPr>
              <a:t>n</a:t>
            </a:r>
            <a:r>
              <a:rPr sz="2800" dirty="0">
                <a:latin typeface="Times New Roman"/>
                <a:cs typeface="Times New Roman"/>
              </a:rPr>
              <a:t>)</a:t>
            </a:r>
            <a:endParaRPr sz="2800">
              <a:latin typeface="Times New Roman"/>
              <a:cs typeface="Times New Roman"/>
            </a:endParaRPr>
          </a:p>
          <a:p>
            <a:pPr marL="393065" marR="43180" indent="-342900">
              <a:lnSpc>
                <a:spcPct val="100000"/>
              </a:lnSpc>
              <a:spcBef>
                <a:spcPts val="675"/>
              </a:spcBef>
            </a:pPr>
            <a:r>
              <a:rPr sz="2800" spc="-5" dirty="0">
                <a:latin typeface="Times New Roman"/>
                <a:cs typeface="Times New Roman"/>
              </a:rPr>
              <a:t>How </a:t>
            </a:r>
            <a:r>
              <a:rPr sz="2800" dirty="0">
                <a:latin typeface="Times New Roman"/>
                <a:cs typeface="Times New Roman"/>
              </a:rPr>
              <a:t>would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you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prove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that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10" dirty="0">
                <a:latin typeface="Times New Roman"/>
                <a:cs typeface="Times New Roman"/>
              </a:rPr>
              <a:t>2</a:t>
            </a:r>
            <a:r>
              <a:rPr sz="2775" spc="15" baseline="25525" dirty="0">
                <a:latin typeface="Times New Roman"/>
                <a:cs typeface="Times New Roman"/>
              </a:rPr>
              <a:t>n</a:t>
            </a:r>
            <a:r>
              <a:rPr sz="2775" spc="345" baseline="255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bigger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than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n</a:t>
            </a:r>
            <a:r>
              <a:rPr sz="2775" baseline="25525" dirty="0">
                <a:latin typeface="Times New Roman"/>
                <a:cs typeface="Times New Roman"/>
              </a:rPr>
              <a:t>10</a:t>
            </a:r>
            <a:r>
              <a:rPr sz="2800" dirty="0">
                <a:latin typeface="Times New Roman"/>
                <a:cs typeface="Times New Roman"/>
              </a:rPr>
              <a:t>?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35" dirty="0">
                <a:latin typeface="Times New Roman"/>
                <a:cs typeface="Times New Roman"/>
              </a:rPr>
              <a:t>[It’s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easy </a:t>
            </a:r>
            <a:r>
              <a:rPr sz="2800" dirty="0">
                <a:latin typeface="Times New Roman"/>
                <a:cs typeface="Times New Roman"/>
              </a:rPr>
              <a:t>to prove using </a:t>
            </a:r>
            <a:r>
              <a:rPr sz="2800" spc="-5" dirty="0">
                <a:latin typeface="Times New Roman"/>
                <a:cs typeface="Times New Roman"/>
              </a:rPr>
              <a:t>calculus; compute </a:t>
            </a:r>
            <a:r>
              <a:rPr sz="2800" dirty="0">
                <a:latin typeface="Times New Roman"/>
                <a:cs typeface="Times New Roman"/>
              </a:rPr>
              <a:t>the </a:t>
            </a:r>
            <a:r>
              <a:rPr sz="2800" spc="-5" dirty="0">
                <a:latin typeface="Times New Roman"/>
                <a:cs typeface="Times New Roman"/>
              </a:rPr>
              <a:t>rate </a:t>
            </a:r>
            <a:r>
              <a:rPr sz="2800" dirty="0">
                <a:latin typeface="Times New Roman"/>
                <a:cs typeface="Times New Roman"/>
              </a:rPr>
              <a:t>of 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change </a:t>
            </a:r>
            <a:r>
              <a:rPr sz="2800" dirty="0">
                <a:latin typeface="Times New Roman"/>
                <a:cs typeface="Times New Roman"/>
              </a:rPr>
              <a:t>of both the </a:t>
            </a:r>
            <a:r>
              <a:rPr sz="2800" spc="-5" dirty="0">
                <a:latin typeface="Times New Roman"/>
                <a:cs typeface="Times New Roman"/>
              </a:rPr>
              <a:t>functions; </a:t>
            </a:r>
            <a:r>
              <a:rPr sz="2800" dirty="0">
                <a:latin typeface="Times New Roman"/>
                <a:cs typeface="Times New Roman"/>
              </a:rPr>
              <a:t>it </a:t>
            </a:r>
            <a:r>
              <a:rPr sz="2800" spc="-5" dirty="0">
                <a:latin typeface="Times New Roman"/>
                <a:cs typeface="Times New Roman"/>
              </a:rPr>
              <a:t>will </a:t>
            </a:r>
            <a:r>
              <a:rPr sz="2800" dirty="0">
                <a:latin typeface="Times New Roman"/>
                <a:cs typeface="Times New Roman"/>
              </a:rPr>
              <a:t>be </a:t>
            </a:r>
            <a:r>
              <a:rPr sz="2800" spc="-5" dirty="0">
                <a:latin typeface="Times New Roman"/>
                <a:cs typeface="Times New Roman"/>
              </a:rPr>
              <a:t>eminently 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visible.]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4000">
              <a:latin typeface="Times New Roman"/>
              <a:cs typeface="Times New Roman"/>
            </a:endParaRPr>
          </a:p>
          <a:p>
            <a:pPr marL="50800">
              <a:lnSpc>
                <a:spcPct val="100000"/>
              </a:lnSpc>
            </a:pPr>
            <a:r>
              <a:rPr sz="2400" spc="-5" dirty="0">
                <a:latin typeface="Times New Roman"/>
                <a:cs typeface="Times New Roman"/>
              </a:rPr>
              <a:t>In</a:t>
            </a:r>
            <a:r>
              <a:rPr sz="2400" dirty="0">
                <a:latin typeface="Times New Roman"/>
                <a:cs typeface="Times New Roman"/>
              </a:rPr>
              <a:t> each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case,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find</a:t>
            </a:r>
            <a:r>
              <a:rPr sz="2400" dirty="0">
                <a:latin typeface="Times New Roman"/>
                <a:cs typeface="Times New Roman"/>
              </a:rPr>
              <a:t> at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least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one</a:t>
            </a:r>
            <a:r>
              <a:rPr sz="2400" spc="-5" dirty="0">
                <a:latin typeface="Times New Roman"/>
                <a:cs typeface="Times New Roman"/>
              </a:rPr>
              <a:t> witness function;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practice.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>
                <a:solidFill>
                  <a:srgbClr val="888888"/>
                </a:solidFill>
              </a:rPr>
              <a:t>14</a:t>
            </a:fld>
            <a:endParaRPr dirty="0">
              <a:solidFill>
                <a:srgbClr val="888888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0392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414"/>
              </a:spcBef>
            </a:pPr>
            <a:r>
              <a:rPr sz="4000" spc="-5" dirty="0"/>
              <a:t>The</a:t>
            </a:r>
            <a:r>
              <a:rPr sz="4000" spc="-20" dirty="0"/>
              <a:t> </a:t>
            </a:r>
            <a:r>
              <a:rPr sz="4000" dirty="0"/>
              <a:t>Growth</a:t>
            </a:r>
            <a:r>
              <a:rPr sz="4000" spc="-35" dirty="0"/>
              <a:t> </a:t>
            </a:r>
            <a:r>
              <a:rPr sz="4000" dirty="0"/>
              <a:t>of</a:t>
            </a:r>
            <a:r>
              <a:rPr sz="4000" spc="-30" dirty="0"/>
              <a:t> </a:t>
            </a:r>
            <a:r>
              <a:rPr sz="4000" spc="-5" dirty="0"/>
              <a:t>Functions</a:t>
            </a:r>
            <a:endParaRPr sz="4000"/>
          </a:p>
          <a:p>
            <a:pPr algn="ctr">
              <a:lnSpc>
                <a:spcPct val="100000"/>
              </a:lnSpc>
              <a:spcBef>
                <a:spcPts val="195"/>
              </a:spcBef>
            </a:pPr>
            <a:r>
              <a:rPr sz="2500" spc="-5" dirty="0"/>
              <a:t>Proofs</a:t>
            </a:r>
            <a:r>
              <a:rPr sz="2500" spc="-25" dirty="0"/>
              <a:t> </a:t>
            </a:r>
            <a:r>
              <a:rPr sz="2500" dirty="0"/>
              <a:t>and</a:t>
            </a:r>
            <a:r>
              <a:rPr sz="2500" spc="-35" dirty="0"/>
              <a:t> </a:t>
            </a:r>
            <a:r>
              <a:rPr sz="2500" dirty="0"/>
              <a:t>Hierarchy</a:t>
            </a:r>
            <a:endParaRPr sz="2500"/>
          </a:p>
        </p:txBody>
      </p:sp>
      <p:sp>
        <p:nvSpPr>
          <p:cNvPr id="3" name="object 3"/>
          <p:cNvSpPr txBox="1"/>
          <p:nvPr/>
        </p:nvSpPr>
        <p:spPr>
          <a:xfrm>
            <a:off x="2729388" y="3905503"/>
            <a:ext cx="368554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sz="3200" spc="-5" dirty="0">
                <a:solidFill>
                  <a:srgbClr val="888888"/>
                </a:solidFill>
                <a:latin typeface="Times New Roman"/>
                <a:cs typeface="Times New Roman"/>
              </a:rPr>
              <a:t>Rosen</a:t>
            </a:r>
            <a:r>
              <a:rPr sz="3200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3200" spc="5" dirty="0">
                <a:solidFill>
                  <a:srgbClr val="888888"/>
                </a:solidFill>
                <a:latin typeface="Times New Roman"/>
                <a:cs typeface="Times New Roman"/>
              </a:rPr>
              <a:t>6</a:t>
            </a:r>
            <a:r>
              <a:rPr sz="3150" spc="7" baseline="25132" dirty="0">
                <a:solidFill>
                  <a:srgbClr val="888888"/>
                </a:solidFill>
                <a:latin typeface="Times New Roman"/>
                <a:cs typeface="Times New Roman"/>
              </a:rPr>
              <a:t>th</a:t>
            </a:r>
            <a:r>
              <a:rPr sz="3150" spc="375" baseline="25132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888888"/>
                </a:solidFill>
                <a:latin typeface="Times New Roman"/>
                <a:cs typeface="Times New Roman"/>
              </a:rPr>
              <a:t>Ed.,</a:t>
            </a:r>
            <a:r>
              <a:rPr sz="3200" spc="-15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888888"/>
                </a:solidFill>
                <a:latin typeface="Times New Roman"/>
                <a:cs typeface="Times New Roman"/>
              </a:rPr>
              <a:t>3.2,</a:t>
            </a:r>
            <a:r>
              <a:rPr sz="3200" spc="-10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888888"/>
                </a:solidFill>
                <a:latin typeface="Times New Roman"/>
                <a:cs typeface="Times New Roman"/>
              </a:rPr>
              <a:t>3.3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5742E737-DF9D-B847-BF09-16A6BE23381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17153" y="246538"/>
            <a:ext cx="4521707" cy="677108"/>
          </a:xfrm>
        </p:spPr>
        <p:txBody>
          <a:bodyPr/>
          <a:lstStyle/>
          <a:p>
            <a:r>
              <a:rPr lang="en-US" altLang="en-US" sz="4400" dirty="0"/>
              <a:t>Show that n! is </a:t>
            </a:r>
            <a:r>
              <a:rPr lang="en-US" altLang="en-US" sz="4400" b="1" i="1" dirty="0"/>
              <a:t>O</a:t>
            </a:r>
            <a:r>
              <a:rPr lang="en-US" altLang="en-US" sz="4400" dirty="0"/>
              <a:t>(</a:t>
            </a:r>
            <a:r>
              <a:rPr lang="en-US" altLang="en-US" sz="4400" spc="300" dirty="0" err="1"/>
              <a:t>n</a:t>
            </a:r>
            <a:r>
              <a:rPr lang="en-US" altLang="en-US" sz="4400" spc="300" baseline="30000" dirty="0" err="1"/>
              <a:t>n</a:t>
            </a:r>
            <a:r>
              <a:rPr lang="en-US" altLang="en-US" sz="4400" dirty="0"/>
              <a:t>)</a:t>
            </a:r>
          </a:p>
        </p:txBody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61870FAB-5095-7F49-9F64-A1A264BB730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10540" y="1850389"/>
            <a:ext cx="7734934" cy="4091376"/>
          </a:xfrm>
        </p:spPr>
        <p:txBody>
          <a:bodyPr/>
          <a:lstStyle/>
          <a:p>
            <a:pPr>
              <a:lnSpc>
                <a:spcPct val="120000"/>
              </a:lnSpc>
              <a:buFontTx/>
              <a:buNone/>
            </a:pPr>
            <a:r>
              <a:rPr lang="en-US" altLang="en-US" b="1" dirty="0"/>
              <a:t>Proof:</a:t>
            </a:r>
            <a:r>
              <a:rPr lang="en-US" altLang="en-US" dirty="0"/>
              <a:t> We must show that </a:t>
            </a:r>
            <a:r>
              <a:rPr lang="en-US" altLang="en-US" dirty="0">
                <a:sym typeface="Symbol" pitchFamily="2" charset="2"/>
              </a:rPr>
              <a:t> </a:t>
            </a:r>
            <a:r>
              <a:rPr lang="en-US" altLang="en-US" dirty="0"/>
              <a:t>constants C</a:t>
            </a:r>
            <a:r>
              <a:rPr lang="en-US" altLang="en-US" dirty="0">
                <a:sym typeface="Symbol" pitchFamily="2" charset="2"/>
              </a:rPr>
              <a:t></a:t>
            </a:r>
            <a:r>
              <a:rPr lang="en-US" altLang="en-US" b="1" dirty="0">
                <a:sym typeface="Symbol" pitchFamily="2" charset="2"/>
              </a:rPr>
              <a:t>N</a:t>
            </a:r>
            <a:r>
              <a:rPr lang="en-US" altLang="en-US" dirty="0"/>
              <a:t> and </a:t>
            </a:r>
            <a:r>
              <a:rPr lang="en-US" altLang="en-US" dirty="0" err="1"/>
              <a:t>k</a:t>
            </a:r>
            <a:r>
              <a:rPr lang="en-US" altLang="en-US" dirty="0" err="1">
                <a:sym typeface="Symbol" pitchFamily="2" charset="2"/>
              </a:rPr>
              <a:t></a:t>
            </a:r>
            <a:r>
              <a:rPr lang="en-US" altLang="en-US" b="1" dirty="0" err="1">
                <a:sym typeface="Symbol" pitchFamily="2" charset="2"/>
              </a:rPr>
              <a:t>R</a:t>
            </a:r>
            <a:r>
              <a:rPr lang="en-US" altLang="en-US" dirty="0"/>
              <a:t> such that |n!| </a:t>
            </a:r>
            <a:r>
              <a:rPr lang="en-US" altLang="en-US" dirty="0">
                <a:sym typeface="Symbol" pitchFamily="2" charset="2"/>
              </a:rPr>
              <a:t> </a:t>
            </a:r>
            <a:r>
              <a:rPr lang="en-US" altLang="en-US" dirty="0" err="1">
                <a:sym typeface="Symbol" pitchFamily="2" charset="2"/>
              </a:rPr>
              <a:t>C|</a:t>
            </a:r>
            <a:r>
              <a:rPr lang="en-US" altLang="en-US" dirty="0" err="1"/>
              <a:t>n</a:t>
            </a:r>
            <a:r>
              <a:rPr lang="en-US" altLang="en-US" baseline="30000" dirty="0" err="1"/>
              <a:t>n</a:t>
            </a:r>
            <a:r>
              <a:rPr lang="en-US" altLang="en-US" dirty="0">
                <a:sym typeface="Symbol" pitchFamily="2" charset="2"/>
              </a:rPr>
              <a:t>| whenever n &gt; k.</a:t>
            </a:r>
          </a:p>
          <a:p>
            <a:pPr>
              <a:lnSpc>
                <a:spcPct val="120000"/>
              </a:lnSpc>
              <a:buFontTx/>
              <a:buNone/>
            </a:pPr>
            <a:r>
              <a:rPr lang="en-US" altLang="en-US" dirty="0">
                <a:sym typeface="Symbol" pitchFamily="2" charset="2"/>
              </a:rPr>
              <a:t>   n! 	= n(n-1)(n-2)(n-3)…(3)(2)(1)</a:t>
            </a:r>
          </a:p>
          <a:p>
            <a:pPr>
              <a:lnSpc>
                <a:spcPct val="120000"/>
              </a:lnSpc>
              <a:buFontTx/>
              <a:buNone/>
            </a:pPr>
            <a:r>
              <a:rPr lang="en-US" altLang="en-US" dirty="0">
                <a:sym typeface="Symbol" pitchFamily="2" charset="2"/>
              </a:rPr>
              <a:t>	 n(n)(n)(n)…(n)(n)(n)      </a:t>
            </a:r>
            <a:r>
              <a:rPr lang="en-US" altLang="en-US" i="1" dirty="0">
                <a:sym typeface="Symbol" pitchFamily="2" charset="2"/>
              </a:rPr>
              <a:t>n times</a:t>
            </a:r>
          </a:p>
          <a:p>
            <a:pPr>
              <a:lnSpc>
                <a:spcPct val="120000"/>
              </a:lnSpc>
              <a:buFontTx/>
              <a:buNone/>
            </a:pPr>
            <a:r>
              <a:rPr lang="en-US" altLang="en-US" dirty="0">
                <a:sym typeface="Symbol" pitchFamily="2" charset="2"/>
              </a:rPr>
              <a:t>	=</a:t>
            </a:r>
            <a:r>
              <a:rPr lang="en-US" altLang="en-US" dirty="0" err="1">
                <a:sym typeface="Symbol" pitchFamily="2" charset="2"/>
              </a:rPr>
              <a:t>n</a:t>
            </a:r>
            <a:r>
              <a:rPr lang="en-US" altLang="en-US" baseline="30000" dirty="0" err="1">
                <a:sym typeface="Symbol" pitchFamily="2" charset="2"/>
              </a:rPr>
              <a:t>n</a:t>
            </a:r>
            <a:endParaRPr lang="en-US" altLang="en-US" baseline="30000" dirty="0">
              <a:sym typeface="Symbol" pitchFamily="2" charset="2"/>
            </a:endParaRPr>
          </a:p>
          <a:p>
            <a:pPr>
              <a:lnSpc>
                <a:spcPct val="120000"/>
              </a:lnSpc>
              <a:buFontTx/>
              <a:buNone/>
            </a:pPr>
            <a:r>
              <a:rPr lang="en-US" altLang="en-US" dirty="0">
                <a:sym typeface="Symbol" pitchFamily="2" charset="2"/>
              </a:rPr>
              <a:t>So choose k = 0 and C = 1</a:t>
            </a:r>
          </a:p>
          <a:p>
            <a:pPr>
              <a:lnSpc>
                <a:spcPct val="120000"/>
              </a:lnSpc>
              <a:buFontTx/>
              <a:buNone/>
            </a:pPr>
            <a:endParaRPr lang="en-US" altLang="en-US" dirty="0">
              <a:sym typeface="Symbol" pitchFamily="2" charset="2"/>
            </a:endParaRPr>
          </a:p>
          <a:p>
            <a:pPr>
              <a:lnSpc>
                <a:spcPct val="120000"/>
              </a:lnSpc>
              <a:buFontTx/>
              <a:buNone/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36053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9" grpId="0" build="p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527FDE45-85B4-7A47-8629-C394FDFAD08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7772400" cy="677108"/>
          </a:xfrm>
        </p:spPr>
        <p:txBody>
          <a:bodyPr/>
          <a:lstStyle/>
          <a:p>
            <a:pPr algn="ctr"/>
            <a:r>
              <a:rPr lang="en-US" altLang="en-US" sz="4400" dirty="0"/>
              <a:t>Prove that n</a:t>
            </a:r>
            <a:r>
              <a:rPr lang="en-US" altLang="en-US" sz="4400" baseline="30000" dirty="0"/>
              <a:t>10</a:t>
            </a:r>
            <a:r>
              <a:rPr lang="en-US" altLang="en-US" sz="4400" dirty="0"/>
              <a:t> is O(</a:t>
            </a:r>
            <a:r>
              <a:rPr lang="en-US" altLang="en-US" sz="4400" spc="300" dirty="0"/>
              <a:t>2</a:t>
            </a:r>
            <a:r>
              <a:rPr lang="en-US" altLang="en-US" sz="4400" spc="300" baseline="30000" dirty="0"/>
              <a:t>n</a:t>
            </a:r>
            <a:r>
              <a:rPr lang="en-US" altLang="en-US" sz="4400" dirty="0"/>
              <a:t> )</a:t>
            </a:r>
          </a:p>
        </p:txBody>
      </p:sp>
      <p:sp>
        <p:nvSpPr>
          <p:cNvPr id="46083" name="Rectangle 3">
            <a:extLst>
              <a:ext uri="{FF2B5EF4-FFF2-40B4-BE49-F238E27FC236}">
                <a16:creationId xmlns:a16="http://schemas.microsoft.com/office/drawing/2014/main" id="{EC3E70BD-41D9-5A4D-94FE-1C00D0BA11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" y="1371600"/>
            <a:ext cx="8382000" cy="5125506"/>
          </a:xfrm>
        </p:spPr>
        <p:txBody>
          <a:bodyPr/>
          <a:lstStyle/>
          <a:p>
            <a:pPr>
              <a:lnSpc>
                <a:spcPct val="120000"/>
              </a:lnSpc>
              <a:buFontTx/>
              <a:buNone/>
            </a:pPr>
            <a:r>
              <a:rPr lang="en-US" altLang="en-US" sz="2800" b="1" dirty="0"/>
              <a:t>Proof:</a:t>
            </a:r>
            <a:r>
              <a:rPr lang="en-US" altLang="en-US" sz="2800" dirty="0"/>
              <a:t> We must show that </a:t>
            </a:r>
            <a:r>
              <a:rPr lang="en-US" altLang="en-US" sz="2800" dirty="0">
                <a:sym typeface="Symbol" pitchFamily="2" charset="2"/>
              </a:rPr>
              <a:t> </a:t>
            </a:r>
            <a:r>
              <a:rPr lang="en-US" altLang="en-US" sz="2800" dirty="0"/>
              <a:t>constants C</a:t>
            </a:r>
            <a:r>
              <a:rPr lang="en-US" altLang="en-US" sz="2800" dirty="0">
                <a:sym typeface="Symbol" pitchFamily="2" charset="2"/>
              </a:rPr>
              <a:t></a:t>
            </a:r>
            <a:r>
              <a:rPr lang="en-US" altLang="en-US" sz="2800" b="1" dirty="0">
                <a:sym typeface="Symbol" pitchFamily="2" charset="2"/>
              </a:rPr>
              <a:t>N</a:t>
            </a:r>
            <a:r>
              <a:rPr lang="en-US" altLang="en-US" sz="2800" dirty="0"/>
              <a:t> and </a:t>
            </a:r>
            <a:r>
              <a:rPr lang="en-US" altLang="en-US" sz="2800" dirty="0" err="1"/>
              <a:t>k</a:t>
            </a:r>
            <a:r>
              <a:rPr lang="en-US" altLang="en-US" sz="2800" dirty="0" err="1">
                <a:sym typeface="Symbol" pitchFamily="2" charset="2"/>
              </a:rPr>
              <a:t></a:t>
            </a:r>
            <a:r>
              <a:rPr lang="en-US" altLang="en-US" sz="2800" b="1" dirty="0" err="1">
                <a:sym typeface="Symbol" pitchFamily="2" charset="2"/>
              </a:rPr>
              <a:t>R</a:t>
            </a:r>
            <a:r>
              <a:rPr lang="en-US" altLang="en-US" sz="2800" dirty="0"/>
              <a:t> such that |n</a:t>
            </a:r>
            <a:r>
              <a:rPr lang="en-US" altLang="en-US" sz="2800" baseline="30000" dirty="0"/>
              <a:t>10</a:t>
            </a:r>
            <a:r>
              <a:rPr lang="en-US" altLang="en-US" sz="2800" dirty="0"/>
              <a:t>| </a:t>
            </a:r>
            <a:r>
              <a:rPr lang="en-US" altLang="en-US" sz="2800" dirty="0">
                <a:sym typeface="Symbol" pitchFamily="2" charset="2"/>
              </a:rPr>
              <a:t> C|</a:t>
            </a:r>
            <a:r>
              <a:rPr lang="en-US" altLang="en-US" sz="2800" dirty="0"/>
              <a:t>2</a:t>
            </a:r>
            <a:r>
              <a:rPr lang="en-US" altLang="en-US" sz="2800" baseline="30000" dirty="0"/>
              <a:t>n</a:t>
            </a:r>
            <a:r>
              <a:rPr lang="en-US" altLang="en-US" sz="2800" dirty="0">
                <a:sym typeface="Symbol" pitchFamily="2" charset="2"/>
              </a:rPr>
              <a:t>| whenever n &gt; k.</a:t>
            </a:r>
            <a:endParaRPr lang="en-US" altLang="en-US" sz="2800" dirty="0"/>
          </a:p>
          <a:p>
            <a:pPr>
              <a:lnSpc>
                <a:spcPct val="120000"/>
              </a:lnSpc>
              <a:buFontTx/>
              <a:buNone/>
            </a:pPr>
            <a:r>
              <a:rPr lang="en-US" altLang="en-US" sz="2800" dirty="0">
                <a:solidFill>
                  <a:schemeClr val="accent2"/>
                </a:solidFill>
              </a:rPr>
              <a:t>	Take log</a:t>
            </a:r>
            <a:r>
              <a:rPr lang="en-US" altLang="en-US" sz="2800" baseline="-25000" dirty="0">
                <a:solidFill>
                  <a:schemeClr val="accent2"/>
                </a:solidFill>
              </a:rPr>
              <a:t>2</a:t>
            </a:r>
            <a:r>
              <a:rPr lang="en-US" altLang="en-US" sz="2800" dirty="0">
                <a:solidFill>
                  <a:schemeClr val="accent2"/>
                </a:solidFill>
              </a:rPr>
              <a:t> of both expressions.</a:t>
            </a:r>
          </a:p>
          <a:p>
            <a:pPr>
              <a:lnSpc>
                <a:spcPct val="120000"/>
              </a:lnSpc>
              <a:buFontTx/>
              <a:buNone/>
            </a:pPr>
            <a:r>
              <a:rPr lang="en-US" altLang="en-US" sz="2800" dirty="0">
                <a:solidFill>
                  <a:schemeClr val="accent2"/>
                </a:solidFill>
              </a:rPr>
              <a:t>	log</a:t>
            </a:r>
            <a:r>
              <a:rPr lang="en-US" altLang="en-US" sz="2800" baseline="-25000" dirty="0">
                <a:solidFill>
                  <a:schemeClr val="accent2"/>
                </a:solidFill>
              </a:rPr>
              <a:t>2</a:t>
            </a:r>
            <a:r>
              <a:rPr lang="en-US" altLang="en-US" sz="2800" dirty="0">
                <a:solidFill>
                  <a:schemeClr val="accent2"/>
                </a:solidFill>
              </a:rPr>
              <a:t>n</a:t>
            </a:r>
            <a:r>
              <a:rPr lang="en-US" altLang="en-US" sz="2800" baseline="30000" dirty="0">
                <a:solidFill>
                  <a:schemeClr val="accent2"/>
                </a:solidFill>
              </a:rPr>
              <a:t>10 </a:t>
            </a:r>
            <a:r>
              <a:rPr lang="en-US" altLang="en-US" sz="2800" dirty="0">
                <a:solidFill>
                  <a:schemeClr val="accent2"/>
                </a:solidFill>
              </a:rPr>
              <a:t>= 10log</a:t>
            </a:r>
            <a:r>
              <a:rPr lang="en-US" altLang="en-US" sz="2800" baseline="-25000" dirty="0">
                <a:solidFill>
                  <a:schemeClr val="accent2"/>
                </a:solidFill>
              </a:rPr>
              <a:t>2</a:t>
            </a:r>
            <a:r>
              <a:rPr lang="en-US" altLang="en-US" sz="2800" dirty="0">
                <a:solidFill>
                  <a:schemeClr val="accent2"/>
                </a:solidFill>
              </a:rPr>
              <a:t>n 		log</a:t>
            </a:r>
            <a:r>
              <a:rPr lang="en-US" altLang="en-US" sz="2800" baseline="-25000" dirty="0">
                <a:solidFill>
                  <a:schemeClr val="accent2"/>
                </a:solidFill>
              </a:rPr>
              <a:t>2</a:t>
            </a:r>
            <a:r>
              <a:rPr lang="en-US" altLang="en-US" sz="2800" dirty="0">
                <a:solidFill>
                  <a:schemeClr val="accent2"/>
                </a:solidFill>
              </a:rPr>
              <a:t>2</a:t>
            </a:r>
            <a:r>
              <a:rPr lang="en-US" altLang="en-US" sz="2800" baseline="30000" dirty="0">
                <a:solidFill>
                  <a:schemeClr val="accent2"/>
                </a:solidFill>
              </a:rPr>
              <a:t>n</a:t>
            </a:r>
            <a:r>
              <a:rPr lang="en-US" altLang="en-US" sz="2800" dirty="0">
                <a:solidFill>
                  <a:schemeClr val="accent2"/>
                </a:solidFill>
              </a:rPr>
              <a:t> = nlog</a:t>
            </a:r>
            <a:r>
              <a:rPr lang="en-US" altLang="en-US" sz="2800" baseline="-25000" dirty="0">
                <a:solidFill>
                  <a:schemeClr val="accent2"/>
                </a:solidFill>
              </a:rPr>
              <a:t>2</a:t>
            </a:r>
            <a:r>
              <a:rPr lang="en-US" altLang="en-US" sz="2800" dirty="0">
                <a:solidFill>
                  <a:schemeClr val="accent2"/>
                </a:solidFill>
              </a:rPr>
              <a:t>2 =n		</a:t>
            </a:r>
          </a:p>
          <a:p>
            <a:pPr>
              <a:lnSpc>
                <a:spcPct val="120000"/>
              </a:lnSpc>
              <a:buFontTx/>
              <a:buNone/>
            </a:pPr>
            <a:r>
              <a:rPr lang="en-US" altLang="en-US" sz="2800" dirty="0"/>
              <a:t>When is 10log</a:t>
            </a:r>
            <a:r>
              <a:rPr lang="en-US" altLang="en-US" sz="2800" baseline="-25000" dirty="0"/>
              <a:t>2</a:t>
            </a:r>
            <a:r>
              <a:rPr lang="en-US" altLang="en-US" sz="2800" dirty="0"/>
              <a:t>n &lt; n? or  n/log</a:t>
            </a:r>
            <a:r>
              <a:rPr lang="en-US" altLang="en-US" sz="2800" baseline="-25000" dirty="0"/>
              <a:t>2</a:t>
            </a:r>
            <a:r>
              <a:rPr lang="en-US" altLang="en-US" sz="2800" dirty="0"/>
              <a:t>n &gt; 10?</a:t>
            </a:r>
          </a:p>
          <a:p>
            <a:pPr>
              <a:lnSpc>
                <a:spcPct val="120000"/>
              </a:lnSpc>
              <a:buFontTx/>
              <a:buNone/>
            </a:pPr>
            <a:r>
              <a:rPr lang="en-US" altLang="en-US" sz="2800" dirty="0"/>
              <a:t>	2/1 = 2,	4/2 = 2,	8/3 </a:t>
            </a:r>
            <a:r>
              <a:rPr lang="en-US" altLang="en-US" sz="2800" dirty="0">
                <a:sym typeface="Symbol" pitchFamily="2" charset="2"/>
              </a:rPr>
              <a:t></a:t>
            </a:r>
            <a:r>
              <a:rPr lang="en-US" altLang="en-US" sz="2800" dirty="0"/>
              <a:t> 2.67,	16/4 = 4</a:t>
            </a:r>
          </a:p>
          <a:p>
            <a:pPr>
              <a:lnSpc>
                <a:spcPct val="120000"/>
              </a:lnSpc>
              <a:buFontTx/>
              <a:buNone/>
            </a:pPr>
            <a:r>
              <a:rPr lang="en-US" altLang="en-US" sz="2800" dirty="0"/>
              <a:t>	32/5 = 6.2,		64/6 </a:t>
            </a:r>
            <a:r>
              <a:rPr lang="en-US" altLang="en-US" sz="2800" dirty="0">
                <a:sym typeface="Symbol" pitchFamily="2" charset="2"/>
              </a:rPr>
              <a:t></a:t>
            </a:r>
            <a:r>
              <a:rPr lang="en-US" altLang="en-US" sz="2800" dirty="0"/>
              <a:t> 10.67</a:t>
            </a:r>
          </a:p>
          <a:p>
            <a:pPr>
              <a:lnSpc>
                <a:spcPct val="120000"/>
              </a:lnSpc>
              <a:buFontTx/>
              <a:buNone/>
            </a:pPr>
            <a:r>
              <a:rPr lang="en-US" altLang="en-US" sz="2800" dirty="0"/>
              <a:t>For n = 64, 2</a:t>
            </a:r>
            <a:r>
              <a:rPr lang="en-US" altLang="en-US" sz="2800" baseline="30000" dirty="0"/>
              <a:t>64</a:t>
            </a:r>
            <a:r>
              <a:rPr lang="en-US" altLang="en-US" sz="2800" dirty="0"/>
              <a:t> &gt; 64</a:t>
            </a:r>
            <a:r>
              <a:rPr lang="en-US" altLang="en-US" sz="2800" baseline="30000" dirty="0"/>
              <a:t>10.</a:t>
            </a:r>
            <a:r>
              <a:rPr lang="en-US" altLang="en-US" sz="2800" dirty="0"/>
              <a:t> So, if we choose then k = 64, C = 1, then |n</a:t>
            </a:r>
            <a:r>
              <a:rPr lang="en-US" altLang="en-US" sz="2800" baseline="30000" dirty="0"/>
              <a:t>10</a:t>
            </a:r>
            <a:r>
              <a:rPr lang="en-US" altLang="en-US" sz="2800" dirty="0"/>
              <a:t>| </a:t>
            </a:r>
            <a:r>
              <a:rPr lang="en-US" altLang="en-US" sz="2800" dirty="0">
                <a:sym typeface="Symbol" pitchFamily="2" charset="2"/>
              </a:rPr>
              <a:t> 1*|</a:t>
            </a:r>
            <a:r>
              <a:rPr lang="en-US" altLang="en-US" sz="2800" dirty="0"/>
              <a:t>2</a:t>
            </a:r>
            <a:r>
              <a:rPr lang="en-US" altLang="en-US" sz="2800" baseline="30000" dirty="0"/>
              <a:t>n</a:t>
            </a:r>
            <a:r>
              <a:rPr lang="en-US" altLang="en-US" sz="2800" dirty="0">
                <a:sym typeface="Symbol" pitchFamily="2" charset="2"/>
              </a:rPr>
              <a:t>| whenever n &gt; 64.</a:t>
            </a:r>
          </a:p>
          <a:p>
            <a:pPr>
              <a:lnSpc>
                <a:spcPct val="120000"/>
              </a:lnSpc>
              <a:buFontTx/>
              <a:buNone/>
            </a:pPr>
            <a:endParaRPr lang="en-US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958102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3" grpId="0" build="p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80518" y="452882"/>
            <a:ext cx="338264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/>
              <a:t>Example:</a:t>
            </a:r>
            <a:r>
              <a:rPr sz="3600" spc="-35" dirty="0"/>
              <a:t> </a:t>
            </a:r>
            <a:r>
              <a:rPr sz="3600" spc="-5" dirty="0"/>
              <a:t>Not</a:t>
            </a:r>
            <a:r>
              <a:rPr sz="3600" spc="-50" dirty="0"/>
              <a:t> </a:t>
            </a:r>
            <a:r>
              <a:rPr sz="3600" dirty="0"/>
              <a:t>Big-O</a:t>
            </a:r>
            <a:endParaRPr sz="36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7240" y="1321308"/>
            <a:ext cx="241553" cy="24917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7240" y="3114294"/>
            <a:ext cx="241553" cy="24917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7240" y="4351020"/>
            <a:ext cx="241553" cy="24917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7240" y="5205221"/>
            <a:ext cx="241553" cy="249173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726652" y="1197355"/>
            <a:ext cx="7646034" cy="4336415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393065" marR="154940">
              <a:lnSpc>
                <a:spcPts val="3020"/>
              </a:lnSpc>
              <a:spcBef>
                <a:spcPts val="484"/>
              </a:spcBef>
              <a:tabLst>
                <a:tab pos="4006215" algn="l"/>
              </a:tabLst>
            </a:pPr>
            <a:r>
              <a:rPr sz="2800" spc="-5" dirty="0">
                <a:latin typeface="Times New Roman"/>
                <a:cs typeface="Times New Roman"/>
              </a:rPr>
              <a:t>Order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matters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in big-oh.	</a:t>
            </a:r>
            <a:r>
              <a:rPr sz="2800" spc="-5" dirty="0">
                <a:latin typeface="Times New Roman"/>
                <a:cs typeface="Times New Roman"/>
              </a:rPr>
              <a:t>Sometimes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b="1" i="1" spc="-5" dirty="0">
                <a:latin typeface="Times New Roman"/>
                <a:cs typeface="Times New Roman"/>
              </a:rPr>
              <a:t>O</a:t>
            </a:r>
            <a:r>
              <a:rPr sz="2800" spc="-5" dirty="0">
                <a:latin typeface="Times New Roman"/>
                <a:cs typeface="Times New Roman"/>
              </a:rPr>
              <a:t>(g)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and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g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b="1" i="1" spc="-5" dirty="0">
                <a:latin typeface="Times New Roman"/>
                <a:cs typeface="Times New Roman"/>
              </a:rPr>
              <a:t>O</a:t>
            </a:r>
            <a:r>
              <a:rPr sz="2800" spc="-5" dirty="0">
                <a:latin typeface="Times New Roman"/>
                <a:cs typeface="Times New Roman"/>
              </a:rPr>
              <a:t>(f),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but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in </a:t>
            </a:r>
            <a:r>
              <a:rPr sz="2800" b="1" spc="-5" dirty="0">
                <a:latin typeface="Times New Roman"/>
                <a:cs typeface="Times New Roman"/>
              </a:rPr>
              <a:t>general</a:t>
            </a:r>
            <a:r>
              <a:rPr sz="2800" b="1" spc="-15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big-O</a:t>
            </a:r>
            <a:r>
              <a:rPr sz="2800" b="1" spc="-1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is not</a:t>
            </a:r>
            <a:r>
              <a:rPr sz="2800" b="1" spc="-5" dirty="0">
                <a:latin typeface="Times New Roman"/>
                <a:cs typeface="Times New Roman"/>
              </a:rPr>
              <a:t> symmetric.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3450">
              <a:latin typeface="Times New Roman"/>
              <a:cs typeface="Times New Roman"/>
            </a:endParaRPr>
          </a:p>
          <a:p>
            <a:pPr marL="50800" algn="just">
              <a:lnSpc>
                <a:spcPct val="100000"/>
              </a:lnSpc>
              <a:spcBef>
                <a:spcPts val="5"/>
              </a:spcBef>
            </a:pPr>
            <a:r>
              <a:rPr sz="2800" spc="-5" dirty="0">
                <a:latin typeface="Times New Roman"/>
                <a:cs typeface="Times New Roman"/>
              </a:rPr>
              <a:t>Consider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f(n)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4n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and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g(n)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n</a:t>
            </a:r>
            <a:r>
              <a:rPr sz="2775" baseline="25525" dirty="0">
                <a:latin typeface="Times New Roman"/>
                <a:cs typeface="Times New Roman"/>
              </a:rPr>
              <a:t>2</a:t>
            </a:r>
            <a:r>
              <a:rPr sz="2800" dirty="0">
                <a:latin typeface="Times New Roman"/>
                <a:cs typeface="Times New Roman"/>
              </a:rPr>
              <a:t>.</a:t>
            </a:r>
            <a:r>
              <a:rPr sz="2800" spc="69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b="1" i="1" spc="-5" dirty="0">
                <a:latin typeface="Times New Roman"/>
                <a:cs typeface="Times New Roman"/>
              </a:rPr>
              <a:t>O</a:t>
            </a:r>
            <a:r>
              <a:rPr sz="2800" spc="-5" dirty="0">
                <a:latin typeface="Times New Roman"/>
                <a:cs typeface="Times New Roman"/>
              </a:rPr>
              <a:t>(g).</a:t>
            </a:r>
            <a:endParaRPr sz="2800">
              <a:latin typeface="Times New Roman"/>
              <a:cs typeface="Times New Roman"/>
            </a:endParaRPr>
          </a:p>
          <a:p>
            <a:pPr marL="393065" marR="43180" algn="just">
              <a:lnSpc>
                <a:spcPct val="89900"/>
              </a:lnSpc>
              <a:spcBef>
                <a:spcPts val="680"/>
              </a:spcBef>
            </a:pPr>
            <a:r>
              <a:rPr sz="2800" spc="-5" dirty="0">
                <a:latin typeface="Times New Roman"/>
                <a:cs typeface="Times New Roman"/>
              </a:rPr>
              <a:t>Can we </a:t>
            </a:r>
            <a:r>
              <a:rPr sz="2800" dirty="0">
                <a:latin typeface="Times New Roman"/>
                <a:cs typeface="Times New Roman"/>
              </a:rPr>
              <a:t>prove </a:t>
            </a:r>
            <a:r>
              <a:rPr sz="2800" spc="-5" dirty="0">
                <a:latin typeface="Times New Roman"/>
                <a:cs typeface="Times New Roman"/>
              </a:rPr>
              <a:t>that </a:t>
            </a:r>
            <a:r>
              <a:rPr sz="2800" dirty="0">
                <a:latin typeface="Times New Roman"/>
                <a:cs typeface="Times New Roman"/>
              </a:rPr>
              <a:t>g is </a:t>
            </a:r>
            <a:r>
              <a:rPr sz="2800" b="1" i="1" spc="-5" dirty="0">
                <a:latin typeface="Times New Roman"/>
                <a:cs typeface="Times New Roman"/>
              </a:rPr>
              <a:t>O</a:t>
            </a:r>
            <a:r>
              <a:rPr sz="2800" spc="-5" dirty="0">
                <a:latin typeface="Times New Roman"/>
                <a:cs typeface="Times New Roman"/>
              </a:rPr>
              <a:t>(f)? </a:t>
            </a:r>
            <a:r>
              <a:rPr sz="2800" spc="-25" dirty="0">
                <a:latin typeface="Times New Roman"/>
                <a:cs typeface="Times New Roman"/>
              </a:rPr>
              <a:t>Formally, </a:t>
            </a:r>
            <a:r>
              <a:rPr sz="2800" dirty="0">
                <a:latin typeface="Symbol"/>
                <a:cs typeface="Symbol"/>
              </a:rPr>
              <a:t>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constants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</a:t>
            </a:r>
            <a:r>
              <a:rPr sz="2800" spc="-5" dirty="0">
                <a:latin typeface="Symbol"/>
                <a:cs typeface="Symbol"/>
              </a:rPr>
              <a:t></a:t>
            </a:r>
            <a:r>
              <a:rPr sz="2800" b="1" spc="-5" dirty="0">
                <a:latin typeface="Times New Roman"/>
                <a:cs typeface="Times New Roman"/>
              </a:rPr>
              <a:t>N </a:t>
            </a:r>
            <a:r>
              <a:rPr sz="2800" spc="-5" dirty="0">
                <a:latin typeface="Times New Roman"/>
                <a:cs typeface="Times New Roman"/>
              </a:rPr>
              <a:t>and </a:t>
            </a:r>
            <a:r>
              <a:rPr sz="2800" dirty="0">
                <a:latin typeface="Times New Roman"/>
                <a:cs typeface="Times New Roman"/>
              </a:rPr>
              <a:t>k</a:t>
            </a:r>
            <a:r>
              <a:rPr sz="2800" dirty="0">
                <a:latin typeface="Symbol"/>
                <a:cs typeface="Symbol"/>
              </a:rPr>
              <a:t></a:t>
            </a:r>
            <a:r>
              <a:rPr sz="2800" b="1" dirty="0">
                <a:latin typeface="Times New Roman"/>
                <a:cs typeface="Times New Roman"/>
              </a:rPr>
              <a:t>R </a:t>
            </a:r>
            <a:r>
              <a:rPr sz="2800" spc="-5" dirty="0">
                <a:latin typeface="Times New Roman"/>
                <a:cs typeface="Times New Roman"/>
              </a:rPr>
              <a:t>such that </a:t>
            </a:r>
            <a:r>
              <a:rPr sz="2800" dirty="0">
                <a:latin typeface="Times New Roman"/>
                <a:cs typeface="Times New Roman"/>
              </a:rPr>
              <a:t>|n</a:t>
            </a:r>
            <a:r>
              <a:rPr sz="2775" baseline="25525" dirty="0">
                <a:latin typeface="Times New Roman"/>
                <a:cs typeface="Times New Roman"/>
              </a:rPr>
              <a:t>2</a:t>
            </a:r>
            <a:r>
              <a:rPr sz="2800" dirty="0">
                <a:latin typeface="Times New Roman"/>
                <a:cs typeface="Times New Roman"/>
              </a:rPr>
              <a:t>| </a:t>
            </a:r>
            <a:r>
              <a:rPr sz="2800" dirty="0">
                <a:latin typeface="Symbol"/>
                <a:cs typeface="Symbol"/>
              </a:rPr>
              <a:t>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C|4n| whenever </a:t>
            </a:r>
            <a:r>
              <a:rPr sz="2800" dirty="0">
                <a:latin typeface="Times New Roman"/>
                <a:cs typeface="Times New Roman"/>
              </a:rPr>
              <a:t>n &gt;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k.</a:t>
            </a:r>
            <a:endParaRPr sz="2800">
              <a:latin typeface="Times New Roman"/>
              <a:cs typeface="Times New Roman"/>
            </a:endParaRPr>
          </a:p>
          <a:p>
            <a:pPr marL="393065" marR="957580">
              <a:lnSpc>
                <a:spcPts val="3020"/>
              </a:lnSpc>
              <a:spcBef>
                <a:spcPts val="720"/>
              </a:spcBef>
              <a:tabLst>
                <a:tab pos="1089025" algn="l"/>
              </a:tabLst>
            </a:pPr>
            <a:r>
              <a:rPr sz="2800" spc="-5" dirty="0">
                <a:latin typeface="Times New Roman"/>
                <a:cs typeface="Times New Roman"/>
              </a:rPr>
              <a:t>No.	</a:t>
            </a:r>
            <a:r>
              <a:rPr sz="2800" spc="-100" dirty="0">
                <a:latin typeface="Times New Roman"/>
                <a:cs typeface="Times New Roman"/>
              </a:rPr>
              <a:t>To </a:t>
            </a:r>
            <a:r>
              <a:rPr sz="2800" dirty="0">
                <a:latin typeface="Times New Roman"/>
                <a:cs typeface="Times New Roman"/>
              </a:rPr>
              <a:t>prove, </a:t>
            </a:r>
            <a:r>
              <a:rPr sz="2800" spc="-5" dirty="0">
                <a:latin typeface="Times New Roman"/>
                <a:cs typeface="Times New Roman"/>
              </a:rPr>
              <a:t>must </a:t>
            </a:r>
            <a:r>
              <a:rPr sz="2800" dirty="0">
                <a:latin typeface="Times New Roman"/>
                <a:cs typeface="Times New Roman"/>
              </a:rPr>
              <a:t>show </a:t>
            </a:r>
            <a:r>
              <a:rPr sz="2800" spc="-5" dirty="0">
                <a:latin typeface="Times New Roman"/>
                <a:cs typeface="Times New Roman"/>
              </a:rPr>
              <a:t>that </a:t>
            </a:r>
            <a:r>
              <a:rPr sz="2800" dirty="0">
                <a:latin typeface="Times New Roman"/>
                <a:cs typeface="Times New Roman"/>
              </a:rPr>
              <a:t>the </a:t>
            </a:r>
            <a:r>
              <a:rPr sz="2800" spc="-5" dirty="0">
                <a:latin typeface="Times New Roman"/>
                <a:cs typeface="Times New Roman"/>
              </a:rPr>
              <a:t>following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negation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true.</a:t>
            </a:r>
            <a:endParaRPr sz="2800">
              <a:latin typeface="Times New Roman"/>
              <a:cs typeface="Times New Roman"/>
            </a:endParaRPr>
          </a:p>
          <a:p>
            <a:pPr marL="482600">
              <a:lnSpc>
                <a:spcPct val="100000"/>
              </a:lnSpc>
              <a:spcBef>
                <a:spcPts val="305"/>
              </a:spcBef>
            </a:pPr>
            <a:r>
              <a:rPr sz="2800" spc="-5" dirty="0">
                <a:latin typeface="Symbol"/>
                <a:cs typeface="Symbol"/>
              </a:rPr>
              <a:t></a:t>
            </a:r>
            <a:r>
              <a:rPr sz="2800" spc="-5" dirty="0">
                <a:latin typeface="Times New Roman"/>
                <a:cs typeface="Times New Roman"/>
              </a:rPr>
              <a:t>C</a:t>
            </a:r>
            <a:r>
              <a:rPr sz="2800" spc="-5" dirty="0">
                <a:latin typeface="Symbol"/>
                <a:cs typeface="Symbol"/>
              </a:rPr>
              <a:t></a:t>
            </a:r>
            <a:r>
              <a:rPr sz="2800" b="1" spc="-5" dirty="0">
                <a:latin typeface="Times New Roman"/>
                <a:cs typeface="Times New Roman"/>
              </a:rPr>
              <a:t>N</a:t>
            </a:r>
            <a:r>
              <a:rPr sz="2800" spc="-5" dirty="0">
                <a:latin typeface="Times New Roman"/>
                <a:cs typeface="Times New Roman"/>
              </a:rPr>
              <a:t>,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Symbol"/>
                <a:cs typeface="Symbol"/>
              </a:rPr>
              <a:t></a:t>
            </a:r>
            <a:r>
              <a:rPr sz="2800" dirty="0">
                <a:latin typeface="Times New Roman"/>
                <a:cs typeface="Times New Roman"/>
              </a:rPr>
              <a:t>k</a:t>
            </a:r>
            <a:r>
              <a:rPr sz="2800" dirty="0">
                <a:latin typeface="Symbol"/>
                <a:cs typeface="Symbol"/>
              </a:rPr>
              <a:t></a:t>
            </a:r>
            <a:r>
              <a:rPr sz="2800" b="1" dirty="0">
                <a:latin typeface="Times New Roman"/>
                <a:cs typeface="Times New Roman"/>
              </a:rPr>
              <a:t>R,</a:t>
            </a:r>
            <a:r>
              <a:rPr sz="2800" b="1" spc="-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Symbol"/>
                <a:cs typeface="Symbol"/>
              </a:rPr>
              <a:t></a:t>
            </a:r>
            <a:r>
              <a:rPr sz="2800" spc="-5" dirty="0">
                <a:latin typeface="Times New Roman"/>
                <a:cs typeface="Times New Roman"/>
              </a:rPr>
              <a:t>n&gt;k such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that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5" dirty="0">
                <a:latin typeface="Times New Roman"/>
                <a:cs typeface="Times New Roman"/>
              </a:rPr>
              <a:t>n</a:t>
            </a:r>
            <a:r>
              <a:rPr sz="2775" spc="7" baseline="25525" dirty="0">
                <a:latin typeface="Times New Roman"/>
                <a:cs typeface="Times New Roman"/>
              </a:rPr>
              <a:t>2</a:t>
            </a:r>
            <a:r>
              <a:rPr sz="2775" spc="345" baseline="255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&gt;</a:t>
            </a:r>
            <a:r>
              <a:rPr sz="2800" spc="-5" dirty="0">
                <a:latin typeface="Times New Roman"/>
                <a:cs typeface="Times New Roman"/>
              </a:rPr>
              <a:t> 4Cn.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[see </a:t>
            </a:r>
            <a:r>
              <a:rPr sz="1800" dirty="0">
                <a:latin typeface="Times New Roman"/>
                <a:cs typeface="Times New Roman"/>
              </a:rPr>
              <a:t>p.20]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>
                <a:solidFill>
                  <a:srgbClr val="888888"/>
                </a:solidFill>
              </a:rPr>
              <a:t>18</a:t>
            </a:fld>
            <a:endParaRPr dirty="0">
              <a:solidFill>
                <a:srgbClr val="888888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2925" y="408937"/>
            <a:ext cx="8921115" cy="6019165"/>
            <a:chOff x="92925" y="408937"/>
            <a:chExt cx="8921115" cy="6019165"/>
          </a:xfrm>
        </p:grpSpPr>
        <p:sp>
          <p:nvSpPr>
            <p:cNvPr id="3" name="object 3"/>
            <p:cNvSpPr/>
            <p:nvPr/>
          </p:nvSpPr>
          <p:spPr>
            <a:xfrm>
              <a:off x="92925" y="408937"/>
              <a:ext cx="8921115" cy="6019165"/>
            </a:xfrm>
            <a:custGeom>
              <a:avLst/>
              <a:gdLst/>
              <a:ahLst/>
              <a:cxnLst/>
              <a:rect l="l" t="t" r="r" b="b"/>
              <a:pathLst>
                <a:path w="8921115" h="6019165">
                  <a:moveTo>
                    <a:pt x="0" y="0"/>
                  </a:moveTo>
                  <a:lnTo>
                    <a:pt x="8920831" y="0"/>
                  </a:lnTo>
                  <a:lnTo>
                    <a:pt x="8920831" y="6019130"/>
                  </a:lnTo>
                  <a:lnTo>
                    <a:pt x="0" y="6019130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152274" y="846303"/>
              <a:ext cx="6003290" cy="4728210"/>
            </a:xfrm>
            <a:custGeom>
              <a:avLst/>
              <a:gdLst/>
              <a:ahLst/>
              <a:cxnLst/>
              <a:rect l="l" t="t" r="r" b="b"/>
              <a:pathLst>
                <a:path w="6003290" h="4728210">
                  <a:moveTo>
                    <a:pt x="6002976" y="0"/>
                  </a:moveTo>
                  <a:lnTo>
                    <a:pt x="0" y="0"/>
                  </a:lnTo>
                  <a:lnTo>
                    <a:pt x="0" y="4727830"/>
                  </a:lnTo>
                  <a:lnTo>
                    <a:pt x="6002976" y="4727830"/>
                  </a:lnTo>
                  <a:lnTo>
                    <a:pt x="6002976" y="0"/>
                  </a:lnTo>
                  <a:close/>
                </a:path>
              </a:pathLst>
            </a:custGeom>
            <a:solidFill>
              <a:srgbClr val="C0C0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152274" y="5095113"/>
              <a:ext cx="6003290" cy="0"/>
            </a:xfrm>
            <a:custGeom>
              <a:avLst/>
              <a:gdLst/>
              <a:ahLst/>
              <a:cxnLst/>
              <a:rect l="l" t="t" r="r" b="b"/>
              <a:pathLst>
                <a:path w="6003290">
                  <a:moveTo>
                    <a:pt x="0" y="0"/>
                  </a:moveTo>
                  <a:lnTo>
                    <a:pt x="6002976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152274" y="4636908"/>
              <a:ext cx="6003290" cy="0"/>
            </a:xfrm>
            <a:custGeom>
              <a:avLst/>
              <a:gdLst/>
              <a:ahLst/>
              <a:cxnLst/>
              <a:rect l="l" t="t" r="r" b="b"/>
              <a:pathLst>
                <a:path w="6003290">
                  <a:moveTo>
                    <a:pt x="0" y="0"/>
                  </a:moveTo>
                  <a:lnTo>
                    <a:pt x="6002976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152274" y="4157877"/>
              <a:ext cx="6003290" cy="0"/>
            </a:xfrm>
            <a:custGeom>
              <a:avLst/>
              <a:gdLst/>
              <a:ahLst/>
              <a:cxnLst/>
              <a:rect l="l" t="t" r="r" b="b"/>
              <a:pathLst>
                <a:path w="6003290">
                  <a:moveTo>
                    <a:pt x="0" y="0"/>
                  </a:moveTo>
                  <a:lnTo>
                    <a:pt x="6002976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152274" y="3678845"/>
              <a:ext cx="6003290" cy="0"/>
            </a:xfrm>
            <a:custGeom>
              <a:avLst/>
              <a:gdLst/>
              <a:ahLst/>
              <a:cxnLst/>
              <a:rect l="l" t="t" r="r" b="b"/>
              <a:pathLst>
                <a:path w="6003290">
                  <a:moveTo>
                    <a:pt x="0" y="0"/>
                  </a:moveTo>
                  <a:lnTo>
                    <a:pt x="6002976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152274" y="3199814"/>
              <a:ext cx="6003290" cy="0"/>
            </a:xfrm>
            <a:custGeom>
              <a:avLst/>
              <a:gdLst/>
              <a:ahLst/>
              <a:cxnLst/>
              <a:rect l="l" t="t" r="r" b="b"/>
              <a:pathLst>
                <a:path w="6003290">
                  <a:moveTo>
                    <a:pt x="0" y="0"/>
                  </a:moveTo>
                  <a:lnTo>
                    <a:pt x="6002976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152274" y="2741611"/>
              <a:ext cx="6003290" cy="0"/>
            </a:xfrm>
            <a:custGeom>
              <a:avLst/>
              <a:gdLst/>
              <a:ahLst/>
              <a:cxnLst/>
              <a:rect l="l" t="t" r="r" b="b"/>
              <a:pathLst>
                <a:path w="6003290">
                  <a:moveTo>
                    <a:pt x="0" y="0"/>
                  </a:moveTo>
                  <a:lnTo>
                    <a:pt x="6002976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152274" y="2262579"/>
              <a:ext cx="6003290" cy="0"/>
            </a:xfrm>
            <a:custGeom>
              <a:avLst/>
              <a:gdLst/>
              <a:ahLst/>
              <a:cxnLst/>
              <a:rect l="l" t="t" r="r" b="b"/>
              <a:pathLst>
                <a:path w="6003290">
                  <a:moveTo>
                    <a:pt x="0" y="0"/>
                  </a:moveTo>
                  <a:lnTo>
                    <a:pt x="6002976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152274" y="1783548"/>
              <a:ext cx="6003290" cy="0"/>
            </a:xfrm>
            <a:custGeom>
              <a:avLst/>
              <a:gdLst/>
              <a:ahLst/>
              <a:cxnLst/>
              <a:rect l="l" t="t" r="r" b="b"/>
              <a:pathLst>
                <a:path w="6003290">
                  <a:moveTo>
                    <a:pt x="0" y="0"/>
                  </a:moveTo>
                  <a:lnTo>
                    <a:pt x="6002976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152274" y="1325345"/>
              <a:ext cx="6003290" cy="0"/>
            </a:xfrm>
            <a:custGeom>
              <a:avLst/>
              <a:gdLst/>
              <a:ahLst/>
              <a:cxnLst/>
              <a:rect l="l" t="t" r="r" b="b"/>
              <a:pathLst>
                <a:path w="6003290">
                  <a:moveTo>
                    <a:pt x="0" y="0"/>
                  </a:moveTo>
                  <a:lnTo>
                    <a:pt x="6002976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152274" y="846313"/>
              <a:ext cx="6003290" cy="0"/>
            </a:xfrm>
            <a:custGeom>
              <a:avLst/>
              <a:gdLst/>
              <a:ahLst/>
              <a:cxnLst/>
              <a:rect l="l" t="t" r="r" b="b"/>
              <a:pathLst>
                <a:path w="6003290">
                  <a:moveTo>
                    <a:pt x="0" y="0"/>
                  </a:moveTo>
                  <a:lnTo>
                    <a:pt x="6002976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152274" y="835900"/>
              <a:ext cx="6003290" cy="20955"/>
            </a:xfrm>
            <a:custGeom>
              <a:avLst/>
              <a:gdLst/>
              <a:ahLst/>
              <a:cxnLst/>
              <a:rect l="l" t="t" r="r" b="b"/>
              <a:pathLst>
                <a:path w="6003290" h="20955">
                  <a:moveTo>
                    <a:pt x="0" y="0"/>
                  </a:moveTo>
                  <a:lnTo>
                    <a:pt x="6002976" y="0"/>
                  </a:lnTo>
                  <a:lnTo>
                    <a:pt x="6002976" y="20827"/>
                  </a:lnTo>
                  <a:lnTo>
                    <a:pt x="0" y="208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7155250" y="846313"/>
              <a:ext cx="0" cy="4728210"/>
            </a:xfrm>
            <a:custGeom>
              <a:avLst/>
              <a:gdLst/>
              <a:ahLst/>
              <a:cxnLst/>
              <a:rect l="l" t="t" r="r" b="b"/>
              <a:pathLst>
                <a:path h="4728210">
                  <a:moveTo>
                    <a:pt x="0" y="0"/>
                  </a:moveTo>
                  <a:lnTo>
                    <a:pt x="0" y="4727829"/>
                  </a:lnTo>
                </a:path>
              </a:pathLst>
            </a:custGeom>
            <a:ln w="18585">
              <a:solidFill>
                <a:srgbClr val="808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152273" y="5574144"/>
              <a:ext cx="6003290" cy="0"/>
            </a:xfrm>
            <a:custGeom>
              <a:avLst/>
              <a:gdLst/>
              <a:ahLst/>
              <a:cxnLst/>
              <a:rect l="l" t="t" r="r" b="b"/>
              <a:pathLst>
                <a:path w="6003290">
                  <a:moveTo>
                    <a:pt x="6002976" y="0"/>
                  </a:moveTo>
                  <a:lnTo>
                    <a:pt x="0" y="0"/>
                  </a:lnTo>
                </a:path>
              </a:pathLst>
            </a:custGeom>
            <a:ln w="20827">
              <a:solidFill>
                <a:srgbClr val="808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152274" y="846315"/>
              <a:ext cx="0" cy="4728210"/>
            </a:xfrm>
            <a:custGeom>
              <a:avLst/>
              <a:gdLst/>
              <a:ahLst/>
              <a:cxnLst/>
              <a:rect l="l" t="t" r="r" b="b"/>
              <a:pathLst>
                <a:path h="4728210">
                  <a:moveTo>
                    <a:pt x="0" y="4727829"/>
                  </a:moveTo>
                  <a:lnTo>
                    <a:pt x="0" y="0"/>
                  </a:lnTo>
                </a:path>
              </a:pathLst>
            </a:custGeom>
            <a:ln w="18585">
              <a:solidFill>
                <a:srgbClr val="808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152274" y="846313"/>
              <a:ext cx="0" cy="4728210"/>
            </a:xfrm>
            <a:custGeom>
              <a:avLst/>
              <a:gdLst/>
              <a:ahLst/>
              <a:cxnLst/>
              <a:rect l="l" t="t" r="r" b="b"/>
              <a:pathLst>
                <a:path h="4728210">
                  <a:moveTo>
                    <a:pt x="0" y="0"/>
                  </a:moveTo>
                  <a:lnTo>
                    <a:pt x="0" y="472782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077933" y="5574144"/>
              <a:ext cx="74930" cy="0"/>
            </a:xfrm>
            <a:custGeom>
              <a:avLst/>
              <a:gdLst/>
              <a:ahLst/>
              <a:cxnLst/>
              <a:rect l="l" t="t" r="r" b="b"/>
              <a:pathLst>
                <a:path w="74930">
                  <a:moveTo>
                    <a:pt x="0" y="0"/>
                  </a:moveTo>
                  <a:lnTo>
                    <a:pt x="7434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077933" y="5095113"/>
              <a:ext cx="74930" cy="0"/>
            </a:xfrm>
            <a:custGeom>
              <a:avLst/>
              <a:gdLst/>
              <a:ahLst/>
              <a:cxnLst/>
              <a:rect l="l" t="t" r="r" b="b"/>
              <a:pathLst>
                <a:path w="74930">
                  <a:moveTo>
                    <a:pt x="0" y="0"/>
                  </a:moveTo>
                  <a:lnTo>
                    <a:pt x="7434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077933" y="4636908"/>
              <a:ext cx="74930" cy="0"/>
            </a:xfrm>
            <a:custGeom>
              <a:avLst/>
              <a:gdLst/>
              <a:ahLst/>
              <a:cxnLst/>
              <a:rect l="l" t="t" r="r" b="b"/>
              <a:pathLst>
                <a:path w="74930">
                  <a:moveTo>
                    <a:pt x="0" y="0"/>
                  </a:moveTo>
                  <a:lnTo>
                    <a:pt x="7434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077933" y="4157877"/>
              <a:ext cx="74930" cy="0"/>
            </a:xfrm>
            <a:custGeom>
              <a:avLst/>
              <a:gdLst/>
              <a:ahLst/>
              <a:cxnLst/>
              <a:rect l="l" t="t" r="r" b="b"/>
              <a:pathLst>
                <a:path w="74930">
                  <a:moveTo>
                    <a:pt x="0" y="0"/>
                  </a:moveTo>
                  <a:lnTo>
                    <a:pt x="7434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077933" y="3678845"/>
              <a:ext cx="74930" cy="0"/>
            </a:xfrm>
            <a:custGeom>
              <a:avLst/>
              <a:gdLst/>
              <a:ahLst/>
              <a:cxnLst/>
              <a:rect l="l" t="t" r="r" b="b"/>
              <a:pathLst>
                <a:path w="74930">
                  <a:moveTo>
                    <a:pt x="0" y="0"/>
                  </a:moveTo>
                  <a:lnTo>
                    <a:pt x="7434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077933" y="3199814"/>
              <a:ext cx="74930" cy="0"/>
            </a:xfrm>
            <a:custGeom>
              <a:avLst/>
              <a:gdLst/>
              <a:ahLst/>
              <a:cxnLst/>
              <a:rect l="l" t="t" r="r" b="b"/>
              <a:pathLst>
                <a:path w="74930">
                  <a:moveTo>
                    <a:pt x="0" y="0"/>
                  </a:moveTo>
                  <a:lnTo>
                    <a:pt x="7434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077933" y="2741611"/>
              <a:ext cx="74930" cy="0"/>
            </a:xfrm>
            <a:custGeom>
              <a:avLst/>
              <a:gdLst/>
              <a:ahLst/>
              <a:cxnLst/>
              <a:rect l="l" t="t" r="r" b="b"/>
              <a:pathLst>
                <a:path w="74930">
                  <a:moveTo>
                    <a:pt x="0" y="0"/>
                  </a:moveTo>
                  <a:lnTo>
                    <a:pt x="7434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1077933" y="2262579"/>
              <a:ext cx="74930" cy="0"/>
            </a:xfrm>
            <a:custGeom>
              <a:avLst/>
              <a:gdLst/>
              <a:ahLst/>
              <a:cxnLst/>
              <a:rect l="l" t="t" r="r" b="b"/>
              <a:pathLst>
                <a:path w="74930">
                  <a:moveTo>
                    <a:pt x="0" y="0"/>
                  </a:moveTo>
                  <a:lnTo>
                    <a:pt x="7434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077933" y="1783548"/>
              <a:ext cx="74930" cy="0"/>
            </a:xfrm>
            <a:custGeom>
              <a:avLst/>
              <a:gdLst/>
              <a:ahLst/>
              <a:cxnLst/>
              <a:rect l="l" t="t" r="r" b="b"/>
              <a:pathLst>
                <a:path w="74930">
                  <a:moveTo>
                    <a:pt x="0" y="0"/>
                  </a:moveTo>
                  <a:lnTo>
                    <a:pt x="7434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077933" y="1325345"/>
              <a:ext cx="74930" cy="0"/>
            </a:xfrm>
            <a:custGeom>
              <a:avLst/>
              <a:gdLst/>
              <a:ahLst/>
              <a:cxnLst/>
              <a:rect l="l" t="t" r="r" b="b"/>
              <a:pathLst>
                <a:path w="74930">
                  <a:moveTo>
                    <a:pt x="0" y="0"/>
                  </a:moveTo>
                  <a:lnTo>
                    <a:pt x="7434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1077933" y="846313"/>
              <a:ext cx="74930" cy="0"/>
            </a:xfrm>
            <a:custGeom>
              <a:avLst/>
              <a:gdLst/>
              <a:ahLst/>
              <a:cxnLst/>
              <a:rect l="l" t="t" r="r" b="b"/>
              <a:pathLst>
                <a:path w="74930">
                  <a:moveTo>
                    <a:pt x="0" y="0"/>
                  </a:moveTo>
                  <a:lnTo>
                    <a:pt x="7434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152274" y="5574144"/>
              <a:ext cx="6003290" cy="0"/>
            </a:xfrm>
            <a:custGeom>
              <a:avLst/>
              <a:gdLst/>
              <a:ahLst/>
              <a:cxnLst/>
              <a:rect l="l" t="t" r="r" b="b"/>
              <a:pathLst>
                <a:path w="6003290">
                  <a:moveTo>
                    <a:pt x="0" y="0"/>
                  </a:moveTo>
                  <a:lnTo>
                    <a:pt x="6002976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152274" y="5574144"/>
              <a:ext cx="0" cy="83820"/>
            </a:xfrm>
            <a:custGeom>
              <a:avLst/>
              <a:gdLst/>
              <a:ahLst/>
              <a:cxnLst/>
              <a:rect l="l" t="t" r="r" b="b"/>
              <a:pathLst>
                <a:path h="83820">
                  <a:moveTo>
                    <a:pt x="0" y="8330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2360302" y="5574144"/>
              <a:ext cx="0" cy="83820"/>
            </a:xfrm>
            <a:custGeom>
              <a:avLst/>
              <a:gdLst/>
              <a:ahLst/>
              <a:cxnLst/>
              <a:rect l="l" t="t" r="r" b="b"/>
              <a:pathLst>
                <a:path h="83820">
                  <a:moveTo>
                    <a:pt x="0" y="8330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3549747" y="5574144"/>
              <a:ext cx="0" cy="83820"/>
            </a:xfrm>
            <a:custGeom>
              <a:avLst/>
              <a:gdLst/>
              <a:ahLst/>
              <a:cxnLst/>
              <a:rect l="l" t="t" r="r" b="b"/>
              <a:pathLst>
                <a:path h="83820">
                  <a:moveTo>
                    <a:pt x="0" y="8330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4757777" y="5574144"/>
              <a:ext cx="0" cy="83820"/>
            </a:xfrm>
            <a:custGeom>
              <a:avLst/>
              <a:gdLst/>
              <a:ahLst/>
              <a:cxnLst/>
              <a:rect l="l" t="t" r="r" b="b"/>
              <a:pathLst>
                <a:path h="83820">
                  <a:moveTo>
                    <a:pt x="0" y="8330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5947220" y="5574144"/>
              <a:ext cx="0" cy="83820"/>
            </a:xfrm>
            <a:custGeom>
              <a:avLst/>
              <a:gdLst/>
              <a:ahLst/>
              <a:cxnLst/>
              <a:rect l="l" t="t" r="r" b="b"/>
              <a:pathLst>
                <a:path h="83820">
                  <a:moveTo>
                    <a:pt x="0" y="8330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7155250" y="5574144"/>
              <a:ext cx="0" cy="83820"/>
            </a:xfrm>
            <a:custGeom>
              <a:avLst/>
              <a:gdLst/>
              <a:ahLst/>
              <a:cxnLst/>
              <a:rect l="l" t="t" r="r" b="b"/>
              <a:pathLst>
                <a:path h="83820">
                  <a:moveTo>
                    <a:pt x="0" y="8330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1152274" y="5553316"/>
              <a:ext cx="297815" cy="20955"/>
            </a:xfrm>
            <a:custGeom>
              <a:avLst/>
              <a:gdLst/>
              <a:ahLst/>
              <a:cxnLst/>
              <a:rect l="l" t="t" r="r" b="b"/>
              <a:pathLst>
                <a:path w="297815" h="20954">
                  <a:moveTo>
                    <a:pt x="0" y="20827"/>
                  </a:moveTo>
                  <a:lnTo>
                    <a:pt x="297361" y="0"/>
                  </a:lnTo>
                </a:path>
              </a:pathLst>
            </a:custGeom>
            <a:ln w="20816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1449635" y="5532488"/>
              <a:ext cx="297815" cy="20955"/>
            </a:xfrm>
            <a:custGeom>
              <a:avLst/>
              <a:gdLst/>
              <a:ahLst/>
              <a:cxnLst/>
              <a:rect l="l" t="t" r="r" b="b"/>
              <a:pathLst>
                <a:path w="297814" h="20954">
                  <a:moveTo>
                    <a:pt x="0" y="20827"/>
                  </a:moveTo>
                  <a:lnTo>
                    <a:pt x="148680" y="20827"/>
                  </a:lnTo>
                  <a:lnTo>
                    <a:pt x="297361" y="0"/>
                  </a:lnTo>
                </a:path>
              </a:pathLst>
            </a:custGeom>
            <a:ln w="20816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1746995" y="5470007"/>
              <a:ext cx="297815" cy="62865"/>
            </a:xfrm>
            <a:custGeom>
              <a:avLst/>
              <a:gdLst/>
              <a:ahLst/>
              <a:cxnLst/>
              <a:rect l="l" t="t" r="r" b="b"/>
              <a:pathLst>
                <a:path w="297814" h="62864">
                  <a:moveTo>
                    <a:pt x="0" y="62482"/>
                  </a:moveTo>
                  <a:lnTo>
                    <a:pt x="148680" y="41654"/>
                  </a:lnTo>
                  <a:lnTo>
                    <a:pt x="297361" y="0"/>
                  </a:lnTo>
                </a:path>
              </a:pathLst>
            </a:custGeom>
            <a:ln w="20732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2044357" y="5386697"/>
              <a:ext cx="316230" cy="83820"/>
            </a:xfrm>
            <a:custGeom>
              <a:avLst/>
              <a:gdLst/>
              <a:ahLst/>
              <a:cxnLst/>
              <a:rect l="l" t="t" r="r" b="b"/>
              <a:pathLst>
                <a:path w="316230" h="83820">
                  <a:moveTo>
                    <a:pt x="0" y="83309"/>
                  </a:moveTo>
                  <a:lnTo>
                    <a:pt x="315946" y="0"/>
                  </a:lnTo>
                </a:path>
              </a:pathLst>
            </a:custGeom>
            <a:ln w="20681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2360302" y="5282560"/>
              <a:ext cx="297815" cy="104139"/>
            </a:xfrm>
            <a:custGeom>
              <a:avLst/>
              <a:gdLst/>
              <a:ahLst/>
              <a:cxnLst/>
              <a:rect l="l" t="t" r="r" b="b"/>
              <a:pathLst>
                <a:path w="297814" h="104139">
                  <a:moveTo>
                    <a:pt x="0" y="104137"/>
                  </a:moveTo>
                  <a:lnTo>
                    <a:pt x="297361" y="0"/>
                  </a:lnTo>
                </a:path>
              </a:pathLst>
            </a:custGeom>
            <a:ln w="20582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2657664" y="5157595"/>
              <a:ext cx="297815" cy="125095"/>
            </a:xfrm>
            <a:custGeom>
              <a:avLst/>
              <a:gdLst/>
              <a:ahLst/>
              <a:cxnLst/>
              <a:rect l="l" t="t" r="r" b="b"/>
              <a:pathLst>
                <a:path w="297814" h="125095">
                  <a:moveTo>
                    <a:pt x="0" y="124964"/>
                  </a:moveTo>
                  <a:lnTo>
                    <a:pt x="297361" y="0"/>
                  </a:lnTo>
                </a:path>
              </a:pathLst>
            </a:custGeom>
            <a:ln w="20490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2955025" y="4990976"/>
              <a:ext cx="297815" cy="167005"/>
            </a:xfrm>
            <a:custGeom>
              <a:avLst/>
              <a:gdLst/>
              <a:ahLst/>
              <a:cxnLst/>
              <a:rect l="l" t="t" r="r" b="b"/>
              <a:pathLst>
                <a:path w="297814" h="167004">
                  <a:moveTo>
                    <a:pt x="0" y="166619"/>
                  </a:moveTo>
                  <a:lnTo>
                    <a:pt x="148680" y="83309"/>
                  </a:lnTo>
                  <a:lnTo>
                    <a:pt x="297361" y="0"/>
                  </a:lnTo>
                </a:path>
              </a:pathLst>
            </a:custGeom>
            <a:ln w="20291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3252386" y="4824355"/>
              <a:ext cx="297815" cy="167005"/>
            </a:xfrm>
            <a:custGeom>
              <a:avLst/>
              <a:gdLst/>
              <a:ahLst/>
              <a:cxnLst/>
              <a:rect l="l" t="t" r="r" b="b"/>
              <a:pathLst>
                <a:path w="297814" h="167004">
                  <a:moveTo>
                    <a:pt x="0" y="166619"/>
                  </a:moveTo>
                  <a:lnTo>
                    <a:pt x="148680" y="83309"/>
                  </a:lnTo>
                  <a:lnTo>
                    <a:pt x="297361" y="0"/>
                  </a:lnTo>
                </a:path>
              </a:pathLst>
            </a:custGeom>
            <a:ln w="20291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3549747" y="4616081"/>
              <a:ext cx="297815" cy="208279"/>
            </a:xfrm>
            <a:custGeom>
              <a:avLst/>
              <a:gdLst/>
              <a:ahLst/>
              <a:cxnLst/>
              <a:rect l="l" t="t" r="r" b="b"/>
              <a:pathLst>
                <a:path w="297814" h="208279">
                  <a:moveTo>
                    <a:pt x="0" y="208274"/>
                  </a:moveTo>
                  <a:lnTo>
                    <a:pt x="297361" y="0"/>
                  </a:lnTo>
                </a:path>
              </a:pathLst>
            </a:custGeom>
            <a:ln w="20089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3847108" y="4386979"/>
              <a:ext cx="316230" cy="229235"/>
            </a:xfrm>
            <a:custGeom>
              <a:avLst/>
              <a:gdLst/>
              <a:ahLst/>
              <a:cxnLst/>
              <a:rect l="l" t="t" r="r" b="b"/>
              <a:pathLst>
                <a:path w="316229" h="229235">
                  <a:moveTo>
                    <a:pt x="0" y="229101"/>
                  </a:moveTo>
                  <a:lnTo>
                    <a:pt x="315946" y="0"/>
                  </a:lnTo>
                </a:path>
              </a:pathLst>
            </a:custGeom>
            <a:ln w="20054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4163054" y="4137050"/>
              <a:ext cx="297815" cy="250190"/>
            </a:xfrm>
            <a:custGeom>
              <a:avLst/>
              <a:gdLst/>
              <a:ahLst/>
              <a:cxnLst/>
              <a:rect l="l" t="t" r="r" b="b"/>
              <a:pathLst>
                <a:path w="297814" h="250189">
                  <a:moveTo>
                    <a:pt x="0" y="249929"/>
                  </a:moveTo>
                  <a:lnTo>
                    <a:pt x="297361" y="0"/>
                  </a:lnTo>
                </a:path>
              </a:pathLst>
            </a:custGeom>
            <a:ln w="19899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4460415" y="3866293"/>
              <a:ext cx="297815" cy="271145"/>
            </a:xfrm>
            <a:custGeom>
              <a:avLst/>
              <a:gdLst/>
              <a:ahLst/>
              <a:cxnLst/>
              <a:rect l="l" t="t" r="r" b="b"/>
              <a:pathLst>
                <a:path w="297814" h="271145">
                  <a:moveTo>
                    <a:pt x="0" y="270756"/>
                  </a:moveTo>
                  <a:lnTo>
                    <a:pt x="297361" y="0"/>
                  </a:lnTo>
                </a:path>
              </a:pathLst>
            </a:custGeom>
            <a:ln w="19811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4757777" y="3574708"/>
              <a:ext cx="297815" cy="292100"/>
            </a:xfrm>
            <a:custGeom>
              <a:avLst/>
              <a:gdLst/>
              <a:ahLst/>
              <a:cxnLst/>
              <a:rect l="l" t="t" r="r" b="b"/>
              <a:pathLst>
                <a:path w="297814" h="292100">
                  <a:moveTo>
                    <a:pt x="0" y="291584"/>
                  </a:moveTo>
                  <a:lnTo>
                    <a:pt x="297361" y="0"/>
                  </a:lnTo>
                </a:path>
              </a:pathLst>
            </a:custGeom>
            <a:ln w="19728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5055137" y="3262297"/>
              <a:ext cx="297815" cy="312420"/>
            </a:xfrm>
            <a:custGeom>
              <a:avLst/>
              <a:gdLst/>
              <a:ahLst/>
              <a:cxnLst/>
              <a:rect l="l" t="t" r="r" b="b"/>
              <a:pathLst>
                <a:path w="297814" h="312420">
                  <a:moveTo>
                    <a:pt x="0" y="312411"/>
                  </a:moveTo>
                  <a:lnTo>
                    <a:pt x="297361" y="0"/>
                  </a:lnTo>
                </a:path>
              </a:pathLst>
            </a:custGeom>
            <a:ln w="19650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5352498" y="2908230"/>
              <a:ext cx="297815" cy="354330"/>
            </a:xfrm>
            <a:custGeom>
              <a:avLst/>
              <a:gdLst/>
              <a:ahLst/>
              <a:cxnLst/>
              <a:rect l="l" t="t" r="r" b="b"/>
              <a:pathLst>
                <a:path w="297814" h="354329">
                  <a:moveTo>
                    <a:pt x="0" y="354066"/>
                  </a:moveTo>
                  <a:lnTo>
                    <a:pt x="148680" y="187446"/>
                  </a:lnTo>
                  <a:lnTo>
                    <a:pt x="297361" y="0"/>
                  </a:lnTo>
                </a:path>
              </a:pathLst>
            </a:custGeom>
            <a:ln w="19512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5649858" y="2554163"/>
              <a:ext cx="297815" cy="354330"/>
            </a:xfrm>
            <a:custGeom>
              <a:avLst/>
              <a:gdLst/>
              <a:ahLst/>
              <a:cxnLst/>
              <a:rect l="l" t="t" r="r" b="b"/>
              <a:pathLst>
                <a:path w="297814" h="354330">
                  <a:moveTo>
                    <a:pt x="0" y="354066"/>
                  </a:moveTo>
                  <a:lnTo>
                    <a:pt x="148680" y="187446"/>
                  </a:lnTo>
                  <a:lnTo>
                    <a:pt x="297361" y="0"/>
                  </a:lnTo>
                </a:path>
              </a:pathLst>
            </a:custGeom>
            <a:ln w="19512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5947220" y="2158442"/>
              <a:ext cx="316230" cy="396240"/>
            </a:xfrm>
            <a:custGeom>
              <a:avLst/>
              <a:gdLst/>
              <a:ahLst/>
              <a:cxnLst/>
              <a:rect l="l" t="t" r="r" b="b"/>
              <a:pathLst>
                <a:path w="316229" h="396239">
                  <a:moveTo>
                    <a:pt x="0" y="395721"/>
                  </a:moveTo>
                  <a:lnTo>
                    <a:pt x="315946" y="0"/>
                  </a:lnTo>
                </a:path>
              </a:pathLst>
            </a:custGeom>
            <a:ln w="19458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6263166" y="1741893"/>
              <a:ext cx="297815" cy="416559"/>
            </a:xfrm>
            <a:custGeom>
              <a:avLst/>
              <a:gdLst/>
              <a:ahLst/>
              <a:cxnLst/>
              <a:rect l="l" t="t" r="r" b="b"/>
              <a:pathLst>
                <a:path w="297815" h="416560">
                  <a:moveTo>
                    <a:pt x="0" y="416548"/>
                  </a:moveTo>
                  <a:lnTo>
                    <a:pt x="297361" y="0"/>
                  </a:lnTo>
                </a:path>
              </a:pathLst>
            </a:custGeom>
            <a:ln w="19342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6560527" y="1304517"/>
              <a:ext cx="297815" cy="437515"/>
            </a:xfrm>
            <a:custGeom>
              <a:avLst/>
              <a:gdLst/>
              <a:ahLst/>
              <a:cxnLst/>
              <a:rect l="l" t="t" r="r" b="b"/>
              <a:pathLst>
                <a:path w="297815" h="437514">
                  <a:moveTo>
                    <a:pt x="0" y="437376"/>
                  </a:moveTo>
                  <a:lnTo>
                    <a:pt x="297361" y="0"/>
                  </a:lnTo>
                </a:path>
              </a:pathLst>
            </a:custGeom>
            <a:ln w="19293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1152274" y="5563730"/>
              <a:ext cx="297815" cy="20955"/>
            </a:xfrm>
            <a:custGeom>
              <a:avLst/>
              <a:gdLst/>
              <a:ahLst/>
              <a:cxnLst/>
              <a:rect l="l" t="t" r="r" b="b"/>
              <a:pathLst>
                <a:path w="297815" h="20954">
                  <a:moveTo>
                    <a:pt x="0" y="0"/>
                  </a:moveTo>
                  <a:lnTo>
                    <a:pt x="297361" y="0"/>
                  </a:lnTo>
                  <a:lnTo>
                    <a:pt x="297361" y="20827"/>
                  </a:lnTo>
                  <a:lnTo>
                    <a:pt x="0" y="208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1449635" y="5553316"/>
              <a:ext cx="297815" cy="20955"/>
            </a:xfrm>
            <a:custGeom>
              <a:avLst/>
              <a:gdLst/>
              <a:ahLst/>
              <a:cxnLst/>
              <a:rect l="l" t="t" r="r" b="b"/>
              <a:pathLst>
                <a:path w="297814" h="20954">
                  <a:moveTo>
                    <a:pt x="0" y="20827"/>
                  </a:moveTo>
                  <a:lnTo>
                    <a:pt x="148680" y="0"/>
                  </a:lnTo>
                  <a:lnTo>
                    <a:pt x="297361" y="0"/>
                  </a:lnTo>
                </a:path>
              </a:pathLst>
            </a:custGeom>
            <a:ln w="20816">
              <a:solidFill>
                <a:srgbClr val="FF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1746995" y="5553316"/>
              <a:ext cx="297815" cy="0"/>
            </a:xfrm>
            <a:custGeom>
              <a:avLst/>
              <a:gdLst/>
              <a:ahLst/>
              <a:cxnLst/>
              <a:rect l="l" t="t" r="r" b="b"/>
              <a:pathLst>
                <a:path w="297814">
                  <a:moveTo>
                    <a:pt x="0" y="0"/>
                  </a:moveTo>
                  <a:lnTo>
                    <a:pt x="297361" y="0"/>
                  </a:lnTo>
                </a:path>
              </a:pathLst>
            </a:custGeom>
            <a:ln w="20827">
              <a:solidFill>
                <a:srgbClr val="FF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2044357" y="5532488"/>
              <a:ext cx="316230" cy="20955"/>
            </a:xfrm>
            <a:custGeom>
              <a:avLst/>
              <a:gdLst/>
              <a:ahLst/>
              <a:cxnLst/>
              <a:rect l="l" t="t" r="r" b="b"/>
              <a:pathLst>
                <a:path w="316230" h="20954">
                  <a:moveTo>
                    <a:pt x="0" y="20827"/>
                  </a:moveTo>
                  <a:lnTo>
                    <a:pt x="148680" y="0"/>
                  </a:lnTo>
                  <a:lnTo>
                    <a:pt x="315946" y="0"/>
                  </a:lnTo>
                </a:path>
              </a:pathLst>
            </a:custGeom>
            <a:ln w="20817">
              <a:solidFill>
                <a:srgbClr val="FF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2360302" y="5532489"/>
              <a:ext cx="297815" cy="0"/>
            </a:xfrm>
            <a:custGeom>
              <a:avLst/>
              <a:gdLst/>
              <a:ahLst/>
              <a:cxnLst/>
              <a:rect l="l" t="t" r="r" b="b"/>
              <a:pathLst>
                <a:path w="297814">
                  <a:moveTo>
                    <a:pt x="0" y="0"/>
                  </a:moveTo>
                  <a:lnTo>
                    <a:pt x="297361" y="0"/>
                  </a:lnTo>
                </a:path>
              </a:pathLst>
            </a:custGeom>
            <a:ln w="20827">
              <a:solidFill>
                <a:srgbClr val="FF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2657664" y="5511662"/>
              <a:ext cx="297815" cy="20955"/>
            </a:xfrm>
            <a:custGeom>
              <a:avLst/>
              <a:gdLst/>
              <a:ahLst/>
              <a:cxnLst/>
              <a:rect l="l" t="t" r="r" b="b"/>
              <a:pathLst>
                <a:path w="297814" h="20954">
                  <a:moveTo>
                    <a:pt x="0" y="20827"/>
                  </a:moveTo>
                  <a:lnTo>
                    <a:pt x="148680" y="0"/>
                  </a:lnTo>
                  <a:lnTo>
                    <a:pt x="297361" y="0"/>
                  </a:lnTo>
                </a:path>
              </a:pathLst>
            </a:custGeom>
            <a:ln w="20816">
              <a:solidFill>
                <a:srgbClr val="FF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2955025" y="5511661"/>
              <a:ext cx="297815" cy="0"/>
            </a:xfrm>
            <a:custGeom>
              <a:avLst/>
              <a:gdLst/>
              <a:ahLst/>
              <a:cxnLst/>
              <a:rect l="l" t="t" r="r" b="b"/>
              <a:pathLst>
                <a:path w="297814">
                  <a:moveTo>
                    <a:pt x="0" y="0"/>
                  </a:moveTo>
                  <a:lnTo>
                    <a:pt x="297361" y="0"/>
                  </a:lnTo>
                </a:path>
              </a:pathLst>
            </a:custGeom>
            <a:ln w="20827">
              <a:solidFill>
                <a:srgbClr val="FF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3252386" y="5490834"/>
              <a:ext cx="297815" cy="20955"/>
            </a:xfrm>
            <a:custGeom>
              <a:avLst/>
              <a:gdLst/>
              <a:ahLst/>
              <a:cxnLst/>
              <a:rect l="l" t="t" r="r" b="b"/>
              <a:pathLst>
                <a:path w="297814" h="20954">
                  <a:moveTo>
                    <a:pt x="0" y="20827"/>
                  </a:moveTo>
                  <a:lnTo>
                    <a:pt x="148680" y="0"/>
                  </a:lnTo>
                  <a:lnTo>
                    <a:pt x="297361" y="0"/>
                  </a:lnTo>
                </a:path>
              </a:pathLst>
            </a:custGeom>
            <a:ln w="20816">
              <a:solidFill>
                <a:srgbClr val="FF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3549747" y="5490835"/>
              <a:ext cx="297815" cy="0"/>
            </a:xfrm>
            <a:custGeom>
              <a:avLst/>
              <a:gdLst/>
              <a:ahLst/>
              <a:cxnLst/>
              <a:rect l="l" t="t" r="r" b="b"/>
              <a:pathLst>
                <a:path w="297814">
                  <a:moveTo>
                    <a:pt x="0" y="0"/>
                  </a:moveTo>
                  <a:lnTo>
                    <a:pt x="297361" y="0"/>
                  </a:lnTo>
                </a:path>
              </a:pathLst>
            </a:custGeom>
            <a:ln w="20827">
              <a:solidFill>
                <a:srgbClr val="FF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3847108" y="5470007"/>
              <a:ext cx="316230" cy="20955"/>
            </a:xfrm>
            <a:custGeom>
              <a:avLst/>
              <a:gdLst/>
              <a:ahLst/>
              <a:cxnLst/>
              <a:rect l="l" t="t" r="r" b="b"/>
              <a:pathLst>
                <a:path w="316229" h="20954">
                  <a:moveTo>
                    <a:pt x="0" y="20827"/>
                  </a:moveTo>
                  <a:lnTo>
                    <a:pt x="148680" y="0"/>
                  </a:lnTo>
                  <a:lnTo>
                    <a:pt x="315946" y="0"/>
                  </a:lnTo>
                </a:path>
              </a:pathLst>
            </a:custGeom>
            <a:ln w="20817">
              <a:solidFill>
                <a:srgbClr val="FF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4163054" y="5470006"/>
              <a:ext cx="297815" cy="0"/>
            </a:xfrm>
            <a:custGeom>
              <a:avLst/>
              <a:gdLst/>
              <a:ahLst/>
              <a:cxnLst/>
              <a:rect l="l" t="t" r="r" b="b"/>
              <a:pathLst>
                <a:path w="297814">
                  <a:moveTo>
                    <a:pt x="0" y="0"/>
                  </a:moveTo>
                  <a:lnTo>
                    <a:pt x="297361" y="0"/>
                  </a:lnTo>
                </a:path>
              </a:pathLst>
            </a:custGeom>
            <a:ln w="20827">
              <a:solidFill>
                <a:srgbClr val="FF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4460415" y="5470006"/>
              <a:ext cx="297815" cy="0"/>
            </a:xfrm>
            <a:custGeom>
              <a:avLst/>
              <a:gdLst/>
              <a:ahLst/>
              <a:cxnLst/>
              <a:rect l="l" t="t" r="r" b="b"/>
              <a:pathLst>
                <a:path w="297814">
                  <a:moveTo>
                    <a:pt x="0" y="0"/>
                  </a:moveTo>
                  <a:lnTo>
                    <a:pt x="297361" y="0"/>
                  </a:lnTo>
                </a:path>
              </a:pathLst>
            </a:custGeom>
            <a:ln w="20827">
              <a:solidFill>
                <a:srgbClr val="FF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4757777" y="5449179"/>
              <a:ext cx="297815" cy="20955"/>
            </a:xfrm>
            <a:custGeom>
              <a:avLst/>
              <a:gdLst/>
              <a:ahLst/>
              <a:cxnLst/>
              <a:rect l="l" t="t" r="r" b="b"/>
              <a:pathLst>
                <a:path w="297814" h="20954">
                  <a:moveTo>
                    <a:pt x="0" y="20827"/>
                  </a:moveTo>
                  <a:lnTo>
                    <a:pt x="148680" y="0"/>
                  </a:lnTo>
                  <a:lnTo>
                    <a:pt x="297361" y="0"/>
                  </a:lnTo>
                </a:path>
              </a:pathLst>
            </a:custGeom>
            <a:ln w="20816">
              <a:solidFill>
                <a:srgbClr val="FF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5055137" y="5449178"/>
              <a:ext cx="297815" cy="0"/>
            </a:xfrm>
            <a:custGeom>
              <a:avLst/>
              <a:gdLst/>
              <a:ahLst/>
              <a:cxnLst/>
              <a:rect l="l" t="t" r="r" b="b"/>
              <a:pathLst>
                <a:path w="297814">
                  <a:moveTo>
                    <a:pt x="0" y="0"/>
                  </a:moveTo>
                  <a:lnTo>
                    <a:pt x="297361" y="0"/>
                  </a:lnTo>
                </a:path>
              </a:pathLst>
            </a:custGeom>
            <a:ln w="20827">
              <a:solidFill>
                <a:srgbClr val="FF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5352498" y="5428351"/>
              <a:ext cx="297815" cy="20955"/>
            </a:xfrm>
            <a:custGeom>
              <a:avLst/>
              <a:gdLst/>
              <a:ahLst/>
              <a:cxnLst/>
              <a:rect l="l" t="t" r="r" b="b"/>
              <a:pathLst>
                <a:path w="297814" h="20954">
                  <a:moveTo>
                    <a:pt x="0" y="20827"/>
                  </a:moveTo>
                  <a:lnTo>
                    <a:pt x="148680" y="0"/>
                  </a:lnTo>
                  <a:lnTo>
                    <a:pt x="297361" y="0"/>
                  </a:lnTo>
                </a:path>
              </a:pathLst>
            </a:custGeom>
            <a:ln w="20816">
              <a:solidFill>
                <a:srgbClr val="FF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5649858" y="5428351"/>
              <a:ext cx="297815" cy="0"/>
            </a:xfrm>
            <a:custGeom>
              <a:avLst/>
              <a:gdLst/>
              <a:ahLst/>
              <a:cxnLst/>
              <a:rect l="l" t="t" r="r" b="b"/>
              <a:pathLst>
                <a:path w="297814">
                  <a:moveTo>
                    <a:pt x="0" y="0"/>
                  </a:moveTo>
                  <a:lnTo>
                    <a:pt x="297361" y="0"/>
                  </a:lnTo>
                </a:path>
              </a:pathLst>
            </a:custGeom>
            <a:ln w="20827">
              <a:solidFill>
                <a:srgbClr val="FF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5947220" y="5407524"/>
              <a:ext cx="316230" cy="20955"/>
            </a:xfrm>
            <a:custGeom>
              <a:avLst/>
              <a:gdLst/>
              <a:ahLst/>
              <a:cxnLst/>
              <a:rect l="l" t="t" r="r" b="b"/>
              <a:pathLst>
                <a:path w="316229" h="20954">
                  <a:moveTo>
                    <a:pt x="0" y="20827"/>
                  </a:moveTo>
                  <a:lnTo>
                    <a:pt x="148680" y="0"/>
                  </a:lnTo>
                  <a:lnTo>
                    <a:pt x="315946" y="0"/>
                  </a:lnTo>
                </a:path>
              </a:pathLst>
            </a:custGeom>
            <a:ln w="20817">
              <a:solidFill>
                <a:srgbClr val="FF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6263166" y="5407524"/>
              <a:ext cx="297815" cy="0"/>
            </a:xfrm>
            <a:custGeom>
              <a:avLst/>
              <a:gdLst/>
              <a:ahLst/>
              <a:cxnLst/>
              <a:rect l="l" t="t" r="r" b="b"/>
              <a:pathLst>
                <a:path w="297815">
                  <a:moveTo>
                    <a:pt x="0" y="0"/>
                  </a:moveTo>
                  <a:lnTo>
                    <a:pt x="297361" y="0"/>
                  </a:lnTo>
                </a:path>
              </a:pathLst>
            </a:custGeom>
            <a:ln w="20827">
              <a:solidFill>
                <a:srgbClr val="FF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6560527" y="5386696"/>
              <a:ext cx="297815" cy="20955"/>
            </a:xfrm>
            <a:custGeom>
              <a:avLst/>
              <a:gdLst/>
              <a:ahLst/>
              <a:cxnLst/>
              <a:rect l="l" t="t" r="r" b="b"/>
              <a:pathLst>
                <a:path w="297815" h="20954">
                  <a:moveTo>
                    <a:pt x="0" y="20827"/>
                  </a:moveTo>
                  <a:lnTo>
                    <a:pt x="297361" y="0"/>
                  </a:lnTo>
                </a:path>
              </a:pathLst>
            </a:custGeom>
            <a:ln w="20816">
              <a:solidFill>
                <a:srgbClr val="FF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1152274" y="5532489"/>
              <a:ext cx="297815" cy="41910"/>
            </a:xfrm>
            <a:custGeom>
              <a:avLst/>
              <a:gdLst/>
              <a:ahLst/>
              <a:cxnLst/>
              <a:rect l="l" t="t" r="r" b="b"/>
              <a:pathLst>
                <a:path w="297815" h="41910">
                  <a:moveTo>
                    <a:pt x="0" y="41654"/>
                  </a:moveTo>
                  <a:lnTo>
                    <a:pt x="297361" y="0"/>
                  </a:lnTo>
                </a:path>
              </a:pathLst>
            </a:custGeom>
            <a:ln w="20784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1449635" y="5470007"/>
              <a:ext cx="297815" cy="62865"/>
            </a:xfrm>
            <a:custGeom>
              <a:avLst/>
              <a:gdLst/>
              <a:ahLst/>
              <a:cxnLst/>
              <a:rect l="l" t="t" r="r" b="b"/>
              <a:pathLst>
                <a:path w="297814" h="62864">
                  <a:moveTo>
                    <a:pt x="0" y="62482"/>
                  </a:moveTo>
                  <a:lnTo>
                    <a:pt x="148680" y="20827"/>
                  </a:lnTo>
                  <a:lnTo>
                    <a:pt x="297361" y="0"/>
                  </a:lnTo>
                </a:path>
              </a:pathLst>
            </a:custGeom>
            <a:ln w="20732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1746995" y="5428351"/>
              <a:ext cx="297815" cy="41910"/>
            </a:xfrm>
            <a:custGeom>
              <a:avLst/>
              <a:gdLst/>
              <a:ahLst/>
              <a:cxnLst/>
              <a:rect l="l" t="t" r="r" b="b"/>
              <a:pathLst>
                <a:path w="297814" h="41910">
                  <a:moveTo>
                    <a:pt x="0" y="41654"/>
                  </a:moveTo>
                  <a:lnTo>
                    <a:pt x="297361" y="0"/>
                  </a:lnTo>
                </a:path>
              </a:pathLst>
            </a:custGeom>
            <a:ln w="20784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2044357" y="5386697"/>
              <a:ext cx="316230" cy="41910"/>
            </a:xfrm>
            <a:custGeom>
              <a:avLst/>
              <a:gdLst/>
              <a:ahLst/>
              <a:cxnLst/>
              <a:rect l="l" t="t" r="r" b="b"/>
              <a:pathLst>
                <a:path w="316230" h="41910">
                  <a:moveTo>
                    <a:pt x="0" y="41654"/>
                  </a:moveTo>
                  <a:lnTo>
                    <a:pt x="315946" y="0"/>
                  </a:lnTo>
                </a:path>
              </a:pathLst>
            </a:custGeom>
            <a:ln w="20789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2360302" y="5345042"/>
              <a:ext cx="297815" cy="41910"/>
            </a:xfrm>
            <a:custGeom>
              <a:avLst/>
              <a:gdLst/>
              <a:ahLst/>
              <a:cxnLst/>
              <a:rect l="l" t="t" r="r" b="b"/>
              <a:pathLst>
                <a:path w="297814" h="41910">
                  <a:moveTo>
                    <a:pt x="0" y="41654"/>
                  </a:moveTo>
                  <a:lnTo>
                    <a:pt x="297361" y="0"/>
                  </a:lnTo>
                </a:path>
              </a:pathLst>
            </a:custGeom>
            <a:ln w="20784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2657664" y="5282560"/>
              <a:ext cx="297815" cy="62865"/>
            </a:xfrm>
            <a:custGeom>
              <a:avLst/>
              <a:gdLst/>
              <a:ahLst/>
              <a:cxnLst/>
              <a:rect l="l" t="t" r="r" b="b"/>
              <a:pathLst>
                <a:path w="297814" h="62864">
                  <a:moveTo>
                    <a:pt x="0" y="62482"/>
                  </a:moveTo>
                  <a:lnTo>
                    <a:pt x="148680" y="20827"/>
                  </a:lnTo>
                  <a:lnTo>
                    <a:pt x="297361" y="0"/>
                  </a:lnTo>
                </a:path>
              </a:pathLst>
            </a:custGeom>
            <a:ln w="20732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2955025" y="5240904"/>
              <a:ext cx="297815" cy="41910"/>
            </a:xfrm>
            <a:custGeom>
              <a:avLst/>
              <a:gdLst/>
              <a:ahLst/>
              <a:cxnLst/>
              <a:rect l="l" t="t" r="r" b="b"/>
              <a:pathLst>
                <a:path w="297814" h="41910">
                  <a:moveTo>
                    <a:pt x="0" y="41654"/>
                  </a:moveTo>
                  <a:lnTo>
                    <a:pt x="297361" y="0"/>
                  </a:lnTo>
                </a:path>
              </a:pathLst>
            </a:custGeom>
            <a:ln w="20784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3252386" y="5199250"/>
              <a:ext cx="297815" cy="41910"/>
            </a:xfrm>
            <a:custGeom>
              <a:avLst/>
              <a:gdLst/>
              <a:ahLst/>
              <a:cxnLst/>
              <a:rect l="l" t="t" r="r" b="b"/>
              <a:pathLst>
                <a:path w="297814" h="41910">
                  <a:moveTo>
                    <a:pt x="0" y="41654"/>
                  </a:moveTo>
                  <a:lnTo>
                    <a:pt x="297361" y="0"/>
                  </a:lnTo>
                </a:path>
              </a:pathLst>
            </a:custGeom>
            <a:ln w="20784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3549747" y="5157595"/>
              <a:ext cx="297815" cy="41910"/>
            </a:xfrm>
            <a:custGeom>
              <a:avLst/>
              <a:gdLst/>
              <a:ahLst/>
              <a:cxnLst/>
              <a:rect l="l" t="t" r="r" b="b"/>
              <a:pathLst>
                <a:path w="297814" h="41910">
                  <a:moveTo>
                    <a:pt x="0" y="41654"/>
                  </a:moveTo>
                  <a:lnTo>
                    <a:pt x="297361" y="0"/>
                  </a:lnTo>
                </a:path>
              </a:pathLst>
            </a:custGeom>
            <a:ln w="20784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3847108" y="5095113"/>
              <a:ext cx="316230" cy="62865"/>
            </a:xfrm>
            <a:custGeom>
              <a:avLst/>
              <a:gdLst/>
              <a:ahLst/>
              <a:cxnLst/>
              <a:rect l="l" t="t" r="r" b="b"/>
              <a:pathLst>
                <a:path w="316229" h="62864">
                  <a:moveTo>
                    <a:pt x="0" y="62482"/>
                  </a:moveTo>
                  <a:lnTo>
                    <a:pt x="148680" y="20827"/>
                  </a:lnTo>
                  <a:lnTo>
                    <a:pt x="315946" y="0"/>
                  </a:lnTo>
                </a:path>
              </a:pathLst>
            </a:custGeom>
            <a:ln w="20743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4163054" y="5053458"/>
              <a:ext cx="297815" cy="41910"/>
            </a:xfrm>
            <a:custGeom>
              <a:avLst/>
              <a:gdLst/>
              <a:ahLst/>
              <a:cxnLst/>
              <a:rect l="l" t="t" r="r" b="b"/>
              <a:pathLst>
                <a:path w="297814" h="41910">
                  <a:moveTo>
                    <a:pt x="0" y="41654"/>
                  </a:moveTo>
                  <a:lnTo>
                    <a:pt x="297361" y="0"/>
                  </a:lnTo>
                </a:path>
              </a:pathLst>
            </a:custGeom>
            <a:ln w="20784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4460415" y="5011803"/>
              <a:ext cx="297815" cy="41910"/>
            </a:xfrm>
            <a:custGeom>
              <a:avLst/>
              <a:gdLst/>
              <a:ahLst/>
              <a:cxnLst/>
              <a:rect l="l" t="t" r="r" b="b"/>
              <a:pathLst>
                <a:path w="297814" h="41910">
                  <a:moveTo>
                    <a:pt x="0" y="41654"/>
                  </a:moveTo>
                  <a:lnTo>
                    <a:pt x="297361" y="0"/>
                  </a:lnTo>
                </a:path>
              </a:pathLst>
            </a:custGeom>
            <a:ln w="20784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4757777" y="4949321"/>
              <a:ext cx="297815" cy="62865"/>
            </a:xfrm>
            <a:custGeom>
              <a:avLst/>
              <a:gdLst/>
              <a:ahLst/>
              <a:cxnLst/>
              <a:rect l="l" t="t" r="r" b="b"/>
              <a:pathLst>
                <a:path w="297814" h="62864">
                  <a:moveTo>
                    <a:pt x="0" y="62482"/>
                  </a:moveTo>
                  <a:lnTo>
                    <a:pt x="148680" y="20827"/>
                  </a:lnTo>
                  <a:lnTo>
                    <a:pt x="297361" y="0"/>
                  </a:lnTo>
                </a:path>
              </a:pathLst>
            </a:custGeom>
            <a:ln w="20732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5055137" y="4907665"/>
              <a:ext cx="297815" cy="41910"/>
            </a:xfrm>
            <a:custGeom>
              <a:avLst/>
              <a:gdLst/>
              <a:ahLst/>
              <a:cxnLst/>
              <a:rect l="l" t="t" r="r" b="b"/>
              <a:pathLst>
                <a:path w="297814" h="41910">
                  <a:moveTo>
                    <a:pt x="0" y="41654"/>
                  </a:moveTo>
                  <a:lnTo>
                    <a:pt x="297361" y="0"/>
                  </a:lnTo>
                </a:path>
              </a:pathLst>
            </a:custGeom>
            <a:ln w="20784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5352498" y="4866011"/>
              <a:ext cx="297815" cy="41910"/>
            </a:xfrm>
            <a:custGeom>
              <a:avLst/>
              <a:gdLst/>
              <a:ahLst/>
              <a:cxnLst/>
              <a:rect l="l" t="t" r="r" b="b"/>
              <a:pathLst>
                <a:path w="297814" h="41910">
                  <a:moveTo>
                    <a:pt x="0" y="41654"/>
                  </a:moveTo>
                  <a:lnTo>
                    <a:pt x="297361" y="0"/>
                  </a:lnTo>
                </a:path>
              </a:pathLst>
            </a:custGeom>
            <a:ln w="20784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5649858" y="4824356"/>
              <a:ext cx="297815" cy="41910"/>
            </a:xfrm>
            <a:custGeom>
              <a:avLst/>
              <a:gdLst/>
              <a:ahLst/>
              <a:cxnLst/>
              <a:rect l="l" t="t" r="r" b="b"/>
              <a:pathLst>
                <a:path w="297814" h="41910">
                  <a:moveTo>
                    <a:pt x="0" y="41654"/>
                  </a:moveTo>
                  <a:lnTo>
                    <a:pt x="297361" y="0"/>
                  </a:lnTo>
                </a:path>
              </a:pathLst>
            </a:custGeom>
            <a:ln w="20784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5947220" y="4761872"/>
              <a:ext cx="316230" cy="62865"/>
            </a:xfrm>
            <a:custGeom>
              <a:avLst/>
              <a:gdLst/>
              <a:ahLst/>
              <a:cxnLst/>
              <a:rect l="l" t="t" r="r" b="b"/>
              <a:pathLst>
                <a:path w="316229" h="62864">
                  <a:moveTo>
                    <a:pt x="0" y="62482"/>
                  </a:moveTo>
                  <a:lnTo>
                    <a:pt x="148680" y="20827"/>
                  </a:lnTo>
                  <a:lnTo>
                    <a:pt x="315946" y="0"/>
                  </a:lnTo>
                </a:path>
              </a:pathLst>
            </a:custGeom>
            <a:ln w="20743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93"/>
            <p:cNvSpPr/>
            <p:nvPr/>
          </p:nvSpPr>
          <p:spPr>
            <a:xfrm>
              <a:off x="6263166" y="4720218"/>
              <a:ext cx="297815" cy="41910"/>
            </a:xfrm>
            <a:custGeom>
              <a:avLst/>
              <a:gdLst/>
              <a:ahLst/>
              <a:cxnLst/>
              <a:rect l="l" t="t" r="r" b="b"/>
              <a:pathLst>
                <a:path w="297815" h="41910">
                  <a:moveTo>
                    <a:pt x="0" y="41654"/>
                  </a:moveTo>
                  <a:lnTo>
                    <a:pt x="297361" y="0"/>
                  </a:lnTo>
                </a:path>
              </a:pathLst>
            </a:custGeom>
            <a:ln w="20784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94"/>
            <p:cNvSpPr/>
            <p:nvPr/>
          </p:nvSpPr>
          <p:spPr>
            <a:xfrm>
              <a:off x="6560527" y="4678564"/>
              <a:ext cx="297815" cy="41910"/>
            </a:xfrm>
            <a:custGeom>
              <a:avLst/>
              <a:gdLst/>
              <a:ahLst/>
              <a:cxnLst/>
              <a:rect l="l" t="t" r="r" b="b"/>
              <a:pathLst>
                <a:path w="297815" h="41910">
                  <a:moveTo>
                    <a:pt x="0" y="41654"/>
                  </a:moveTo>
                  <a:lnTo>
                    <a:pt x="297361" y="0"/>
                  </a:lnTo>
                </a:path>
              </a:pathLst>
            </a:custGeom>
            <a:ln w="20784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5"/>
            <p:cNvSpPr/>
            <p:nvPr/>
          </p:nvSpPr>
          <p:spPr>
            <a:xfrm>
              <a:off x="1152274" y="5470007"/>
              <a:ext cx="297815" cy="104139"/>
            </a:xfrm>
            <a:custGeom>
              <a:avLst/>
              <a:gdLst/>
              <a:ahLst/>
              <a:cxnLst/>
              <a:rect l="l" t="t" r="r" b="b"/>
              <a:pathLst>
                <a:path w="297815" h="104139">
                  <a:moveTo>
                    <a:pt x="0" y="104137"/>
                  </a:moveTo>
                  <a:lnTo>
                    <a:pt x="297361" y="0"/>
                  </a:lnTo>
                </a:path>
              </a:pathLst>
            </a:custGeom>
            <a:ln w="20582">
              <a:solidFill>
                <a:srgbClr val="00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96"/>
            <p:cNvSpPr/>
            <p:nvPr/>
          </p:nvSpPr>
          <p:spPr>
            <a:xfrm>
              <a:off x="1449635" y="5386697"/>
              <a:ext cx="297815" cy="83820"/>
            </a:xfrm>
            <a:custGeom>
              <a:avLst/>
              <a:gdLst/>
              <a:ahLst/>
              <a:cxnLst/>
              <a:rect l="l" t="t" r="r" b="b"/>
              <a:pathLst>
                <a:path w="297814" h="83820">
                  <a:moveTo>
                    <a:pt x="0" y="83309"/>
                  </a:moveTo>
                  <a:lnTo>
                    <a:pt x="297361" y="0"/>
                  </a:lnTo>
                </a:path>
              </a:pathLst>
            </a:custGeom>
            <a:ln w="20664">
              <a:solidFill>
                <a:srgbClr val="00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97"/>
            <p:cNvSpPr/>
            <p:nvPr/>
          </p:nvSpPr>
          <p:spPr>
            <a:xfrm>
              <a:off x="1746995" y="5282560"/>
              <a:ext cx="297815" cy="104139"/>
            </a:xfrm>
            <a:custGeom>
              <a:avLst/>
              <a:gdLst/>
              <a:ahLst/>
              <a:cxnLst/>
              <a:rect l="l" t="t" r="r" b="b"/>
              <a:pathLst>
                <a:path w="297814" h="104139">
                  <a:moveTo>
                    <a:pt x="0" y="104137"/>
                  </a:moveTo>
                  <a:lnTo>
                    <a:pt x="297361" y="0"/>
                  </a:lnTo>
                </a:path>
              </a:pathLst>
            </a:custGeom>
            <a:ln w="20582">
              <a:solidFill>
                <a:srgbClr val="00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98"/>
            <p:cNvSpPr/>
            <p:nvPr/>
          </p:nvSpPr>
          <p:spPr>
            <a:xfrm>
              <a:off x="2044357" y="5199250"/>
              <a:ext cx="316230" cy="83820"/>
            </a:xfrm>
            <a:custGeom>
              <a:avLst/>
              <a:gdLst/>
              <a:ahLst/>
              <a:cxnLst/>
              <a:rect l="l" t="t" r="r" b="b"/>
              <a:pathLst>
                <a:path w="316230" h="83820">
                  <a:moveTo>
                    <a:pt x="0" y="83309"/>
                  </a:moveTo>
                  <a:lnTo>
                    <a:pt x="315946" y="0"/>
                  </a:lnTo>
                </a:path>
              </a:pathLst>
            </a:custGeom>
            <a:ln w="20681">
              <a:solidFill>
                <a:srgbClr val="00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99"/>
            <p:cNvSpPr/>
            <p:nvPr/>
          </p:nvSpPr>
          <p:spPr>
            <a:xfrm>
              <a:off x="2360302" y="5095113"/>
              <a:ext cx="297815" cy="104139"/>
            </a:xfrm>
            <a:custGeom>
              <a:avLst/>
              <a:gdLst/>
              <a:ahLst/>
              <a:cxnLst/>
              <a:rect l="l" t="t" r="r" b="b"/>
              <a:pathLst>
                <a:path w="297814" h="104139">
                  <a:moveTo>
                    <a:pt x="0" y="104137"/>
                  </a:moveTo>
                  <a:lnTo>
                    <a:pt x="297361" y="0"/>
                  </a:lnTo>
                </a:path>
              </a:pathLst>
            </a:custGeom>
            <a:ln w="20582">
              <a:solidFill>
                <a:srgbClr val="00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100"/>
            <p:cNvSpPr/>
            <p:nvPr/>
          </p:nvSpPr>
          <p:spPr>
            <a:xfrm>
              <a:off x="2657664" y="5011803"/>
              <a:ext cx="297815" cy="83820"/>
            </a:xfrm>
            <a:custGeom>
              <a:avLst/>
              <a:gdLst/>
              <a:ahLst/>
              <a:cxnLst/>
              <a:rect l="l" t="t" r="r" b="b"/>
              <a:pathLst>
                <a:path w="297814" h="83820">
                  <a:moveTo>
                    <a:pt x="0" y="83309"/>
                  </a:moveTo>
                  <a:lnTo>
                    <a:pt x="297361" y="0"/>
                  </a:lnTo>
                </a:path>
              </a:pathLst>
            </a:custGeom>
            <a:ln w="20664">
              <a:solidFill>
                <a:srgbClr val="00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101"/>
            <p:cNvSpPr/>
            <p:nvPr/>
          </p:nvSpPr>
          <p:spPr>
            <a:xfrm>
              <a:off x="2955025" y="4907666"/>
              <a:ext cx="297815" cy="104139"/>
            </a:xfrm>
            <a:custGeom>
              <a:avLst/>
              <a:gdLst/>
              <a:ahLst/>
              <a:cxnLst/>
              <a:rect l="l" t="t" r="r" b="b"/>
              <a:pathLst>
                <a:path w="297814" h="104139">
                  <a:moveTo>
                    <a:pt x="0" y="104137"/>
                  </a:moveTo>
                  <a:lnTo>
                    <a:pt x="297361" y="0"/>
                  </a:lnTo>
                </a:path>
              </a:pathLst>
            </a:custGeom>
            <a:ln w="20582">
              <a:solidFill>
                <a:srgbClr val="00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102"/>
            <p:cNvSpPr/>
            <p:nvPr/>
          </p:nvSpPr>
          <p:spPr>
            <a:xfrm>
              <a:off x="3252386" y="4824356"/>
              <a:ext cx="297815" cy="83820"/>
            </a:xfrm>
            <a:custGeom>
              <a:avLst/>
              <a:gdLst/>
              <a:ahLst/>
              <a:cxnLst/>
              <a:rect l="l" t="t" r="r" b="b"/>
              <a:pathLst>
                <a:path w="297814" h="83820">
                  <a:moveTo>
                    <a:pt x="0" y="83309"/>
                  </a:moveTo>
                  <a:lnTo>
                    <a:pt x="297361" y="0"/>
                  </a:lnTo>
                </a:path>
              </a:pathLst>
            </a:custGeom>
            <a:ln w="20664">
              <a:solidFill>
                <a:srgbClr val="00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" name="object 103"/>
            <p:cNvSpPr/>
            <p:nvPr/>
          </p:nvSpPr>
          <p:spPr>
            <a:xfrm>
              <a:off x="3549747" y="4720218"/>
              <a:ext cx="297815" cy="104139"/>
            </a:xfrm>
            <a:custGeom>
              <a:avLst/>
              <a:gdLst/>
              <a:ahLst/>
              <a:cxnLst/>
              <a:rect l="l" t="t" r="r" b="b"/>
              <a:pathLst>
                <a:path w="297814" h="104139">
                  <a:moveTo>
                    <a:pt x="0" y="104137"/>
                  </a:moveTo>
                  <a:lnTo>
                    <a:pt x="297361" y="0"/>
                  </a:lnTo>
                </a:path>
              </a:pathLst>
            </a:custGeom>
            <a:ln w="20582">
              <a:solidFill>
                <a:srgbClr val="00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" name="object 104"/>
            <p:cNvSpPr/>
            <p:nvPr/>
          </p:nvSpPr>
          <p:spPr>
            <a:xfrm>
              <a:off x="3847108" y="4636909"/>
              <a:ext cx="316230" cy="83820"/>
            </a:xfrm>
            <a:custGeom>
              <a:avLst/>
              <a:gdLst/>
              <a:ahLst/>
              <a:cxnLst/>
              <a:rect l="l" t="t" r="r" b="b"/>
              <a:pathLst>
                <a:path w="316229" h="83820">
                  <a:moveTo>
                    <a:pt x="0" y="83309"/>
                  </a:moveTo>
                  <a:lnTo>
                    <a:pt x="315946" y="0"/>
                  </a:lnTo>
                </a:path>
              </a:pathLst>
            </a:custGeom>
            <a:ln w="20681">
              <a:solidFill>
                <a:srgbClr val="00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" name="object 105"/>
            <p:cNvSpPr/>
            <p:nvPr/>
          </p:nvSpPr>
          <p:spPr>
            <a:xfrm>
              <a:off x="4163054" y="4532771"/>
              <a:ext cx="297815" cy="104139"/>
            </a:xfrm>
            <a:custGeom>
              <a:avLst/>
              <a:gdLst/>
              <a:ahLst/>
              <a:cxnLst/>
              <a:rect l="l" t="t" r="r" b="b"/>
              <a:pathLst>
                <a:path w="297814" h="104139">
                  <a:moveTo>
                    <a:pt x="0" y="104137"/>
                  </a:moveTo>
                  <a:lnTo>
                    <a:pt x="297361" y="0"/>
                  </a:lnTo>
                </a:path>
              </a:pathLst>
            </a:custGeom>
            <a:ln w="20582">
              <a:solidFill>
                <a:srgbClr val="00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" name="object 106"/>
            <p:cNvSpPr/>
            <p:nvPr/>
          </p:nvSpPr>
          <p:spPr>
            <a:xfrm>
              <a:off x="4460415" y="4449462"/>
              <a:ext cx="297815" cy="83820"/>
            </a:xfrm>
            <a:custGeom>
              <a:avLst/>
              <a:gdLst/>
              <a:ahLst/>
              <a:cxnLst/>
              <a:rect l="l" t="t" r="r" b="b"/>
              <a:pathLst>
                <a:path w="297814" h="83820">
                  <a:moveTo>
                    <a:pt x="0" y="83309"/>
                  </a:moveTo>
                  <a:lnTo>
                    <a:pt x="297361" y="0"/>
                  </a:lnTo>
                </a:path>
              </a:pathLst>
            </a:custGeom>
            <a:ln w="20664">
              <a:solidFill>
                <a:srgbClr val="00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" name="object 107"/>
            <p:cNvSpPr/>
            <p:nvPr/>
          </p:nvSpPr>
          <p:spPr>
            <a:xfrm>
              <a:off x="4757777" y="4345324"/>
              <a:ext cx="297815" cy="104139"/>
            </a:xfrm>
            <a:custGeom>
              <a:avLst/>
              <a:gdLst/>
              <a:ahLst/>
              <a:cxnLst/>
              <a:rect l="l" t="t" r="r" b="b"/>
              <a:pathLst>
                <a:path w="297814" h="104139">
                  <a:moveTo>
                    <a:pt x="0" y="104137"/>
                  </a:moveTo>
                  <a:lnTo>
                    <a:pt x="297361" y="0"/>
                  </a:lnTo>
                </a:path>
              </a:pathLst>
            </a:custGeom>
            <a:ln w="20582">
              <a:solidFill>
                <a:srgbClr val="00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object 108"/>
            <p:cNvSpPr/>
            <p:nvPr/>
          </p:nvSpPr>
          <p:spPr>
            <a:xfrm>
              <a:off x="5055137" y="4241186"/>
              <a:ext cx="297815" cy="104139"/>
            </a:xfrm>
            <a:custGeom>
              <a:avLst/>
              <a:gdLst/>
              <a:ahLst/>
              <a:cxnLst/>
              <a:rect l="l" t="t" r="r" b="b"/>
              <a:pathLst>
                <a:path w="297814" h="104139">
                  <a:moveTo>
                    <a:pt x="0" y="104137"/>
                  </a:moveTo>
                  <a:lnTo>
                    <a:pt x="297361" y="0"/>
                  </a:lnTo>
                </a:path>
              </a:pathLst>
            </a:custGeom>
            <a:ln w="20582">
              <a:solidFill>
                <a:srgbClr val="00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109"/>
            <p:cNvSpPr/>
            <p:nvPr/>
          </p:nvSpPr>
          <p:spPr>
            <a:xfrm>
              <a:off x="5352498" y="4157877"/>
              <a:ext cx="297815" cy="83820"/>
            </a:xfrm>
            <a:custGeom>
              <a:avLst/>
              <a:gdLst/>
              <a:ahLst/>
              <a:cxnLst/>
              <a:rect l="l" t="t" r="r" b="b"/>
              <a:pathLst>
                <a:path w="297814" h="83820">
                  <a:moveTo>
                    <a:pt x="0" y="83309"/>
                  </a:moveTo>
                  <a:lnTo>
                    <a:pt x="297361" y="0"/>
                  </a:lnTo>
                </a:path>
              </a:pathLst>
            </a:custGeom>
            <a:ln w="20664">
              <a:solidFill>
                <a:srgbClr val="00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" name="object 110"/>
            <p:cNvSpPr/>
            <p:nvPr/>
          </p:nvSpPr>
          <p:spPr>
            <a:xfrm>
              <a:off x="5649858" y="4053739"/>
              <a:ext cx="297815" cy="104139"/>
            </a:xfrm>
            <a:custGeom>
              <a:avLst/>
              <a:gdLst/>
              <a:ahLst/>
              <a:cxnLst/>
              <a:rect l="l" t="t" r="r" b="b"/>
              <a:pathLst>
                <a:path w="297814" h="104139">
                  <a:moveTo>
                    <a:pt x="0" y="104137"/>
                  </a:moveTo>
                  <a:lnTo>
                    <a:pt x="297361" y="0"/>
                  </a:lnTo>
                </a:path>
              </a:pathLst>
            </a:custGeom>
            <a:ln w="20582">
              <a:solidFill>
                <a:srgbClr val="00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" name="object 111"/>
            <p:cNvSpPr/>
            <p:nvPr/>
          </p:nvSpPr>
          <p:spPr>
            <a:xfrm>
              <a:off x="5947220" y="3970431"/>
              <a:ext cx="316230" cy="83820"/>
            </a:xfrm>
            <a:custGeom>
              <a:avLst/>
              <a:gdLst/>
              <a:ahLst/>
              <a:cxnLst/>
              <a:rect l="l" t="t" r="r" b="b"/>
              <a:pathLst>
                <a:path w="316229" h="83820">
                  <a:moveTo>
                    <a:pt x="0" y="83309"/>
                  </a:moveTo>
                  <a:lnTo>
                    <a:pt x="315946" y="0"/>
                  </a:lnTo>
                </a:path>
              </a:pathLst>
            </a:custGeom>
            <a:ln w="20681">
              <a:solidFill>
                <a:srgbClr val="00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" name="object 112"/>
            <p:cNvSpPr/>
            <p:nvPr/>
          </p:nvSpPr>
          <p:spPr>
            <a:xfrm>
              <a:off x="6263166" y="3866293"/>
              <a:ext cx="297815" cy="104139"/>
            </a:xfrm>
            <a:custGeom>
              <a:avLst/>
              <a:gdLst/>
              <a:ahLst/>
              <a:cxnLst/>
              <a:rect l="l" t="t" r="r" b="b"/>
              <a:pathLst>
                <a:path w="297815" h="104139">
                  <a:moveTo>
                    <a:pt x="0" y="104137"/>
                  </a:moveTo>
                  <a:lnTo>
                    <a:pt x="297361" y="0"/>
                  </a:lnTo>
                </a:path>
              </a:pathLst>
            </a:custGeom>
            <a:ln w="20582">
              <a:solidFill>
                <a:srgbClr val="00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" name="object 113"/>
            <p:cNvSpPr/>
            <p:nvPr/>
          </p:nvSpPr>
          <p:spPr>
            <a:xfrm>
              <a:off x="6560527" y="3782983"/>
              <a:ext cx="297815" cy="83820"/>
            </a:xfrm>
            <a:custGeom>
              <a:avLst/>
              <a:gdLst/>
              <a:ahLst/>
              <a:cxnLst/>
              <a:rect l="l" t="t" r="r" b="b"/>
              <a:pathLst>
                <a:path w="297815" h="83820">
                  <a:moveTo>
                    <a:pt x="0" y="83309"/>
                  </a:moveTo>
                  <a:lnTo>
                    <a:pt x="297361" y="0"/>
                  </a:lnTo>
                </a:path>
              </a:pathLst>
            </a:custGeom>
            <a:ln w="20664">
              <a:solidFill>
                <a:srgbClr val="00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" name="object 114"/>
            <p:cNvSpPr/>
            <p:nvPr/>
          </p:nvSpPr>
          <p:spPr>
            <a:xfrm>
              <a:off x="1152274" y="5386697"/>
              <a:ext cx="297815" cy="187960"/>
            </a:xfrm>
            <a:custGeom>
              <a:avLst/>
              <a:gdLst/>
              <a:ahLst/>
              <a:cxnLst/>
              <a:rect l="l" t="t" r="r" b="b"/>
              <a:pathLst>
                <a:path w="297815" h="187960">
                  <a:moveTo>
                    <a:pt x="0" y="187446"/>
                  </a:moveTo>
                  <a:lnTo>
                    <a:pt x="297361" y="0"/>
                  </a:lnTo>
                </a:path>
              </a:pathLst>
            </a:custGeom>
            <a:ln w="20189">
              <a:solidFill>
                <a:srgbClr val="800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" name="object 115"/>
            <p:cNvSpPr/>
            <p:nvPr/>
          </p:nvSpPr>
          <p:spPr>
            <a:xfrm>
              <a:off x="1449635" y="5199250"/>
              <a:ext cx="297815" cy="187960"/>
            </a:xfrm>
            <a:custGeom>
              <a:avLst/>
              <a:gdLst/>
              <a:ahLst/>
              <a:cxnLst/>
              <a:rect l="l" t="t" r="r" b="b"/>
              <a:pathLst>
                <a:path w="297814" h="187960">
                  <a:moveTo>
                    <a:pt x="0" y="187446"/>
                  </a:moveTo>
                  <a:lnTo>
                    <a:pt x="297361" y="0"/>
                  </a:lnTo>
                </a:path>
              </a:pathLst>
            </a:custGeom>
            <a:ln w="20189">
              <a:solidFill>
                <a:srgbClr val="800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" name="object 116"/>
            <p:cNvSpPr/>
            <p:nvPr/>
          </p:nvSpPr>
          <p:spPr>
            <a:xfrm>
              <a:off x="1746995" y="5011803"/>
              <a:ext cx="297815" cy="187960"/>
            </a:xfrm>
            <a:custGeom>
              <a:avLst/>
              <a:gdLst/>
              <a:ahLst/>
              <a:cxnLst/>
              <a:rect l="l" t="t" r="r" b="b"/>
              <a:pathLst>
                <a:path w="297814" h="187960">
                  <a:moveTo>
                    <a:pt x="0" y="187446"/>
                  </a:moveTo>
                  <a:lnTo>
                    <a:pt x="297361" y="0"/>
                  </a:lnTo>
                </a:path>
              </a:pathLst>
            </a:custGeom>
            <a:ln w="20189">
              <a:solidFill>
                <a:srgbClr val="800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" name="object 117"/>
            <p:cNvSpPr/>
            <p:nvPr/>
          </p:nvSpPr>
          <p:spPr>
            <a:xfrm>
              <a:off x="2044357" y="4824356"/>
              <a:ext cx="316230" cy="187960"/>
            </a:xfrm>
            <a:custGeom>
              <a:avLst/>
              <a:gdLst/>
              <a:ahLst/>
              <a:cxnLst/>
              <a:rect l="l" t="t" r="r" b="b"/>
              <a:pathLst>
                <a:path w="316230" h="187960">
                  <a:moveTo>
                    <a:pt x="0" y="187446"/>
                  </a:moveTo>
                  <a:lnTo>
                    <a:pt x="315946" y="0"/>
                  </a:lnTo>
                </a:path>
              </a:pathLst>
            </a:custGeom>
            <a:ln w="20243">
              <a:solidFill>
                <a:srgbClr val="800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" name="object 118"/>
            <p:cNvSpPr/>
            <p:nvPr/>
          </p:nvSpPr>
          <p:spPr>
            <a:xfrm>
              <a:off x="2360302" y="4636908"/>
              <a:ext cx="297815" cy="187960"/>
            </a:xfrm>
            <a:custGeom>
              <a:avLst/>
              <a:gdLst/>
              <a:ahLst/>
              <a:cxnLst/>
              <a:rect l="l" t="t" r="r" b="b"/>
              <a:pathLst>
                <a:path w="297814" h="187960">
                  <a:moveTo>
                    <a:pt x="0" y="187446"/>
                  </a:moveTo>
                  <a:lnTo>
                    <a:pt x="297361" y="0"/>
                  </a:lnTo>
                </a:path>
              </a:pathLst>
            </a:custGeom>
            <a:ln w="20189">
              <a:solidFill>
                <a:srgbClr val="800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" name="object 119"/>
            <p:cNvSpPr/>
            <p:nvPr/>
          </p:nvSpPr>
          <p:spPr>
            <a:xfrm>
              <a:off x="2657664" y="4449461"/>
              <a:ext cx="297815" cy="187960"/>
            </a:xfrm>
            <a:custGeom>
              <a:avLst/>
              <a:gdLst/>
              <a:ahLst/>
              <a:cxnLst/>
              <a:rect l="l" t="t" r="r" b="b"/>
              <a:pathLst>
                <a:path w="297814" h="187960">
                  <a:moveTo>
                    <a:pt x="0" y="187446"/>
                  </a:moveTo>
                  <a:lnTo>
                    <a:pt x="297361" y="0"/>
                  </a:lnTo>
                </a:path>
              </a:pathLst>
            </a:custGeom>
            <a:ln w="20189">
              <a:solidFill>
                <a:srgbClr val="800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" name="object 120"/>
            <p:cNvSpPr/>
            <p:nvPr/>
          </p:nvSpPr>
          <p:spPr>
            <a:xfrm>
              <a:off x="2955025" y="4241187"/>
              <a:ext cx="297815" cy="208279"/>
            </a:xfrm>
            <a:custGeom>
              <a:avLst/>
              <a:gdLst/>
              <a:ahLst/>
              <a:cxnLst/>
              <a:rect l="l" t="t" r="r" b="b"/>
              <a:pathLst>
                <a:path w="297814" h="208279">
                  <a:moveTo>
                    <a:pt x="0" y="208274"/>
                  </a:moveTo>
                  <a:lnTo>
                    <a:pt x="148680" y="104137"/>
                  </a:lnTo>
                  <a:lnTo>
                    <a:pt x="297361" y="0"/>
                  </a:lnTo>
                </a:path>
              </a:pathLst>
            </a:custGeom>
            <a:ln w="20089">
              <a:solidFill>
                <a:srgbClr val="800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" name="object 121"/>
            <p:cNvSpPr/>
            <p:nvPr/>
          </p:nvSpPr>
          <p:spPr>
            <a:xfrm>
              <a:off x="3252386" y="4053740"/>
              <a:ext cx="297815" cy="187960"/>
            </a:xfrm>
            <a:custGeom>
              <a:avLst/>
              <a:gdLst/>
              <a:ahLst/>
              <a:cxnLst/>
              <a:rect l="l" t="t" r="r" b="b"/>
              <a:pathLst>
                <a:path w="297814" h="187960">
                  <a:moveTo>
                    <a:pt x="0" y="187446"/>
                  </a:moveTo>
                  <a:lnTo>
                    <a:pt x="297361" y="0"/>
                  </a:lnTo>
                </a:path>
              </a:pathLst>
            </a:custGeom>
            <a:ln w="20189">
              <a:solidFill>
                <a:srgbClr val="800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" name="object 122"/>
            <p:cNvSpPr/>
            <p:nvPr/>
          </p:nvSpPr>
          <p:spPr>
            <a:xfrm>
              <a:off x="3549747" y="3866293"/>
              <a:ext cx="297815" cy="187960"/>
            </a:xfrm>
            <a:custGeom>
              <a:avLst/>
              <a:gdLst/>
              <a:ahLst/>
              <a:cxnLst/>
              <a:rect l="l" t="t" r="r" b="b"/>
              <a:pathLst>
                <a:path w="297814" h="187960">
                  <a:moveTo>
                    <a:pt x="0" y="187446"/>
                  </a:moveTo>
                  <a:lnTo>
                    <a:pt x="297361" y="0"/>
                  </a:lnTo>
                </a:path>
              </a:pathLst>
            </a:custGeom>
            <a:ln w="20189">
              <a:solidFill>
                <a:srgbClr val="800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" name="object 123"/>
            <p:cNvSpPr/>
            <p:nvPr/>
          </p:nvSpPr>
          <p:spPr>
            <a:xfrm>
              <a:off x="3847108" y="3678845"/>
              <a:ext cx="316230" cy="187960"/>
            </a:xfrm>
            <a:custGeom>
              <a:avLst/>
              <a:gdLst/>
              <a:ahLst/>
              <a:cxnLst/>
              <a:rect l="l" t="t" r="r" b="b"/>
              <a:pathLst>
                <a:path w="316229" h="187960">
                  <a:moveTo>
                    <a:pt x="0" y="187446"/>
                  </a:moveTo>
                  <a:lnTo>
                    <a:pt x="315946" y="0"/>
                  </a:lnTo>
                </a:path>
              </a:pathLst>
            </a:custGeom>
            <a:ln w="20243">
              <a:solidFill>
                <a:srgbClr val="800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" name="object 124"/>
            <p:cNvSpPr/>
            <p:nvPr/>
          </p:nvSpPr>
          <p:spPr>
            <a:xfrm>
              <a:off x="4163054" y="3491398"/>
              <a:ext cx="297815" cy="187960"/>
            </a:xfrm>
            <a:custGeom>
              <a:avLst/>
              <a:gdLst/>
              <a:ahLst/>
              <a:cxnLst/>
              <a:rect l="l" t="t" r="r" b="b"/>
              <a:pathLst>
                <a:path w="297814" h="187960">
                  <a:moveTo>
                    <a:pt x="0" y="187446"/>
                  </a:moveTo>
                  <a:lnTo>
                    <a:pt x="297361" y="0"/>
                  </a:lnTo>
                </a:path>
              </a:pathLst>
            </a:custGeom>
            <a:ln w="20189">
              <a:solidFill>
                <a:srgbClr val="800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" name="object 125"/>
            <p:cNvSpPr/>
            <p:nvPr/>
          </p:nvSpPr>
          <p:spPr>
            <a:xfrm>
              <a:off x="4460415" y="3303952"/>
              <a:ext cx="297815" cy="187960"/>
            </a:xfrm>
            <a:custGeom>
              <a:avLst/>
              <a:gdLst/>
              <a:ahLst/>
              <a:cxnLst/>
              <a:rect l="l" t="t" r="r" b="b"/>
              <a:pathLst>
                <a:path w="297814" h="187960">
                  <a:moveTo>
                    <a:pt x="0" y="187446"/>
                  </a:moveTo>
                  <a:lnTo>
                    <a:pt x="297361" y="0"/>
                  </a:lnTo>
                </a:path>
              </a:pathLst>
            </a:custGeom>
            <a:ln w="20189">
              <a:solidFill>
                <a:srgbClr val="800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" name="object 126"/>
            <p:cNvSpPr/>
            <p:nvPr/>
          </p:nvSpPr>
          <p:spPr>
            <a:xfrm>
              <a:off x="4757777" y="3116504"/>
              <a:ext cx="297815" cy="187960"/>
            </a:xfrm>
            <a:custGeom>
              <a:avLst/>
              <a:gdLst/>
              <a:ahLst/>
              <a:cxnLst/>
              <a:rect l="l" t="t" r="r" b="b"/>
              <a:pathLst>
                <a:path w="297814" h="187960">
                  <a:moveTo>
                    <a:pt x="0" y="187446"/>
                  </a:moveTo>
                  <a:lnTo>
                    <a:pt x="297361" y="0"/>
                  </a:lnTo>
                </a:path>
              </a:pathLst>
            </a:custGeom>
            <a:ln w="20189">
              <a:solidFill>
                <a:srgbClr val="800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" name="object 127"/>
            <p:cNvSpPr/>
            <p:nvPr/>
          </p:nvSpPr>
          <p:spPr>
            <a:xfrm>
              <a:off x="5055137" y="2929058"/>
              <a:ext cx="297815" cy="187960"/>
            </a:xfrm>
            <a:custGeom>
              <a:avLst/>
              <a:gdLst/>
              <a:ahLst/>
              <a:cxnLst/>
              <a:rect l="l" t="t" r="r" b="b"/>
              <a:pathLst>
                <a:path w="297814" h="187960">
                  <a:moveTo>
                    <a:pt x="0" y="187446"/>
                  </a:moveTo>
                  <a:lnTo>
                    <a:pt x="297361" y="0"/>
                  </a:lnTo>
                </a:path>
              </a:pathLst>
            </a:custGeom>
            <a:ln w="20189">
              <a:solidFill>
                <a:srgbClr val="800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" name="object 128"/>
            <p:cNvSpPr/>
            <p:nvPr/>
          </p:nvSpPr>
          <p:spPr>
            <a:xfrm>
              <a:off x="5352498" y="2741611"/>
              <a:ext cx="297815" cy="187960"/>
            </a:xfrm>
            <a:custGeom>
              <a:avLst/>
              <a:gdLst/>
              <a:ahLst/>
              <a:cxnLst/>
              <a:rect l="l" t="t" r="r" b="b"/>
              <a:pathLst>
                <a:path w="297814" h="187960">
                  <a:moveTo>
                    <a:pt x="0" y="187446"/>
                  </a:moveTo>
                  <a:lnTo>
                    <a:pt x="297361" y="0"/>
                  </a:lnTo>
                </a:path>
              </a:pathLst>
            </a:custGeom>
            <a:ln w="20189">
              <a:solidFill>
                <a:srgbClr val="800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" name="object 129"/>
            <p:cNvSpPr/>
            <p:nvPr/>
          </p:nvSpPr>
          <p:spPr>
            <a:xfrm>
              <a:off x="5649858" y="2554164"/>
              <a:ext cx="297815" cy="187960"/>
            </a:xfrm>
            <a:custGeom>
              <a:avLst/>
              <a:gdLst/>
              <a:ahLst/>
              <a:cxnLst/>
              <a:rect l="l" t="t" r="r" b="b"/>
              <a:pathLst>
                <a:path w="297814" h="187960">
                  <a:moveTo>
                    <a:pt x="0" y="187446"/>
                  </a:moveTo>
                  <a:lnTo>
                    <a:pt x="297361" y="0"/>
                  </a:lnTo>
                </a:path>
              </a:pathLst>
            </a:custGeom>
            <a:ln w="20189">
              <a:solidFill>
                <a:srgbClr val="800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" name="object 130"/>
            <p:cNvSpPr/>
            <p:nvPr/>
          </p:nvSpPr>
          <p:spPr>
            <a:xfrm>
              <a:off x="5947220" y="2366717"/>
              <a:ext cx="316230" cy="187960"/>
            </a:xfrm>
            <a:custGeom>
              <a:avLst/>
              <a:gdLst/>
              <a:ahLst/>
              <a:cxnLst/>
              <a:rect l="l" t="t" r="r" b="b"/>
              <a:pathLst>
                <a:path w="316229" h="187960">
                  <a:moveTo>
                    <a:pt x="0" y="187446"/>
                  </a:moveTo>
                  <a:lnTo>
                    <a:pt x="315946" y="0"/>
                  </a:lnTo>
                </a:path>
              </a:pathLst>
            </a:custGeom>
            <a:ln w="20243">
              <a:solidFill>
                <a:srgbClr val="800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" name="object 131"/>
            <p:cNvSpPr/>
            <p:nvPr/>
          </p:nvSpPr>
          <p:spPr>
            <a:xfrm>
              <a:off x="6263166" y="2179270"/>
              <a:ext cx="297815" cy="187960"/>
            </a:xfrm>
            <a:custGeom>
              <a:avLst/>
              <a:gdLst/>
              <a:ahLst/>
              <a:cxnLst/>
              <a:rect l="l" t="t" r="r" b="b"/>
              <a:pathLst>
                <a:path w="297815" h="187960">
                  <a:moveTo>
                    <a:pt x="0" y="187446"/>
                  </a:moveTo>
                  <a:lnTo>
                    <a:pt x="297361" y="0"/>
                  </a:lnTo>
                </a:path>
              </a:pathLst>
            </a:custGeom>
            <a:ln w="20189">
              <a:solidFill>
                <a:srgbClr val="800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" name="object 132"/>
            <p:cNvSpPr/>
            <p:nvPr/>
          </p:nvSpPr>
          <p:spPr>
            <a:xfrm>
              <a:off x="6560527" y="1970996"/>
              <a:ext cx="297815" cy="208279"/>
            </a:xfrm>
            <a:custGeom>
              <a:avLst/>
              <a:gdLst/>
              <a:ahLst/>
              <a:cxnLst/>
              <a:rect l="l" t="t" r="r" b="b"/>
              <a:pathLst>
                <a:path w="297815" h="208280">
                  <a:moveTo>
                    <a:pt x="0" y="208274"/>
                  </a:moveTo>
                  <a:lnTo>
                    <a:pt x="297361" y="0"/>
                  </a:lnTo>
                </a:path>
              </a:pathLst>
            </a:custGeom>
            <a:ln w="20089">
              <a:solidFill>
                <a:srgbClr val="800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3" name="object 133"/>
          <p:cNvSpPr txBox="1"/>
          <p:nvPr/>
        </p:nvSpPr>
        <p:spPr>
          <a:xfrm>
            <a:off x="433341" y="1012731"/>
            <a:ext cx="550545" cy="4732655"/>
          </a:xfrm>
          <a:prstGeom prst="rect">
            <a:avLst/>
          </a:prstGeom>
        </p:spPr>
        <p:txBody>
          <a:bodyPr vert="horz" wrap="square" lIns="0" tIns="149860" rIns="0" bIns="0" rtlCol="0">
            <a:spAutoFit/>
          </a:bodyPr>
          <a:lstStyle/>
          <a:p>
            <a:pPr marR="9525" algn="r">
              <a:lnSpc>
                <a:spcPct val="100000"/>
              </a:lnSpc>
              <a:spcBef>
                <a:spcPts val="1180"/>
              </a:spcBef>
            </a:pPr>
            <a:r>
              <a:rPr sz="2100" spc="-145" dirty="0">
                <a:latin typeface="Arial"/>
                <a:cs typeface="Arial"/>
              </a:rPr>
              <a:t>9000</a:t>
            </a:r>
            <a:endParaRPr sz="2100">
              <a:latin typeface="Arial"/>
              <a:cs typeface="Arial"/>
            </a:endParaRPr>
          </a:p>
          <a:p>
            <a:pPr marR="9525" algn="r">
              <a:lnSpc>
                <a:spcPct val="100000"/>
              </a:lnSpc>
              <a:spcBef>
                <a:spcPts val="1090"/>
              </a:spcBef>
            </a:pPr>
            <a:r>
              <a:rPr sz="2100" spc="-145" dirty="0">
                <a:latin typeface="Arial"/>
                <a:cs typeface="Arial"/>
              </a:rPr>
              <a:t>8000</a:t>
            </a:r>
            <a:endParaRPr sz="2100">
              <a:latin typeface="Arial"/>
              <a:cs typeface="Arial"/>
            </a:endParaRPr>
          </a:p>
          <a:p>
            <a:pPr marR="9525" algn="r">
              <a:lnSpc>
                <a:spcPct val="100000"/>
              </a:lnSpc>
              <a:spcBef>
                <a:spcPts val="1250"/>
              </a:spcBef>
            </a:pPr>
            <a:r>
              <a:rPr sz="2100" spc="-145" dirty="0">
                <a:latin typeface="Arial"/>
                <a:cs typeface="Arial"/>
              </a:rPr>
              <a:t>7000</a:t>
            </a:r>
            <a:endParaRPr sz="2100">
              <a:latin typeface="Arial"/>
              <a:cs typeface="Arial"/>
            </a:endParaRPr>
          </a:p>
          <a:p>
            <a:pPr marR="9525" algn="r">
              <a:lnSpc>
                <a:spcPct val="100000"/>
              </a:lnSpc>
              <a:spcBef>
                <a:spcPts val="1250"/>
              </a:spcBef>
            </a:pPr>
            <a:r>
              <a:rPr sz="2100" spc="-145" dirty="0">
                <a:latin typeface="Arial"/>
                <a:cs typeface="Arial"/>
              </a:rPr>
              <a:t>6000</a:t>
            </a:r>
            <a:endParaRPr sz="2100">
              <a:latin typeface="Arial"/>
              <a:cs typeface="Arial"/>
            </a:endParaRPr>
          </a:p>
          <a:p>
            <a:pPr marR="9525" algn="r">
              <a:lnSpc>
                <a:spcPct val="100000"/>
              </a:lnSpc>
              <a:spcBef>
                <a:spcPts val="1090"/>
              </a:spcBef>
            </a:pPr>
            <a:r>
              <a:rPr sz="2100" spc="-145" dirty="0">
                <a:latin typeface="Arial"/>
                <a:cs typeface="Arial"/>
              </a:rPr>
              <a:t>5000</a:t>
            </a:r>
            <a:endParaRPr sz="2100">
              <a:latin typeface="Arial"/>
              <a:cs typeface="Arial"/>
            </a:endParaRPr>
          </a:p>
          <a:p>
            <a:pPr marR="9525" algn="r">
              <a:lnSpc>
                <a:spcPct val="100000"/>
              </a:lnSpc>
              <a:spcBef>
                <a:spcPts val="1250"/>
              </a:spcBef>
            </a:pPr>
            <a:r>
              <a:rPr sz="2100" spc="-145" dirty="0">
                <a:latin typeface="Arial"/>
                <a:cs typeface="Arial"/>
              </a:rPr>
              <a:t>4000</a:t>
            </a:r>
            <a:endParaRPr sz="2100">
              <a:latin typeface="Arial"/>
              <a:cs typeface="Arial"/>
            </a:endParaRPr>
          </a:p>
          <a:p>
            <a:pPr marR="9525" algn="r">
              <a:lnSpc>
                <a:spcPct val="100000"/>
              </a:lnSpc>
              <a:spcBef>
                <a:spcPts val="1255"/>
              </a:spcBef>
            </a:pPr>
            <a:r>
              <a:rPr sz="2100" spc="-145" dirty="0">
                <a:latin typeface="Arial"/>
                <a:cs typeface="Arial"/>
              </a:rPr>
              <a:t>3000</a:t>
            </a:r>
            <a:endParaRPr sz="2100">
              <a:latin typeface="Arial"/>
              <a:cs typeface="Arial"/>
            </a:endParaRPr>
          </a:p>
          <a:p>
            <a:pPr marR="9525" algn="r">
              <a:lnSpc>
                <a:spcPct val="100000"/>
              </a:lnSpc>
              <a:spcBef>
                <a:spcPts val="1250"/>
              </a:spcBef>
            </a:pPr>
            <a:r>
              <a:rPr sz="2100" spc="-145" dirty="0">
                <a:latin typeface="Arial"/>
                <a:cs typeface="Arial"/>
              </a:rPr>
              <a:t>2000</a:t>
            </a:r>
            <a:endParaRPr sz="2100">
              <a:latin typeface="Arial"/>
              <a:cs typeface="Arial"/>
            </a:endParaRPr>
          </a:p>
          <a:p>
            <a:pPr marR="9525" algn="r">
              <a:lnSpc>
                <a:spcPct val="100000"/>
              </a:lnSpc>
              <a:spcBef>
                <a:spcPts val="1090"/>
              </a:spcBef>
            </a:pPr>
            <a:r>
              <a:rPr sz="2100" spc="-145" dirty="0">
                <a:latin typeface="Arial"/>
                <a:cs typeface="Arial"/>
              </a:rPr>
              <a:t>1000</a:t>
            </a:r>
            <a:endParaRPr sz="210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1250"/>
              </a:spcBef>
            </a:pPr>
            <a:r>
              <a:rPr sz="2100" spc="-110" dirty="0">
                <a:latin typeface="Arial"/>
                <a:cs typeface="Arial"/>
              </a:rPr>
              <a:t>0</a:t>
            </a:r>
            <a:endParaRPr sz="2100">
              <a:latin typeface="Arial"/>
              <a:cs typeface="Arial"/>
            </a:endParaRPr>
          </a:p>
        </p:txBody>
      </p:sp>
      <p:sp>
        <p:nvSpPr>
          <p:cNvPr id="134" name="object 134"/>
          <p:cNvSpPr txBox="1">
            <a:spLocks noGrp="1"/>
          </p:cNvSpPr>
          <p:nvPr>
            <p:ph type="title"/>
          </p:nvPr>
        </p:nvSpPr>
        <p:spPr>
          <a:xfrm>
            <a:off x="303245" y="666996"/>
            <a:ext cx="675640" cy="3505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100" i="0" spc="-145" dirty="0">
                <a:latin typeface="Arial"/>
                <a:cs typeface="Arial"/>
              </a:rPr>
              <a:t>10000</a:t>
            </a:r>
            <a:endParaRPr sz="2100">
              <a:latin typeface="Arial"/>
              <a:cs typeface="Arial"/>
            </a:endParaRPr>
          </a:p>
        </p:txBody>
      </p:sp>
      <p:sp>
        <p:nvSpPr>
          <p:cNvPr id="135" name="object 135"/>
          <p:cNvSpPr txBox="1"/>
          <p:nvPr/>
        </p:nvSpPr>
        <p:spPr>
          <a:xfrm>
            <a:off x="1083819" y="5790547"/>
            <a:ext cx="160020" cy="3505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100" spc="-110" dirty="0">
                <a:latin typeface="Arial"/>
                <a:cs typeface="Arial"/>
              </a:rPr>
              <a:t>0</a:t>
            </a:r>
            <a:endParaRPr sz="2100">
              <a:latin typeface="Arial"/>
              <a:cs typeface="Arial"/>
            </a:endParaRPr>
          </a:p>
        </p:txBody>
      </p:sp>
      <p:sp>
        <p:nvSpPr>
          <p:cNvPr id="136" name="object 136"/>
          <p:cNvSpPr txBox="1"/>
          <p:nvPr/>
        </p:nvSpPr>
        <p:spPr>
          <a:xfrm>
            <a:off x="1805520" y="1784108"/>
            <a:ext cx="1259205" cy="44088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3500">
              <a:latin typeface="Times New Roman"/>
              <a:cs typeface="Times New Roman"/>
            </a:endParaRPr>
          </a:p>
          <a:p>
            <a:pPr marR="141605" algn="ctr">
              <a:lnSpc>
                <a:spcPct val="100000"/>
              </a:lnSpc>
            </a:pPr>
            <a:r>
              <a:rPr sz="2100" spc="-145" dirty="0">
                <a:latin typeface="Arial"/>
                <a:cs typeface="Arial"/>
              </a:rPr>
              <a:t>20</a:t>
            </a:r>
            <a:endParaRPr sz="2100">
              <a:latin typeface="Arial"/>
              <a:cs typeface="Arial"/>
            </a:endParaRPr>
          </a:p>
        </p:txBody>
      </p:sp>
      <p:sp>
        <p:nvSpPr>
          <p:cNvPr id="137" name="object 137"/>
          <p:cNvSpPr txBox="1"/>
          <p:nvPr/>
        </p:nvSpPr>
        <p:spPr>
          <a:xfrm>
            <a:off x="3195790" y="3124390"/>
            <a:ext cx="1259205" cy="30683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 marL="223520">
              <a:lnSpc>
                <a:spcPct val="100000"/>
              </a:lnSpc>
              <a:spcBef>
                <a:spcPts val="1805"/>
              </a:spcBef>
            </a:pPr>
            <a:r>
              <a:rPr sz="2100" spc="-145" dirty="0">
                <a:latin typeface="Arial"/>
                <a:cs typeface="Arial"/>
              </a:rPr>
              <a:t>40</a:t>
            </a:r>
            <a:endParaRPr sz="2100">
              <a:latin typeface="Arial"/>
              <a:cs typeface="Arial"/>
            </a:endParaRPr>
          </a:p>
        </p:txBody>
      </p:sp>
      <p:sp>
        <p:nvSpPr>
          <p:cNvPr id="138" name="object 138"/>
          <p:cNvSpPr txBox="1"/>
          <p:nvPr/>
        </p:nvSpPr>
        <p:spPr>
          <a:xfrm>
            <a:off x="4614981" y="5790547"/>
            <a:ext cx="285750" cy="3505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100" spc="-145" dirty="0">
                <a:latin typeface="Arial"/>
                <a:cs typeface="Arial"/>
              </a:rPr>
              <a:t>60</a:t>
            </a:r>
            <a:endParaRPr sz="2100">
              <a:latin typeface="Arial"/>
              <a:cs typeface="Arial"/>
            </a:endParaRPr>
          </a:p>
        </p:txBody>
      </p:sp>
      <p:sp>
        <p:nvSpPr>
          <p:cNvPr id="139" name="object 139"/>
          <p:cNvSpPr txBox="1"/>
          <p:nvPr/>
        </p:nvSpPr>
        <p:spPr>
          <a:xfrm>
            <a:off x="5804425" y="5790547"/>
            <a:ext cx="285750" cy="3505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100" spc="-145" dirty="0">
                <a:latin typeface="Arial"/>
                <a:cs typeface="Arial"/>
              </a:rPr>
              <a:t>80</a:t>
            </a:r>
            <a:endParaRPr sz="2100">
              <a:latin typeface="Arial"/>
              <a:cs typeface="Arial"/>
            </a:endParaRPr>
          </a:p>
        </p:txBody>
      </p:sp>
      <p:sp>
        <p:nvSpPr>
          <p:cNvPr id="140" name="object 140"/>
          <p:cNvSpPr txBox="1"/>
          <p:nvPr/>
        </p:nvSpPr>
        <p:spPr>
          <a:xfrm>
            <a:off x="6956699" y="5790547"/>
            <a:ext cx="415925" cy="3505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100" spc="-145" dirty="0">
                <a:latin typeface="Arial"/>
                <a:cs typeface="Arial"/>
              </a:rPr>
              <a:t>100</a:t>
            </a:r>
            <a:endParaRPr sz="2100">
              <a:latin typeface="Arial"/>
              <a:cs typeface="Arial"/>
            </a:endParaRPr>
          </a:p>
        </p:txBody>
      </p:sp>
      <p:grpSp>
        <p:nvGrpSpPr>
          <p:cNvPr id="141" name="object 141"/>
          <p:cNvGrpSpPr/>
          <p:nvPr/>
        </p:nvGrpSpPr>
        <p:grpSpPr>
          <a:xfrm>
            <a:off x="7582706" y="2116787"/>
            <a:ext cx="1356995" cy="2186940"/>
            <a:chOff x="7582706" y="2116787"/>
            <a:chExt cx="1356995" cy="2186940"/>
          </a:xfrm>
        </p:grpSpPr>
        <p:sp>
          <p:nvSpPr>
            <p:cNvPr id="142" name="object 142"/>
            <p:cNvSpPr/>
            <p:nvPr/>
          </p:nvSpPr>
          <p:spPr>
            <a:xfrm>
              <a:off x="7582706" y="2116787"/>
              <a:ext cx="1356995" cy="2186940"/>
            </a:xfrm>
            <a:custGeom>
              <a:avLst/>
              <a:gdLst/>
              <a:ahLst/>
              <a:cxnLst/>
              <a:rect l="l" t="t" r="r" b="b"/>
              <a:pathLst>
                <a:path w="1356995" h="2186940">
                  <a:moveTo>
                    <a:pt x="0" y="0"/>
                  </a:moveTo>
                  <a:lnTo>
                    <a:pt x="1356709" y="0"/>
                  </a:lnTo>
                  <a:lnTo>
                    <a:pt x="1356709" y="2186881"/>
                  </a:lnTo>
                  <a:lnTo>
                    <a:pt x="0" y="2186881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" name="object 143"/>
            <p:cNvSpPr/>
            <p:nvPr/>
          </p:nvSpPr>
          <p:spPr>
            <a:xfrm>
              <a:off x="7675630" y="2366717"/>
              <a:ext cx="446405" cy="0"/>
            </a:xfrm>
            <a:custGeom>
              <a:avLst/>
              <a:gdLst/>
              <a:ahLst/>
              <a:cxnLst/>
              <a:rect l="l" t="t" r="r" b="b"/>
              <a:pathLst>
                <a:path w="446404">
                  <a:moveTo>
                    <a:pt x="0" y="0"/>
                  </a:moveTo>
                  <a:lnTo>
                    <a:pt x="446041" y="0"/>
                  </a:lnTo>
                </a:path>
              </a:pathLst>
            </a:custGeom>
            <a:ln w="20827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" name="object 144"/>
            <p:cNvSpPr/>
            <p:nvPr/>
          </p:nvSpPr>
          <p:spPr>
            <a:xfrm>
              <a:off x="7675630" y="2804093"/>
              <a:ext cx="446405" cy="0"/>
            </a:xfrm>
            <a:custGeom>
              <a:avLst/>
              <a:gdLst/>
              <a:ahLst/>
              <a:cxnLst/>
              <a:rect l="l" t="t" r="r" b="b"/>
              <a:pathLst>
                <a:path w="446404">
                  <a:moveTo>
                    <a:pt x="0" y="0"/>
                  </a:moveTo>
                  <a:lnTo>
                    <a:pt x="446041" y="0"/>
                  </a:lnTo>
                </a:path>
              </a:pathLst>
            </a:custGeom>
            <a:ln w="20827">
              <a:solidFill>
                <a:srgbClr val="FF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" name="object 145"/>
            <p:cNvSpPr/>
            <p:nvPr/>
          </p:nvSpPr>
          <p:spPr>
            <a:xfrm>
              <a:off x="7675630" y="3241470"/>
              <a:ext cx="446405" cy="0"/>
            </a:xfrm>
            <a:custGeom>
              <a:avLst/>
              <a:gdLst/>
              <a:ahLst/>
              <a:cxnLst/>
              <a:rect l="l" t="t" r="r" b="b"/>
              <a:pathLst>
                <a:path w="446404">
                  <a:moveTo>
                    <a:pt x="0" y="0"/>
                  </a:moveTo>
                  <a:lnTo>
                    <a:pt x="446041" y="0"/>
                  </a:lnTo>
                </a:path>
              </a:pathLst>
            </a:custGeom>
            <a:ln w="20827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" name="object 146"/>
            <p:cNvSpPr/>
            <p:nvPr/>
          </p:nvSpPr>
          <p:spPr>
            <a:xfrm>
              <a:off x="7675630" y="3678845"/>
              <a:ext cx="446405" cy="0"/>
            </a:xfrm>
            <a:custGeom>
              <a:avLst/>
              <a:gdLst/>
              <a:ahLst/>
              <a:cxnLst/>
              <a:rect l="l" t="t" r="r" b="b"/>
              <a:pathLst>
                <a:path w="446404">
                  <a:moveTo>
                    <a:pt x="0" y="0"/>
                  </a:moveTo>
                  <a:lnTo>
                    <a:pt x="446041" y="0"/>
                  </a:lnTo>
                </a:path>
              </a:pathLst>
            </a:custGeom>
            <a:ln w="20827">
              <a:solidFill>
                <a:srgbClr val="00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" name="object 147"/>
            <p:cNvSpPr/>
            <p:nvPr/>
          </p:nvSpPr>
          <p:spPr>
            <a:xfrm>
              <a:off x="7675630" y="4116222"/>
              <a:ext cx="446405" cy="0"/>
            </a:xfrm>
            <a:custGeom>
              <a:avLst/>
              <a:gdLst/>
              <a:ahLst/>
              <a:cxnLst/>
              <a:rect l="l" t="t" r="r" b="b"/>
              <a:pathLst>
                <a:path w="446404">
                  <a:moveTo>
                    <a:pt x="0" y="0"/>
                  </a:moveTo>
                  <a:lnTo>
                    <a:pt x="446041" y="0"/>
                  </a:lnTo>
                </a:path>
              </a:pathLst>
            </a:custGeom>
            <a:ln w="20827">
              <a:solidFill>
                <a:srgbClr val="800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8" name="object 148"/>
          <p:cNvSpPr txBox="1"/>
          <p:nvPr/>
        </p:nvSpPr>
        <p:spPr>
          <a:xfrm>
            <a:off x="8164728" y="2054101"/>
            <a:ext cx="735965" cy="221234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232410">
              <a:lnSpc>
                <a:spcPct val="136700"/>
              </a:lnSpc>
              <a:spcBef>
                <a:spcPts val="90"/>
              </a:spcBef>
            </a:pPr>
            <a:r>
              <a:rPr sz="2100" spc="-114" dirty="0">
                <a:latin typeface="Arial"/>
                <a:cs typeface="Arial"/>
              </a:rPr>
              <a:t>n*n </a:t>
            </a:r>
            <a:r>
              <a:rPr sz="2100" spc="-110" dirty="0">
                <a:latin typeface="Arial"/>
                <a:cs typeface="Arial"/>
              </a:rPr>
              <a:t> </a:t>
            </a:r>
            <a:r>
              <a:rPr sz="2100" spc="-145" dirty="0">
                <a:latin typeface="Arial"/>
                <a:cs typeface="Arial"/>
              </a:rPr>
              <a:t>4n </a:t>
            </a:r>
            <a:r>
              <a:rPr sz="2100" spc="-140" dirty="0">
                <a:latin typeface="Arial"/>
                <a:cs typeface="Arial"/>
              </a:rPr>
              <a:t> </a:t>
            </a:r>
            <a:r>
              <a:rPr sz="2100" spc="-145" dirty="0">
                <a:latin typeface="Arial"/>
                <a:cs typeface="Arial"/>
              </a:rPr>
              <a:t>5</a:t>
            </a:r>
            <a:r>
              <a:rPr sz="2100" spc="-90" dirty="0">
                <a:latin typeface="Arial"/>
                <a:cs typeface="Arial"/>
              </a:rPr>
              <a:t>*</a:t>
            </a:r>
            <a:r>
              <a:rPr sz="2100" spc="-145" dirty="0">
                <a:latin typeface="Arial"/>
                <a:cs typeface="Arial"/>
              </a:rPr>
              <a:t>4n</a:t>
            </a:r>
            <a:endParaRPr sz="21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925"/>
              </a:spcBef>
            </a:pPr>
            <a:r>
              <a:rPr sz="2100" spc="-145" dirty="0">
                <a:latin typeface="Arial"/>
                <a:cs typeface="Arial"/>
              </a:rPr>
              <a:t>10</a:t>
            </a:r>
            <a:r>
              <a:rPr sz="2100" spc="-90" dirty="0">
                <a:latin typeface="Arial"/>
                <a:cs typeface="Arial"/>
              </a:rPr>
              <a:t>*</a:t>
            </a:r>
            <a:r>
              <a:rPr sz="2100" spc="-145" dirty="0">
                <a:latin typeface="Arial"/>
                <a:cs typeface="Arial"/>
              </a:rPr>
              <a:t>4</a:t>
            </a:r>
            <a:r>
              <a:rPr sz="2100" spc="-90" dirty="0">
                <a:latin typeface="Arial"/>
                <a:cs typeface="Arial"/>
              </a:rPr>
              <a:t>*</a:t>
            </a:r>
            <a:r>
              <a:rPr sz="2100" spc="-110" dirty="0">
                <a:latin typeface="Arial"/>
                <a:cs typeface="Arial"/>
              </a:rPr>
              <a:t>n</a:t>
            </a:r>
            <a:endParaRPr sz="21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925"/>
              </a:spcBef>
            </a:pPr>
            <a:r>
              <a:rPr sz="2100" spc="-145" dirty="0">
                <a:latin typeface="Arial"/>
                <a:cs typeface="Arial"/>
              </a:rPr>
              <a:t>20</a:t>
            </a:r>
            <a:r>
              <a:rPr sz="2100" spc="-90" dirty="0">
                <a:latin typeface="Arial"/>
                <a:cs typeface="Arial"/>
              </a:rPr>
              <a:t>*</a:t>
            </a:r>
            <a:r>
              <a:rPr sz="2100" spc="-145" dirty="0">
                <a:latin typeface="Arial"/>
                <a:cs typeface="Arial"/>
              </a:rPr>
              <a:t>4</a:t>
            </a:r>
            <a:r>
              <a:rPr sz="2100" spc="-90" dirty="0">
                <a:latin typeface="Arial"/>
                <a:cs typeface="Arial"/>
              </a:rPr>
              <a:t>*</a:t>
            </a:r>
            <a:r>
              <a:rPr sz="2100" spc="-110" dirty="0">
                <a:latin typeface="Arial"/>
                <a:cs typeface="Arial"/>
              </a:rPr>
              <a:t>n</a:t>
            </a:r>
            <a:endParaRPr sz="2100">
              <a:latin typeface="Arial"/>
              <a:cs typeface="Arial"/>
            </a:endParaRPr>
          </a:p>
        </p:txBody>
      </p:sp>
      <p:sp>
        <p:nvSpPr>
          <p:cNvPr id="149" name="object 149"/>
          <p:cNvSpPr/>
          <p:nvPr/>
        </p:nvSpPr>
        <p:spPr>
          <a:xfrm>
            <a:off x="92925" y="408937"/>
            <a:ext cx="8921115" cy="6019165"/>
          </a:xfrm>
          <a:custGeom>
            <a:avLst/>
            <a:gdLst/>
            <a:ahLst/>
            <a:cxnLst/>
            <a:rect l="l" t="t" r="r" b="b"/>
            <a:pathLst>
              <a:path w="8921115" h="6019165">
                <a:moveTo>
                  <a:pt x="0" y="0"/>
                </a:moveTo>
                <a:lnTo>
                  <a:pt x="8920831" y="0"/>
                </a:lnTo>
                <a:lnTo>
                  <a:pt x="8920831" y="6019130"/>
                </a:lnTo>
                <a:lnTo>
                  <a:pt x="0" y="601913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object 150"/>
          <p:cNvSpPr txBox="1"/>
          <p:nvPr/>
        </p:nvSpPr>
        <p:spPr>
          <a:xfrm>
            <a:off x="3202939" y="6374891"/>
            <a:ext cx="24193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alibri"/>
                <a:cs typeface="Calibri"/>
              </a:rPr>
              <a:t>Adapted</a:t>
            </a:r>
            <a:r>
              <a:rPr sz="1800" spc="-10" dirty="0">
                <a:latin typeface="Calibri"/>
                <a:cs typeface="Calibri"/>
              </a:rPr>
              <a:t> from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60" dirty="0">
                <a:latin typeface="Calibri"/>
                <a:cs typeface="Calibri"/>
              </a:rPr>
              <a:t>Dr.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Hodges'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51" name="object 151"/>
          <p:cNvSpPr txBox="1"/>
          <p:nvPr/>
        </p:nvSpPr>
        <p:spPr>
          <a:xfrm>
            <a:off x="3202939" y="6649211"/>
            <a:ext cx="20288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/>
                <a:cs typeface="Calibri"/>
              </a:rPr>
              <a:t>notes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&amp;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Rosen's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Book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52" name="object 152"/>
          <p:cNvSpPr txBox="1"/>
          <p:nvPr/>
        </p:nvSpPr>
        <p:spPr>
          <a:xfrm>
            <a:off x="8427211" y="6424866"/>
            <a:ext cx="17970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19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4935">
              <a:lnSpc>
                <a:spcPts val="1240"/>
              </a:lnSpc>
            </a:pPr>
            <a:fld id="{81D60167-4931-47E6-BA6A-407CBD079E47}" type="slidenum">
              <a:rPr dirty="0">
                <a:solidFill>
                  <a:srgbClr val="888888"/>
                </a:solidFill>
              </a:rPr>
              <a:t>2</a:t>
            </a:fld>
            <a:endParaRPr dirty="0">
              <a:solidFill>
                <a:srgbClr val="888888"/>
              </a:solidFill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06573" y="171100"/>
            <a:ext cx="352869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-5" dirty="0"/>
              <a:t>Logarithms</a:t>
            </a:r>
            <a:r>
              <a:rPr sz="4000" spc="-85" dirty="0"/>
              <a:t> </a:t>
            </a:r>
            <a:r>
              <a:rPr sz="4000" spc="-5" dirty="0"/>
              <a:t>Review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2030729" y="2119375"/>
            <a:ext cx="4852035" cy="20008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30480" indent="590550">
              <a:lnSpc>
                <a:spcPct val="120000"/>
              </a:lnSpc>
              <a:spcBef>
                <a:spcPts val="100"/>
              </a:spcBef>
            </a:pPr>
            <a:r>
              <a:rPr sz="3600" dirty="0">
                <a:latin typeface="Times New Roman"/>
                <a:cs typeface="Times New Roman"/>
              </a:rPr>
              <a:t>log</a:t>
            </a:r>
            <a:r>
              <a:rPr sz="3600" baseline="-20833" dirty="0">
                <a:latin typeface="Times New Roman"/>
                <a:cs typeface="Times New Roman"/>
              </a:rPr>
              <a:t>b</a:t>
            </a:r>
            <a:r>
              <a:rPr sz="3600" spc="7" baseline="-20833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x = y </a:t>
            </a:r>
            <a:r>
              <a:rPr sz="3600" dirty="0">
                <a:latin typeface="Symbol"/>
                <a:cs typeface="Symbol"/>
              </a:rPr>
              <a:t></a:t>
            </a:r>
            <a:r>
              <a:rPr sz="3600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b</a:t>
            </a:r>
            <a:r>
              <a:rPr sz="3600" spc="-7" baseline="25462" dirty="0">
                <a:latin typeface="Times New Roman"/>
                <a:cs typeface="Times New Roman"/>
              </a:rPr>
              <a:t>y</a:t>
            </a:r>
            <a:r>
              <a:rPr sz="3600" baseline="25462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= x </a:t>
            </a:r>
            <a:r>
              <a:rPr sz="3600" spc="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log</a:t>
            </a:r>
            <a:r>
              <a:rPr sz="3600" baseline="-20833" dirty="0">
                <a:latin typeface="Times New Roman"/>
                <a:cs typeface="Times New Roman"/>
              </a:rPr>
              <a:t>10</a:t>
            </a:r>
            <a:r>
              <a:rPr sz="3600" dirty="0">
                <a:latin typeface="Times New Roman"/>
                <a:cs typeface="Times New Roman"/>
              </a:rPr>
              <a:t>100</a:t>
            </a:r>
            <a:r>
              <a:rPr sz="3600" spc="-1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=</a:t>
            </a:r>
            <a:r>
              <a:rPr sz="3600" spc="-2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2</a:t>
            </a:r>
            <a:r>
              <a:rPr sz="3600" spc="-1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Symbol"/>
                <a:cs typeface="Symbol"/>
              </a:rPr>
              <a:t></a:t>
            </a:r>
            <a:r>
              <a:rPr sz="3600" spc="-15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10</a:t>
            </a:r>
            <a:r>
              <a:rPr sz="3600" spc="-7" baseline="25462" dirty="0">
                <a:latin typeface="Times New Roman"/>
                <a:cs typeface="Times New Roman"/>
              </a:rPr>
              <a:t>2</a:t>
            </a:r>
            <a:r>
              <a:rPr sz="3600" spc="427" baseline="25462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=</a:t>
            </a:r>
            <a:r>
              <a:rPr sz="3600" spc="-20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100</a:t>
            </a:r>
            <a:endParaRPr sz="3600">
              <a:latin typeface="Times New Roman"/>
              <a:cs typeface="Times New Roman"/>
            </a:endParaRPr>
          </a:p>
          <a:p>
            <a:pPr marL="457200">
              <a:lnSpc>
                <a:spcPct val="100000"/>
              </a:lnSpc>
              <a:spcBef>
                <a:spcPts val="865"/>
              </a:spcBef>
            </a:pPr>
            <a:r>
              <a:rPr sz="3600" dirty="0">
                <a:latin typeface="Times New Roman"/>
                <a:cs typeface="Times New Roman"/>
              </a:rPr>
              <a:t>log</a:t>
            </a:r>
            <a:r>
              <a:rPr sz="3600" baseline="-20833" dirty="0">
                <a:latin typeface="Times New Roman"/>
                <a:cs typeface="Times New Roman"/>
              </a:rPr>
              <a:t>2</a:t>
            </a:r>
            <a:r>
              <a:rPr sz="3600" dirty="0">
                <a:latin typeface="Times New Roman"/>
                <a:cs typeface="Times New Roman"/>
              </a:rPr>
              <a:t>16</a:t>
            </a:r>
            <a:r>
              <a:rPr sz="3600" spc="-1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=</a:t>
            </a:r>
            <a:r>
              <a:rPr sz="3600" spc="-2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4</a:t>
            </a:r>
            <a:r>
              <a:rPr sz="3600" spc="-10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Symbol"/>
                <a:cs typeface="Symbol"/>
              </a:rPr>
              <a:t></a:t>
            </a:r>
            <a:r>
              <a:rPr sz="3600" spc="-15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2</a:t>
            </a:r>
            <a:r>
              <a:rPr sz="3600" spc="-7" baseline="25462" dirty="0">
                <a:latin typeface="Times New Roman"/>
                <a:cs typeface="Times New Roman"/>
              </a:rPr>
              <a:t>4</a:t>
            </a:r>
            <a:r>
              <a:rPr sz="3600" spc="434" baseline="25462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=</a:t>
            </a:r>
            <a:r>
              <a:rPr sz="3600" spc="-20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16</a:t>
            </a:r>
            <a:endParaRPr sz="3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00200" y="252317"/>
            <a:ext cx="694372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  <a:tabLst>
                <a:tab pos="3876675" algn="l"/>
              </a:tabLst>
            </a:pPr>
            <a:r>
              <a:rPr sz="3600" i="0" dirty="0">
                <a:latin typeface="Symbol"/>
                <a:cs typeface="Symbol"/>
              </a:rPr>
              <a:t></a:t>
            </a:r>
            <a:r>
              <a:rPr sz="3600" dirty="0"/>
              <a:t>C</a:t>
            </a:r>
            <a:r>
              <a:rPr sz="3600" i="0" dirty="0">
                <a:latin typeface="Symbol"/>
                <a:cs typeface="Symbol"/>
              </a:rPr>
              <a:t></a:t>
            </a:r>
            <a:r>
              <a:rPr sz="3600" dirty="0"/>
              <a:t>N,</a:t>
            </a:r>
            <a:r>
              <a:rPr sz="3600" spc="-20" dirty="0"/>
              <a:t> </a:t>
            </a:r>
            <a:r>
              <a:rPr sz="3600" i="0" dirty="0">
                <a:latin typeface="Symbol"/>
                <a:cs typeface="Symbol"/>
              </a:rPr>
              <a:t></a:t>
            </a:r>
            <a:r>
              <a:rPr sz="3600" dirty="0"/>
              <a:t>k</a:t>
            </a:r>
            <a:r>
              <a:rPr sz="3600" i="0" dirty="0">
                <a:latin typeface="Symbol"/>
                <a:cs typeface="Symbol"/>
              </a:rPr>
              <a:t></a:t>
            </a:r>
            <a:r>
              <a:rPr sz="3600" dirty="0"/>
              <a:t>R,</a:t>
            </a:r>
            <a:r>
              <a:rPr sz="3600" spc="-5" dirty="0"/>
              <a:t> </a:t>
            </a:r>
            <a:r>
              <a:rPr sz="3600" i="0" spc="-5" dirty="0">
                <a:latin typeface="Symbol"/>
                <a:cs typeface="Symbol"/>
              </a:rPr>
              <a:t></a:t>
            </a:r>
            <a:r>
              <a:rPr sz="3600" spc="-5" dirty="0"/>
              <a:t>n&gt;k	</a:t>
            </a:r>
            <a:r>
              <a:rPr sz="3600" dirty="0"/>
              <a:t>such</a:t>
            </a:r>
            <a:r>
              <a:rPr sz="3600" spc="-35" dirty="0"/>
              <a:t> </a:t>
            </a:r>
            <a:r>
              <a:rPr sz="3600" dirty="0"/>
              <a:t>that</a:t>
            </a:r>
            <a:r>
              <a:rPr sz="3600" spc="-30" dirty="0"/>
              <a:t> </a:t>
            </a:r>
            <a:r>
              <a:rPr sz="3600" spc="-5" dirty="0"/>
              <a:t>n</a:t>
            </a:r>
            <a:r>
              <a:rPr sz="3600" spc="-7" baseline="25462" dirty="0"/>
              <a:t>2</a:t>
            </a:r>
            <a:r>
              <a:rPr sz="3600" spc="337" baseline="25462" dirty="0"/>
              <a:t> </a:t>
            </a:r>
            <a:r>
              <a:rPr sz="3600" dirty="0"/>
              <a:t>&gt;</a:t>
            </a:r>
            <a:r>
              <a:rPr sz="3600" spc="-35" dirty="0"/>
              <a:t> </a:t>
            </a:r>
            <a:r>
              <a:rPr sz="3600" dirty="0"/>
              <a:t>4Cn</a:t>
            </a:r>
            <a:endParaRPr sz="3600">
              <a:latin typeface="Symbol"/>
              <a:cs typeface="Symbo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1659635"/>
            <a:ext cx="165353" cy="170687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853439" y="1509776"/>
            <a:ext cx="7625715" cy="218376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38100" marR="30480">
              <a:lnSpc>
                <a:spcPts val="2590"/>
              </a:lnSpc>
              <a:spcBef>
                <a:spcPts val="425"/>
              </a:spcBef>
              <a:tabLst>
                <a:tab pos="2954655" algn="l"/>
              </a:tabLst>
            </a:pPr>
            <a:r>
              <a:rPr sz="2400" spc="-85" dirty="0">
                <a:latin typeface="Times New Roman"/>
                <a:cs typeface="Times New Roman"/>
              </a:rPr>
              <a:t>To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prove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that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negation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the previous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problem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is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true, start 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with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arbitrary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k.	Must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show/construct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n&gt;k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such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that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n</a:t>
            </a:r>
            <a:r>
              <a:rPr sz="2400" baseline="24305" dirty="0">
                <a:latin typeface="Times New Roman"/>
                <a:cs typeface="Times New Roman"/>
              </a:rPr>
              <a:t>2</a:t>
            </a:r>
            <a:r>
              <a:rPr sz="2400" spc="284" baseline="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&gt;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4nC</a:t>
            </a:r>
            <a:endParaRPr sz="240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  <a:spcBef>
                <a:spcPts val="254"/>
              </a:spcBef>
            </a:pPr>
            <a:r>
              <a:rPr sz="2400" spc="-5" dirty="0">
                <a:latin typeface="Times New Roman"/>
                <a:cs typeface="Times New Roman"/>
              </a:rPr>
              <a:t>Easy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to satisfy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n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&gt;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k,</a:t>
            </a:r>
            <a:r>
              <a:rPr sz="2400" spc="-5" dirty="0">
                <a:latin typeface="Times New Roman"/>
                <a:cs typeface="Times New Roman"/>
              </a:rPr>
              <a:t> then</a:t>
            </a:r>
            <a:endParaRPr sz="2400">
              <a:latin typeface="Times New Roman"/>
              <a:cs typeface="Times New Roman"/>
            </a:endParaRPr>
          </a:p>
          <a:p>
            <a:pPr marL="38100">
              <a:lnSpc>
                <a:spcPts val="2735"/>
              </a:lnSpc>
              <a:spcBef>
                <a:spcPts val="290"/>
              </a:spcBef>
              <a:tabLst>
                <a:tab pos="6805930" algn="l"/>
              </a:tabLst>
            </a:pPr>
            <a:r>
              <a:rPr sz="2400" spc="-85" dirty="0">
                <a:latin typeface="Times New Roman"/>
                <a:cs typeface="Times New Roman"/>
              </a:rPr>
              <a:t>To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satisfy </a:t>
            </a:r>
            <a:r>
              <a:rPr sz="2400" dirty="0">
                <a:latin typeface="Times New Roman"/>
                <a:cs typeface="Times New Roman"/>
              </a:rPr>
              <a:t>n</a:t>
            </a:r>
            <a:r>
              <a:rPr sz="2400" baseline="24305" dirty="0">
                <a:latin typeface="Times New Roman"/>
                <a:cs typeface="Times New Roman"/>
              </a:rPr>
              <a:t>2</a:t>
            </a:r>
            <a:r>
              <a:rPr sz="2400" dirty="0">
                <a:latin typeface="Times New Roman"/>
                <a:cs typeface="Times New Roman"/>
              </a:rPr>
              <a:t>&gt;4nC,</a:t>
            </a:r>
            <a:r>
              <a:rPr sz="2400" spc="-5" dirty="0">
                <a:latin typeface="Times New Roman"/>
                <a:cs typeface="Times New Roman"/>
              </a:rPr>
              <a:t> divide both sides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by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n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to</a:t>
            </a:r>
            <a:r>
              <a:rPr sz="2400" dirty="0">
                <a:latin typeface="Times New Roman"/>
                <a:cs typeface="Times New Roman"/>
              </a:rPr>
              <a:t> get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n&gt;4C.	</a:t>
            </a:r>
            <a:r>
              <a:rPr sz="2400" spc="-5" dirty="0">
                <a:latin typeface="Times New Roman"/>
                <a:cs typeface="Times New Roman"/>
              </a:rPr>
              <a:t>Pick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n</a:t>
            </a:r>
            <a:endParaRPr sz="2400">
              <a:latin typeface="Times New Roman"/>
              <a:cs typeface="Times New Roman"/>
            </a:endParaRPr>
          </a:p>
          <a:p>
            <a:pPr marL="38100">
              <a:lnSpc>
                <a:spcPts val="2735"/>
              </a:lnSpc>
            </a:pP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max(4C+1,k)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2720339"/>
            <a:ext cx="165353" cy="170687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3122676"/>
            <a:ext cx="165353" cy="170687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>
                <a:solidFill>
                  <a:srgbClr val="888888"/>
                </a:solidFill>
              </a:rPr>
              <a:t>20</a:t>
            </a:fld>
            <a:endParaRPr dirty="0">
              <a:solidFill>
                <a:srgbClr val="888888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AA81D5A8-5B6E-9B42-A2C2-B3A06DD2A08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945892" y="246538"/>
            <a:ext cx="3252215" cy="677108"/>
          </a:xfrm>
        </p:spPr>
        <p:txBody>
          <a:bodyPr/>
          <a:lstStyle/>
          <a:p>
            <a:r>
              <a:rPr lang="en-US" altLang="en-US" sz="4400" dirty="0"/>
              <a:t>Is </a:t>
            </a:r>
            <a:r>
              <a:rPr lang="en-US" altLang="en-US" sz="4400" spc="300" dirty="0"/>
              <a:t>2</a:t>
            </a:r>
            <a:r>
              <a:rPr lang="en-US" altLang="en-US" sz="4400" spc="300" baseline="30000" dirty="0"/>
              <a:t>n</a:t>
            </a:r>
            <a:r>
              <a:rPr lang="en-US" altLang="en-US" sz="4400" dirty="0"/>
              <a:t> </a:t>
            </a:r>
            <a:r>
              <a:rPr lang="en-US" altLang="en-US" sz="4400" i="1" dirty="0"/>
              <a:t>O</a:t>
            </a:r>
            <a:r>
              <a:rPr lang="en-US" altLang="en-US" sz="4400" dirty="0"/>
              <a:t>(n!)?</a:t>
            </a:r>
          </a:p>
        </p:txBody>
      </p:sp>
      <p:sp>
        <p:nvSpPr>
          <p:cNvPr id="38915" name="Rectangle 3">
            <a:extLst>
              <a:ext uri="{FF2B5EF4-FFF2-40B4-BE49-F238E27FC236}">
                <a16:creationId xmlns:a16="http://schemas.microsoft.com/office/drawing/2014/main" id="{CB319938-6A32-7648-BEB5-7613AAF94E2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10540" y="1850389"/>
            <a:ext cx="7734934" cy="4091376"/>
          </a:xfrm>
        </p:spPr>
        <p:txBody>
          <a:bodyPr/>
          <a:lstStyle/>
          <a:p>
            <a:pPr>
              <a:lnSpc>
                <a:spcPct val="120000"/>
              </a:lnSpc>
              <a:buFontTx/>
              <a:buNone/>
            </a:pPr>
            <a:r>
              <a:rPr lang="en-US" altLang="en-US" dirty="0"/>
              <a:t>We must show that </a:t>
            </a:r>
            <a:r>
              <a:rPr lang="en-US" altLang="en-US" dirty="0">
                <a:sym typeface="Symbol" pitchFamily="2" charset="2"/>
              </a:rPr>
              <a:t> </a:t>
            </a:r>
            <a:r>
              <a:rPr lang="en-US" altLang="en-US" dirty="0"/>
              <a:t>constants C</a:t>
            </a:r>
            <a:r>
              <a:rPr lang="en-US" altLang="en-US" dirty="0">
                <a:sym typeface="Symbol" pitchFamily="2" charset="2"/>
              </a:rPr>
              <a:t></a:t>
            </a:r>
            <a:r>
              <a:rPr lang="en-US" altLang="en-US" b="1" dirty="0">
                <a:sym typeface="Symbol" pitchFamily="2" charset="2"/>
              </a:rPr>
              <a:t>N</a:t>
            </a:r>
            <a:r>
              <a:rPr lang="en-US" altLang="en-US" dirty="0"/>
              <a:t> and </a:t>
            </a:r>
            <a:r>
              <a:rPr lang="en-US" altLang="en-US" dirty="0" err="1"/>
              <a:t>k</a:t>
            </a:r>
            <a:r>
              <a:rPr lang="en-US" altLang="en-US" dirty="0" err="1">
                <a:sym typeface="Symbol" pitchFamily="2" charset="2"/>
              </a:rPr>
              <a:t></a:t>
            </a:r>
            <a:r>
              <a:rPr lang="en-US" altLang="en-US" b="1" dirty="0" err="1">
                <a:sym typeface="Symbol" pitchFamily="2" charset="2"/>
              </a:rPr>
              <a:t>Z</a:t>
            </a:r>
            <a:r>
              <a:rPr lang="en-US" altLang="en-US" dirty="0"/>
              <a:t> such that |2</a:t>
            </a:r>
            <a:r>
              <a:rPr lang="en-US" altLang="en-US" baseline="30000" dirty="0"/>
              <a:t>n</a:t>
            </a:r>
            <a:r>
              <a:rPr lang="en-US" altLang="en-US" dirty="0"/>
              <a:t>| </a:t>
            </a:r>
            <a:r>
              <a:rPr lang="en-US" altLang="en-US" dirty="0">
                <a:sym typeface="Symbol" pitchFamily="2" charset="2"/>
              </a:rPr>
              <a:t> </a:t>
            </a:r>
            <a:r>
              <a:rPr lang="en-US" altLang="en-US" dirty="0" err="1">
                <a:sym typeface="Symbol" pitchFamily="2" charset="2"/>
              </a:rPr>
              <a:t>C|</a:t>
            </a:r>
            <a:r>
              <a:rPr lang="en-US" altLang="en-US" dirty="0" err="1"/>
              <a:t>n</a:t>
            </a:r>
            <a:r>
              <a:rPr lang="en-US" altLang="en-US" dirty="0"/>
              <a:t>!</a:t>
            </a:r>
            <a:r>
              <a:rPr lang="en-US" altLang="en-US" dirty="0">
                <a:sym typeface="Symbol" pitchFamily="2" charset="2"/>
              </a:rPr>
              <a:t>| whenever n &gt; k.</a:t>
            </a:r>
          </a:p>
          <a:p>
            <a:pPr>
              <a:lnSpc>
                <a:spcPct val="120000"/>
              </a:lnSpc>
              <a:buFontTx/>
              <a:buNone/>
            </a:pPr>
            <a:r>
              <a:rPr lang="en-US" altLang="en-US" dirty="0">
                <a:sym typeface="Symbol" pitchFamily="2" charset="2"/>
              </a:rPr>
              <a:t>2</a:t>
            </a:r>
            <a:r>
              <a:rPr lang="en-US" altLang="en-US" baseline="30000" dirty="0">
                <a:sym typeface="Symbol" pitchFamily="2" charset="2"/>
              </a:rPr>
              <a:t>n </a:t>
            </a:r>
            <a:r>
              <a:rPr lang="en-US" altLang="en-US" dirty="0">
                <a:sym typeface="Symbol" pitchFamily="2" charset="2"/>
              </a:rPr>
              <a:t>= 2(2)(2)…(2)(2)(2)    n times</a:t>
            </a:r>
          </a:p>
          <a:p>
            <a:pPr>
              <a:lnSpc>
                <a:spcPct val="120000"/>
              </a:lnSpc>
              <a:buFontTx/>
              <a:buNone/>
            </a:pPr>
            <a:r>
              <a:rPr lang="en-US" altLang="en-US" dirty="0">
                <a:sym typeface="Symbol" pitchFamily="2" charset="2"/>
              </a:rPr>
              <a:t>  n(n-1)(n-2)…(3)(2)(1) =N! if n = 4</a:t>
            </a:r>
            <a:endParaRPr lang="en-US" altLang="en-US" baseline="30000" dirty="0">
              <a:sym typeface="Symbol" pitchFamily="2" charset="2"/>
            </a:endParaRPr>
          </a:p>
          <a:p>
            <a:pPr>
              <a:lnSpc>
                <a:spcPct val="120000"/>
              </a:lnSpc>
              <a:buFontTx/>
              <a:buNone/>
            </a:pPr>
            <a:r>
              <a:rPr lang="en-US" altLang="en-US" dirty="0">
                <a:sym typeface="Symbol" pitchFamily="2" charset="2"/>
              </a:rPr>
              <a:t>So let C = 1 and k = 3.</a:t>
            </a:r>
          </a:p>
          <a:p>
            <a:pPr>
              <a:lnSpc>
                <a:spcPct val="120000"/>
              </a:lnSpc>
              <a:buFontTx/>
              <a:buNone/>
            </a:pPr>
            <a:endParaRPr lang="en-US" altLang="en-US" dirty="0">
              <a:sym typeface="Symbol" pitchFamily="2" charset="2"/>
            </a:endParaRPr>
          </a:p>
          <a:p>
            <a:pPr>
              <a:lnSpc>
                <a:spcPct val="120000"/>
              </a:lnSpc>
              <a:buFontTx/>
              <a:buNone/>
            </a:pPr>
            <a:endParaRPr lang="en-US" altLang="en-US" dirty="0">
              <a:sym typeface="Symbol" pitchFamily="2" charset="2"/>
            </a:endParaRPr>
          </a:p>
          <a:p>
            <a:pPr>
              <a:lnSpc>
                <a:spcPct val="120000"/>
              </a:lnSpc>
              <a:buFontTx/>
              <a:buNone/>
            </a:pPr>
            <a:r>
              <a:rPr lang="en-US" alt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27409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89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89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5" grpId="0" build="p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AB484613-09DA-254F-BE23-5C3D2084A9B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945892" y="246538"/>
            <a:ext cx="3252215" cy="677108"/>
          </a:xfrm>
        </p:spPr>
        <p:txBody>
          <a:bodyPr/>
          <a:lstStyle/>
          <a:p>
            <a:r>
              <a:rPr lang="en-US" altLang="en-US" sz="4400" dirty="0"/>
              <a:t>Is </a:t>
            </a:r>
            <a:r>
              <a:rPr lang="en-US" altLang="en-US" sz="4400" spc="300" dirty="0"/>
              <a:t>2</a:t>
            </a:r>
            <a:r>
              <a:rPr lang="en-US" altLang="en-US" sz="4400" spc="300" baseline="30000" dirty="0"/>
              <a:t>n</a:t>
            </a:r>
            <a:r>
              <a:rPr lang="en-US" altLang="en-US" sz="4400" dirty="0"/>
              <a:t> </a:t>
            </a:r>
            <a:r>
              <a:rPr lang="en-US" altLang="en-US" sz="4400" i="1" dirty="0"/>
              <a:t>O</a:t>
            </a:r>
            <a:r>
              <a:rPr lang="en-US" altLang="en-US" sz="4400" dirty="0"/>
              <a:t>(n!)?</a:t>
            </a:r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A6D29AF0-CD32-AC49-8580-86C52C145BD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10540" y="1850389"/>
            <a:ext cx="7734934" cy="3055901"/>
          </a:xfrm>
        </p:spPr>
        <p:txBody>
          <a:bodyPr/>
          <a:lstStyle/>
          <a:p>
            <a:pPr>
              <a:lnSpc>
                <a:spcPct val="120000"/>
              </a:lnSpc>
              <a:buFontTx/>
              <a:buNone/>
            </a:pPr>
            <a:r>
              <a:rPr lang="en-US" altLang="en-US" dirty="0">
                <a:sym typeface="Symbol" pitchFamily="2" charset="2"/>
              </a:rPr>
              <a:t>Note that we could also choose k = 1 and C = 2</a:t>
            </a:r>
          </a:p>
          <a:p>
            <a:pPr>
              <a:lnSpc>
                <a:spcPct val="120000"/>
              </a:lnSpc>
              <a:buFontTx/>
              <a:buNone/>
            </a:pPr>
            <a:r>
              <a:rPr lang="en-US" altLang="en-US" dirty="0">
                <a:sym typeface="Symbol" pitchFamily="2" charset="2"/>
              </a:rPr>
              <a:t>Since</a:t>
            </a:r>
          </a:p>
          <a:p>
            <a:pPr>
              <a:lnSpc>
                <a:spcPct val="120000"/>
              </a:lnSpc>
              <a:buFontTx/>
              <a:buNone/>
            </a:pPr>
            <a:r>
              <a:rPr lang="en-US" altLang="en-US" dirty="0"/>
              <a:t>|2</a:t>
            </a:r>
            <a:r>
              <a:rPr lang="en-US" altLang="en-US" baseline="30000" dirty="0"/>
              <a:t>0</a:t>
            </a:r>
            <a:r>
              <a:rPr lang="en-US" altLang="en-US" dirty="0"/>
              <a:t>| </a:t>
            </a:r>
            <a:r>
              <a:rPr lang="en-US" altLang="en-US" dirty="0">
                <a:sym typeface="Symbol" pitchFamily="2" charset="2"/>
              </a:rPr>
              <a:t> 2*|</a:t>
            </a:r>
            <a:r>
              <a:rPr lang="en-US" altLang="en-US" dirty="0"/>
              <a:t>0!</a:t>
            </a:r>
            <a:r>
              <a:rPr lang="en-US" altLang="en-US" dirty="0">
                <a:sym typeface="Symbol" pitchFamily="2" charset="2"/>
              </a:rPr>
              <a:t>| = 2</a:t>
            </a:r>
          </a:p>
          <a:p>
            <a:pPr>
              <a:lnSpc>
                <a:spcPct val="120000"/>
              </a:lnSpc>
              <a:buFontTx/>
              <a:buNone/>
            </a:pPr>
            <a:r>
              <a:rPr lang="en-US" altLang="en-US" dirty="0"/>
              <a:t>|2</a:t>
            </a:r>
            <a:r>
              <a:rPr lang="en-US" altLang="en-US" baseline="30000" dirty="0"/>
              <a:t>1</a:t>
            </a:r>
            <a:r>
              <a:rPr lang="en-US" altLang="en-US" dirty="0"/>
              <a:t>| </a:t>
            </a:r>
            <a:r>
              <a:rPr lang="en-US" altLang="en-US" dirty="0">
                <a:sym typeface="Symbol" pitchFamily="2" charset="2"/>
              </a:rPr>
              <a:t> 2*|</a:t>
            </a:r>
            <a:r>
              <a:rPr lang="en-US" altLang="en-US" dirty="0"/>
              <a:t>1!</a:t>
            </a:r>
            <a:r>
              <a:rPr lang="en-US" altLang="en-US" dirty="0">
                <a:sym typeface="Symbol" pitchFamily="2" charset="2"/>
              </a:rPr>
              <a:t>| = 2</a:t>
            </a:r>
          </a:p>
          <a:p>
            <a:pPr>
              <a:lnSpc>
                <a:spcPct val="120000"/>
              </a:lnSpc>
              <a:buFontTx/>
              <a:buNone/>
            </a:pPr>
            <a:r>
              <a:rPr lang="en-US" altLang="en-US" dirty="0"/>
              <a:t>|2</a:t>
            </a:r>
            <a:r>
              <a:rPr lang="en-US" altLang="en-US" baseline="30000" dirty="0"/>
              <a:t>2</a:t>
            </a:r>
            <a:r>
              <a:rPr lang="en-US" altLang="en-US" dirty="0"/>
              <a:t>| </a:t>
            </a:r>
            <a:r>
              <a:rPr lang="en-US" altLang="en-US" dirty="0">
                <a:sym typeface="Symbol" pitchFamily="2" charset="2"/>
              </a:rPr>
              <a:t> 2*|</a:t>
            </a:r>
            <a:r>
              <a:rPr lang="en-US" altLang="en-US" dirty="0"/>
              <a:t>2!</a:t>
            </a:r>
            <a:r>
              <a:rPr lang="en-US" altLang="en-US" dirty="0">
                <a:sym typeface="Symbol" pitchFamily="2" charset="2"/>
              </a:rPr>
              <a:t>| = 4</a:t>
            </a:r>
          </a:p>
          <a:p>
            <a:pPr>
              <a:lnSpc>
                <a:spcPct val="120000"/>
              </a:lnSpc>
              <a:buFontTx/>
              <a:buNone/>
            </a:pPr>
            <a:r>
              <a:rPr lang="en-US" altLang="en-US" dirty="0"/>
              <a:t>|2</a:t>
            </a:r>
            <a:r>
              <a:rPr lang="en-US" altLang="en-US" baseline="30000" dirty="0"/>
              <a:t>3</a:t>
            </a:r>
            <a:r>
              <a:rPr lang="en-US" altLang="en-US" dirty="0"/>
              <a:t>| </a:t>
            </a:r>
            <a:r>
              <a:rPr lang="en-US" altLang="en-US" dirty="0">
                <a:sym typeface="Symbol" pitchFamily="2" charset="2"/>
              </a:rPr>
              <a:t> 2*|</a:t>
            </a:r>
            <a:r>
              <a:rPr lang="en-US" altLang="en-US" dirty="0"/>
              <a:t>3!</a:t>
            </a:r>
            <a:r>
              <a:rPr lang="en-US" altLang="en-US" dirty="0">
                <a:sym typeface="Symbol" pitchFamily="2" charset="2"/>
              </a:rPr>
              <a:t>|= 12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5754585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0641BFD4-ED59-1C46-94D9-8A7F9D1443C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49107" y="246538"/>
            <a:ext cx="5257800" cy="677108"/>
          </a:xfrm>
        </p:spPr>
        <p:txBody>
          <a:bodyPr/>
          <a:lstStyle/>
          <a:p>
            <a:r>
              <a:rPr lang="en-US" altLang="en-US" sz="4400" dirty="0"/>
              <a:t>Is f(x)=(</a:t>
            </a:r>
            <a:r>
              <a:rPr lang="en-US" altLang="en-US" sz="4400" spc="600" dirty="0"/>
              <a:t>x</a:t>
            </a:r>
            <a:r>
              <a:rPr lang="en-US" altLang="en-US" sz="4400" spc="600" baseline="30000" dirty="0"/>
              <a:t>2</a:t>
            </a:r>
            <a:r>
              <a:rPr lang="en-US" altLang="en-US" sz="4400" dirty="0"/>
              <a:t>+1)/(x+1) </a:t>
            </a:r>
            <a:r>
              <a:rPr lang="en-US" altLang="en-US" sz="4400" i="1" dirty="0"/>
              <a:t>O</a:t>
            </a:r>
            <a:r>
              <a:rPr lang="en-US" altLang="en-US" sz="4400" dirty="0"/>
              <a:t>(x)?</a:t>
            </a:r>
          </a:p>
        </p:txBody>
      </p:sp>
      <p:sp>
        <p:nvSpPr>
          <p:cNvPr id="39939" name="Rectangle 3">
            <a:extLst>
              <a:ext uri="{FF2B5EF4-FFF2-40B4-BE49-F238E27FC236}">
                <a16:creationId xmlns:a16="http://schemas.microsoft.com/office/drawing/2014/main" id="{0DB559E0-3DC7-1346-A8BA-B5D83A57C6D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10540" y="1850389"/>
            <a:ext cx="8100060" cy="1390650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 dirty="0"/>
              <a:t>We must show that </a:t>
            </a:r>
            <a:r>
              <a:rPr lang="en-US" altLang="en-US" dirty="0">
                <a:sym typeface="Symbol" pitchFamily="2" charset="2"/>
              </a:rPr>
              <a:t> </a:t>
            </a:r>
            <a:r>
              <a:rPr lang="en-US" altLang="en-US" dirty="0"/>
              <a:t>constants C</a:t>
            </a:r>
            <a:r>
              <a:rPr lang="en-US" altLang="en-US" dirty="0">
                <a:sym typeface="Symbol" pitchFamily="2" charset="2"/>
              </a:rPr>
              <a:t></a:t>
            </a:r>
            <a:r>
              <a:rPr lang="en-US" altLang="en-US" b="1" dirty="0">
                <a:sym typeface="Symbol" pitchFamily="2" charset="2"/>
              </a:rPr>
              <a:t>N</a:t>
            </a:r>
            <a:r>
              <a:rPr lang="en-US" altLang="en-US" dirty="0"/>
              <a:t> and </a:t>
            </a:r>
            <a:r>
              <a:rPr lang="en-US" altLang="en-US" dirty="0" err="1"/>
              <a:t>k</a:t>
            </a:r>
            <a:r>
              <a:rPr lang="en-US" altLang="en-US" dirty="0" err="1">
                <a:sym typeface="Symbol" pitchFamily="2" charset="2"/>
              </a:rPr>
              <a:t></a:t>
            </a:r>
            <a:r>
              <a:rPr lang="en-US" altLang="en-US" b="1" dirty="0" err="1">
                <a:sym typeface="Symbol" pitchFamily="2" charset="2"/>
              </a:rPr>
              <a:t>R</a:t>
            </a:r>
            <a:r>
              <a:rPr lang="en-US" altLang="en-US" dirty="0"/>
              <a:t> such that  |f(x)| </a:t>
            </a:r>
            <a:r>
              <a:rPr lang="en-US" altLang="en-US" dirty="0">
                <a:sym typeface="Symbol" pitchFamily="2" charset="2"/>
              </a:rPr>
              <a:t> </a:t>
            </a:r>
            <a:r>
              <a:rPr lang="en-US" altLang="en-US" dirty="0" err="1">
                <a:sym typeface="Symbol" pitchFamily="2" charset="2"/>
              </a:rPr>
              <a:t>C|</a:t>
            </a:r>
            <a:r>
              <a:rPr lang="en-US" altLang="en-US" dirty="0" err="1"/>
              <a:t>x</a:t>
            </a:r>
            <a:r>
              <a:rPr lang="en-US" altLang="en-US" dirty="0">
                <a:sym typeface="Symbol" pitchFamily="2" charset="2"/>
              </a:rPr>
              <a:t>| whenever x &gt; k.</a:t>
            </a:r>
          </a:p>
          <a:p>
            <a:pPr>
              <a:buFontTx/>
              <a:buNone/>
            </a:pPr>
            <a:endParaRPr lang="en-US" altLang="en-US" dirty="0">
              <a:sym typeface="Symbol" pitchFamily="2" charset="2"/>
            </a:endParaRPr>
          </a:p>
          <a:p>
            <a:pPr>
              <a:buFontTx/>
              <a:buNone/>
            </a:pPr>
            <a:endParaRPr lang="en-US" altLang="en-US" dirty="0"/>
          </a:p>
        </p:txBody>
      </p:sp>
      <p:graphicFrame>
        <p:nvGraphicFramePr>
          <p:cNvPr id="39940" name="Object 4">
            <a:extLst>
              <a:ext uri="{FF2B5EF4-FFF2-40B4-BE49-F238E27FC236}">
                <a16:creationId xmlns:a16="http://schemas.microsoft.com/office/drawing/2014/main" id="{78A49450-2C33-7341-92FA-59B951CBBD6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14400" y="3276600"/>
          <a:ext cx="4495800" cy="1504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0" name="Equation" r:id="rId3" imgW="65532000" imgH="21945600" progId="Equation.3">
                  <p:embed/>
                </p:oleObj>
              </mc:Choice>
              <mc:Fallback>
                <p:oleObj name="Equation" r:id="rId3" imgW="65532000" imgH="21945600" progId="Equation.3">
                  <p:embed/>
                  <p:pic>
                    <p:nvPicPr>
                      <p:cNvPr id="39940" name="Object 4">
                        <a:extLst>
                          <a:ext uri="{FF2B5EF4-FFF2-40B4-BE49-F238E27FC236}">
                            <a16:creationId xmlns:a16="http://schemas.microsoft.com/office/drawing/2014/main" id="{78A49450-2C33-7341-92FA-59B951CBBD6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3276600"/>
                        <a:ext cx="4495800" cy="1504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41" name="Text Box 5">
            <a:extLst>
              <a:ext uri="{FF2B5EF4-FFF2-40B4-BE49-F238E27FC236}">
                <a16:creationId xmlns:a16="http://schemas.microsoft.com/office/drawing/2014/main" id="{68C3727E-B861-9E4D-AB9D-F20228F1C4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0" y="4267200"/>
            <a:ext cx="3200400" cy="1004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/>
              <a:t>When x &gt; 1 (Why?)</a:t>
            </a:r>
          </a:p>
          <a:p>
            <a:pPr>
              <a:spcBef>
                <a:spcPct val="50000"/>
              </a:spcBef>
            </a:pPr>
            <a:r>
              <a:rPr lang="en-US" altLang="en-US"/>
              <a:t>Therefore let k=1, C = 1</a:t>
            </a:r>
          </a:p>
        </p:txBody>
      </p:sp>
      <p:sp>
        <p:nvSpPr>
          <p:cNvPr id="39943" name="Text Box 7">
            <a:extLst>
              <a:ext uri="{FF2B5EF4-FFF2-40B4-BE49-F238E27FC236}">
                <a16:creationId xmlns:a16="http://schemas.microsoft.com/office/drawing/2014/main" id="{8FAF27CA-71C3-5B46-AB54-2D0FE3DFCD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5257800"/>
            <a:ext cx="78486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>
                <a:solidFill>
                  <a:schemeClr val="tx2"/>
                </a:solidFill>
              </a:rPr>
              <a:t>|(x</a:t>
            </a:r>
            <a:r>
              <a:rPr lang="en-US" altLang="en-US" sz="2800" baseline="30000">
                <a:solidFill>
                  <a:schemeClr val="tx2"/>
                </a:solidFill>
              </a:rPr>
              <a:t>2</a:t>
            </a:r>
            <a:r>
              <a:rPr lang="en-US" altLang="en-US" sz="2800">
                <a:solidFill>
                  <a:schemeClr val="tx2"/>
                </a:solidFill>
              </a:rPr>
              <a:t>+1)/(x+1)| </a:t>
            </a:r>
            <a:r>
              <a:rPr lang="en-US" altLang="en-US" sz="3200">
                <a:sym typeface="Symbol" pitchFamily="2" charset="2"/>
              </a:rPr>
              <a:t> |</a:t>
            </a:r>
            <a:r>
              <a:rPr lang="en-US" altLang="en-US" sz="3200"/>
              <a:t>x</a:t>
            </a:r>
            <a:r>
              <a:rPr lang="en-US" altLang="en-US" sz="3200">
                <a:sym typeface="Symbol" pitchFamily="2" charset="2"/>
              </a:rPr>
              <a:t>| when x &gt; 1</a:t>
            </a:r>
            <a:endParaRPr lang="en-US" altLang="en-US" sz="280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4146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99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99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99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99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99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99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9" grpId="0" build="p" autoUpdateAnimBg="0"/>
      <p:bldP spid="39941" grpId="0" autoUpdateAnimBg="0"/>
      <p:bldP spid="39943" grpId="0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1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>
                <a:solidFill>
                  <a:srgbClr val="888888"/>
                </a:solidFill>
              </a:rPr>
              <a:t>24</a:t>
            </a:fld>
            <a:endParaRPr dirty="0">
              <a:solidFill>
                <a:srgbClr val="888888"/>
              </a:solidFill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97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Hierarchy</a:t>
            </a:r>
            <a:r>
              <a:rPr spc="-10" dirty="0"/>
              <a:t> </a:t>
            </a:r>
            <a:r>
              <a:rPr spc="-5" dirty="0"/>
              <a:t>of</a:t>
            </a:r>
            <a:r>
              <a:rPr spc="-15" dirty="0"/>
              <a:t> </a:t>
            </a:r>
            <a:r>
              <a:rPr spc="-5" dirty="0"/>
              <a:t>functions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40739" y="2711703"/>
            <a:ext cx="733425" cy="14611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latin typeface="Times New Roman"/>
                <a:cs typeface="Times New Roman"/>
              </a:rPr>
              <a:t>n</a:t>
            </a:r>
            <a:r>
              <a:rPr sz="3600" spc="-5" dirty="0">
                <a:latin typeface="Symbol"/>
                <a:cs typeface="Symbol"/>
              </a:rPr>
              <a:t></a:t>
            </a:r>
            <a:r>
              <a:rPr sz="3600" dirty="0">
                <a:latin typeface="Times New Roman"/>
                <a:cs typeface="Times New Roman"/>
              </a:rPr>
              <a:t>n</a:t>
            </a:r>
            <a:endParaRPr sz="3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660"/>
              </a:spcBef>
            </a:pPr>
            <a:r>
              <a:rPr sz="3600" dirty="0">
                <a:latin typeface="Times New Roman"/>
                <a:cs typeface="Times New Roman"/>
              </a:rPr>
              <a:t>1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063993" y="3584955"/>
            <a:ext cx="1778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2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479387" y="3319068"/>
            <a:ext cx="9912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latin typeface="Times New Roman"/>
                <a:cs typeface="Times New Roman"/>
              </a:rPr>
              <a:t>log</a:t>
            </a:r>
            <a:r>
              <a:rPr sz="3600" spc="204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n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730240" y="2787903"/>
            <a:ext cx="70802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3600" spc="-7" baseline="25462" dirty="0">
                <a:latin typeface="Times New Roman"/>
                <a:cs typeface="Times New Roman"/>
              </a:rPr>
              <a:t>3</a:t>
            </a:r>
            <a:r>
              <a:rPr sz="3600" spc="-5" dirty="0">
                <a:latin typeface="Symbol"/>
                <a:cs typeface="Symbol"/>
              </a:rPr>
              <a:t></a:t>
            </a:r>
            <a:r>
              <a:rPr sz="3600" spc="-5" dirty="0">
                <a:latin typeface="Times New Roman"/>
                <a:cs typeface="Times New Roman"/>
              </a:rPr>
              <a:t>n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650740" y="3016503"/>
            <a:ext cx="50482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>
                <a:latin typeface="Symbol"/>
                <a:cs typeface="Symbol"/>
              </a:rPr>
              <a:t></a:t>
            </a:r>
            <a:r>
              <a:rPr sz="3600" dirty="0">
                <a:latin typeface="Times New Roman"/>
                <a:cs typeface="Times New Roman"/>
              </a:rPr>
              <a:t>n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659987" y="2760014"/>
            <a:ext cx="2540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latin typeface="Times New Roman"/>
                <a:cs typeface="Times New Roman"/>
              </a:rPr>
              <a:t>n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720594" y="3203955"/>
            <a:ext cx="1778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2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907539" y="2938017"/>
            <a:ext cx="12198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latin typeface="Times New Roman"/>
                <a:cs typeface="Times New Roman"/>
              </a:rPr>
              <a:t>nlog</a:t>
            </a:r>
            <a:r>
              <a:rPr sz="3600" spc="204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n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805635" y="3715257"/>
            <a:ext cx="457834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5400" baseline="-16975" dirty="0">
                <a:latin typeface="Times New Roman"/>
                <a:cs typeface="Times New Roman"/>
              </a:rPr>
              <a:t>n</a:t>
            </a:r>
            <a:r>
              <a:rPr sz="2400" dirty="0">
                <a:latin typeface="Times New Roman"/>
                <a:cs typeface="Times New Roman"/>
              </a:rPr>
              <a:t>2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67739" y="4485195"/>
            <a:ext cx="4572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5400" baseline="-16975" dirty="0">
                <a:latin typeface="Times New Roman"/>
                <a:cs typeface="Times New Roman"/>
              </a:rPr>
              <a:t>n</a:t>
            </a:r>
            <a:r>
              <a:rPr sz="2400" dirty="0">
                <a:latin typeface="Times New Roman"/>
                <a:cs typeface="Times New Roman"/>
              </a:rPr>
              <a:t>3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939540" y="3410457"/>
            <a:ext cx="4572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5400" baseline="-16975" dirty="0">
                <a:latin typeface="Times New Roman"/>
                <a:cs typeface="Times New Roman"/>
              </a:rPr>
              <a:t>2</a:t>
            </a:r>
            <a:r>
              <a:rPr sz="2400" dirty="0">
                <a:latin typeface="Times New Roman"/>
                <a:cs typeface="Times New Roman"/>
              </a:rPr>
              <a:t>n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898139" y="3776217"/>
            <a:ext cx="4064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latin typeface="Times New Roman"/>
                <a:cs typeface="Times New Roman"/>
              </a:rPr>
              <a:t>n!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310987" y="4020057"/>
            <a:ext cx="457834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5400" baseline="-16975" dirty="0">
                <a:latin typeface="Times New Roman"/>
                <a:cs typeface="Times New Roman"/>
              </a:rPr>
              <a:t>n</a:t>
            </a:r>
            <a:r>
              <a:rPr sz="2400" dirty="0">
                <a:latin typeface="Times New Roman"/>
                <a:cs typeface="Times New Roman"/>
              </a:rPr>
              <a:t>n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ject 1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>
                <a:solidFill>
                  <a:srgbClr val="888888"/>
                </a:solidFill>
              </a:rPr>
              <a:t>25</a:t>
            </a:fld>
            <a:endParaRPr dirty="0">
              <a:solidFill>
                <a:srgbClr val="888888"/>
              </a:solidFill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97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Hierarchy</a:t>
            </a:r>
            <a:r>
              <a:rPr spc="-10" dirty="0"/>
              <a:t> </a:t>
            </a:r>
            <a:r>
              <a:rPr spc="-5" dirty="0"/>
              <a:t>of</a:t>
            </a:r>
            <a:r>
              <a:rPr spc="-15" dirty="0"/>
              <a:t> </a:t>
            </a:r>
            <a:r>
              <a:rPr spc="-5" dirty="0"/>
              <a:t>functions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64540" y="1845817"/>
            <a:ext cx="2540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latin typeface="Times New Roman"/>
                <a:cs typeface="Times New Roman"/>
              </a:rPr>
              <a:t>1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063993" y="3584955"/>
            <a:ext cx="1778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2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479540" y="3318916"/>
            <a:ext cx="9912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latin typeface="Times New Roman"/>
                <a:cs typeface="Times New Roman"/>
              </a:rPr>
              <a:t>log</a:t>
            </a:r>
            <a:r>
              <a:rPr sz="3600" spc="204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n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730240" y="2787903"/>
            <a:ext cx="70802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3600" spc="-7" baseline="25462" dirty="0">
                <a:latin typeface="Times New Roman"/>
                <a:cs typeface="Times New Roman"/>
              </a:rPr>
              <a:t>3</a:t>
            </a:r>
            <a:r>
              <a:rPr sz="3600" spc="-5" dirty="0">
                <a:latin typeface="Symbol"/>
                <a:cs typeface="Symbol"/>
              </a:rPr>
              <a:t></a:t>
            </a:r>
            <a:r>
              <a:rPr sz="3600" spc="-5" dirty="0">
                <a:latin typeface="Times New Roman"/>
                <a:cs typeface="Times New Roman"/>
              </a:rPr>
              <a:t>n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650740" y="3016503"/>
            <a:ext cx="50482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>
                <a:latin typeface="Symbol"/>
                <a:cs typeface="Symbol"/>
              </a:rPr>
              <a:t></a:t>
            </a:r>
            <a:r>
              <a:rPr sz="3600" dirty="0">
                <a:latin typeface="Times New Roman"/>
                <a:cs typeface="Times New Roman"/>
              </a:rPr>
              <a:t>n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659987" y="2760014"/>
            <a:ext cx="2540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latin typeface="Times New Roman"/>
                <a:cs typeface="Times New Roman"/>
              </a:rPr>
              <a:t>n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720594" y="3203955"/>
            <a:ext cx="1778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2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907539" y="2938017"/>
            <a:ext cx="12198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latin typeface="Times New Roman"/>
                <a:cs typeface="Times New Roman"/>
              </a:rPr>
              <a:t>nlog</a:t>
            </a:r>
            <a:r>
              <a:rPr sz="3600" spc="204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n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40739" y="2711703"/>
            <a:ext cx="73342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latin typeface="Times New Roman"/>
                <a:cs typeface="Times New Roman"/>
              </a:rPr>
              <a:t>n</a:t>
            </a:r>
            <a:r>
              <a:rPr sz="3600" spc="-5" dirty="0">
                <a:latin typeface="Symbol"/>
                <a:cs typeface="Symbol"/>
              </a:rPr>
              <a:t></a:t>
            </a:r>
            <a:r>
              <a:rPr sz="3600" dirty="0">
                <a:latin typeface="Times New Roman"/>
                <a:cs typeface="Times New Roman"/>
              </a:rPr>
              <a:t>n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805635" y="3715257"/>
            <a:ext cx="457834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5400" baseline="-16975" dirty="0">
                <a:latin typeface="Times New Roman"/>
                <a:cs typeface="Times New Roman"/>
              </a:rPr>
              <a:t>n</a:t>
            </a:r>
            <a:r>
              <a:rPr sz="2400" dirty="0">
                <a:latin typeface="Times New Roman"/>
                <a:cs typeface="Times New Roman"/>
              </a:rPr>
              <a:t>2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67739" y="4485195"/>
            <a:ext cx="4572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5400" baseline="-16975" dirty="0">
                <a:latin typeface="Times New Roman"/>
                <a:cs typeface="Times New Roman"/>
              </a:rPr>
              <a:t>n</a:t>
            </a:r>
            <a:r>
              <a:rPr sz="2400" dirty="0">
                <a:latin typeface="Times New Roman"/>
                <a:cs typeface="Times New Roman"/>
              </a:rPr>
              <a:t>3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939540" y="3410457"/>
            <a:ext cx="4572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5400" baseline="-16975" dirty="0">
                <a:latin typeface="Times New Roman"/>
                <a:cs typeface="Times New Roman"/>
              </a:rPr>
              <a:t>2</a:t>
            </a:r>
            <a:r>
              <a:rPr sz="2400" dirty="0">
                <a:latin typeface="Times New Roman"/>
                <a:cs typeface="Times New Roman"/>
              </a:rPr>
              <a:t>n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898139" y="3776217"/>
            <a:ext cx="4064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latin typeface="Times New Roman"/>
                <a:cs typeface="Times New Roman"/>
              </a:rPr>
              <a:t>n!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310987" y="4020057"/>
            <a:ext cx="457834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5400" baseline="-16975" dirty="0">
                <a:latin typeface="Times New Roman"/>
                <a:cs typeface="Times New Roman"/>
              </a:rPr>
              <a:t>n</a:t>
            </a:r>
            <a:r>
              <a:rPr sz="2400" dirty="0">
                <a:latin typeface="Times New Roman"/>
                <a:cs typeface="Times New Roman"/>
              </a:rPr>
              <a:t>n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1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>
                <a:solidFill>
                  <a:srgbClr val="888888"/>
                </a:solidFill>
              </a:rPr>
              <a:t>26</a:t>
            </a:fld>
            <a:endParaRPr dirty="0">
              <a:solidFill>
                <a:srgbClr val="888888"/>
              </a:solidFill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97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Hierarchy</a:t>
            </a:r>
            <a:r>
              <a:rPr spc="-10" dirty="0"/>
              <a:t> </a:t>
            </a:r>
            <a:r>
              <a:rPr spc="-5" dirty="0"/>
              <a:t>of</a:t>
            </a:r>
            <a:r>
              <a:rPr spc="-15" dirty="0"/>
              <a:t> </a:t>
            </a:r>
            <a:r>
              <a:rPr spc="-5" dirty="0"/>
              <a:t>functions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62940" y="1845817"/>
            <a:ext cx="14992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latin typeface="Times New Roman"/>
                <a:cs typeface="Times New Roman"/>
              </a:rPr>
              <a:t>1,</a:t>
            </a:r>
            <a:r>
              <a:rPr sz="3600" spc="-7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log</a:t>
            </a:r>
            <a:r>
              <a:rPr sz="3600" baseline="-20833" dirty="0">
                <a:latin typeface="Times New Roman"/>
                <a:cs typeface="Times New Roman"/>
              </a:rPr>
              <a:t>2</a:t>
            </a:r>
            <a:r>
              <a:rPr sz="3600" dirty="0">
                <a:latin typeface="Times New Roman"/>
                <a:cs typeface="Times New Roman"/>
              </a:rPr>
              <a:t>n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730240" y="2787903"/>
            <a:ext cx="70802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3600" spc="-7" baseline="25462" dirty="0">
                <a:latin typeface="Times New Roman"/>
                <a:cs typeface="Times New Roman"/>
              </a:rPr>
              <a:t>3</a:t>
            </a:r>
            <a:r>
              <a:rPr sz="3600" spc="-5" dirty="0">
                <a:latin typeface="Symbol"/>
                <a:cs typeface="Symbol"/>
              </a:rPr>
              <a:t></a:t>
            </a:r>
            <a:r>
              <a:rPr sz="3600" spc="-5" dirty="0">
                <a:latin typeface="Times New Roman"/>
                <a:cs typeface="Times New Roman"/>
              </a:rPr>
              <a:t>n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650740" y="3016503"/>
            <a:ext cx="50482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>
                <a:latin typeface="Symbol"/>
                <a:cs typeface="Symbol"/>
              </a:rPr>
              <a:t></a:t>
            </a:r>
            <a:r>
              <a:rPr sz="3600" dirty="0">
                <a:latin typeface="Times New Roman"/>
                <a:cs typeface="Times New Roman"/>
              </a:rPr>
              <a:t>n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659987" y="2760014"/>
            <a:ext cx="2540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latin typeface="Times New Roman"/>
                <a:cs typeface="Times New Roman"/>
              </a:rPr>
              <a:t>n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882139" y="2938017"/>
            <a:ext cx="12706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latin typeface="Times New Roman"/>
                <a:cs typeface="Times New Roman"/>
              </a:rPr>
              <a:t>nlog</a:t>
            </a:r>
            <a:r>
              <a:rPr sz="3600" baseline="-20833" dirty="0">
                <a:latin typeface="Times New Roman"/>
                <a:cs typeface="Times New Roman"/>
              </a:rPr>
              <a:t>2</a:t>
            </a:r>
            <a:r>
              <a:rPr sz="3600" dirty="0">
                <a:latin typeface="Times New Roman"/>
                <a:cs typeface="Times New Roman"/>
              </a:rPr>
              <a:t>n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40739" y="2711703"/>
            <a:ext cx="73342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latin typeface="Times New Roman"/>
                <a:cs typeface="Times New Roman"/>
              </a:rPr>
              <a:t>n</a:t>
            </a:r>
            <a:r>
              <a:rPr sz="3600" spc="-5" dirty="0">
                <a:latin typeface="Symbol"/>
                <a:cs typeface="Symbol"/>
              </a:rPr>
              <a:t></a:t>
            </a:r>
            <a:r>
              <a:rPr sz="3600" dirty="0">
                <a:latin typeface="Times New Roman"/>
                <a:cs typeface="Times New Roman"/>
              </a:rPr>
              <a:t>n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805635" y="3715257"/>
            <a:ext cx="457834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5400" baseline="-16975" dirty="0">
                <a:latin typeface="Times New Roman"/>
                <a:cs typeface="Times New Roman"/>
              </a:rPr>
              <a:t>n</a:t>
            </a:r>
            <a:r>
              <a:rPr sz="2400" dirty="0">
                <a:latin typeface="Times New Roman"/>
                <a:cs typeface="Times New Roman"/>
              </a:rPr>
              <a:t>2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67739" y="4485195"/>
            <a:ext cx="4572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5400" baseline="-16975" dirty="0">
                <a:latin typeface="Times New Roman"/>
                <a:cs typeface="Times New Roman"/>
              </a:rPr>
              <a:t>n</a:t>
            </a:r>
            <a:r>
              <a:rPr sz="2400" dirty="0">
                <a:latin typeface="Times New Roman"/>
                <a:cs typeface="Times New Roman"/>
              </a:rPr>
              <a:t>3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939540" y="3410457"/>
            <a:ext cx="4572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5400" baseline="-16975" dirty="0">
                <a:latin typeface="Times New Roman"/>
                <a:cs typeface="Times New Roman"/>
              </a:rPr>
              <a:t>2</a:t>
            </a:r>
            <a:r>
              <a:rPr sz="2400" dirty="0">
                <a:latin typeface="Times New Roman"/>
                <a:cs typeface="Times New Roman"/>
              </a:rPr>
              <a:t>n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898139" y="3776217"/>
            <a:ext cx="4064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latin typeface="Times New Roman"/>
                <a:cs typeface="Times New Roman"/>
              </a:rPr>
              <a:t>n!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310987" y="4020057"/>
            <a:ext cx="457834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5400" baseline="-16975" dirty="0">
                <a:latin typeface="Times New Roman"/>
                <a:cs typeface="Times New Roman"/>
              </a:rPr>
              <a:t>n</a:t>
            </a:r>
            <a:r>
              <a:rPr sz="2400" dirty="0">
                <a:latin typeface="Times New Roman"/>
                <a:cs typeface="Times New Roman"/>
              </a:rPr>
              <a:t>n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>
                <a:solidFill>
                  <a:srgbClr val="888888"/>
                </a:solidFill>
              </a:rPr>
              <a:t>27</a:t>
            </a:fld>
            <a:endParaRPr dirty="0">
              <a:solidFill>
                <a:srgbClr val="888888"/>
              </a:solidFill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97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Hierarchy</a:t>
            </a:r>
            <a:r>
              <a:rPr spc="-10" dirty="0"/>
              <a:t> </a:t>
            </a:r>
            <a:r>
              <a:rPr spc="-5" dirty="0"/>
              <a:t>of</a:t>
            </a:r>
            <a:r>
              <a:rPr spc="-15" dirty="0"/>
              <a:t> </a:t>
            </a:r>
            <a:r>
              <a:rPr spc="-5" dirty="0"/>
              <a:t>functions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62940" y="1848103"/>
            <a:ext cx="235902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latin typeface="Times New Roman"/>
                <a:cs typeface="Times New Roman"/>
              </a:rPr>
              <a:t>1,</a:t>
            </a:r>
            <a:r>
              <a:rPr sz="3600" spc="-40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log</a:t>
            </a:r>
            <a:r>
              <a:rPr sz="3600" baseline="-20833" dirty="0">
                <a:latin typeface="Times New Roman"/>
                <a:cs typeface="Times New Roman"/>
              </a:rPr>
              <a:t>2</a:t>
            </a:r>
            <a:r>
              <a:rPr sz="3600" dirty="0">
                <a:latin typeface="Times New Roman"/>
                <a:cs typeface="Times New Roman"/>
              </a:rPr>
              <a:t>n,</a:t>
            </a:r>
            <a:r>
              <a:rPr sz="3600" spc="-40" dirty="0">
                <a:latin typeface="Times New Roman"/>
                <a:cs typeface="Times New Roman"/>
              </a:rPr>
              <a:t> </a:t>
            </a:r>
            <a:r>
              <a:rPr sz="3600" spc="-7" baseline="25462" dirty="0">
                <a:latin typeface="Times New Roman"/>
                <a:cs typeface="Times New Roman"/>
              </a:rPr>
              <a:t>3</a:t>
            </a:r>
            <a:r>
              <a:rPr sz="3600" spc="-5" dirty="0">
                <a:latin typeface="Symbol"/>
                <a:cs typeface="Symbol"/>
              </a:rPr>
              <a:t></a:t>
            </a:r>
            <a:r>
              <a:rPr sz="3600" spc="-5" dirty="0">
                <a:latin typeface="Times New Roman"/>
                <a:cs typeface="Times New Roman"/>
              </a:rPr>
              <a:t>n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650435" y="3016707"/>
            <a:ext cx="50482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>
                <a:latin typeface="Symbol"/>
                <a:cs typeface="Symbol"/>
              </a:rPr>
              <a:t></a:t>
            </a:r>
            <a:r>
              <a:rPr sz="3600" dirty="0">
                <a:latin typeface="Times New Roman"/>
                <a:cs typeface="Times New Roman"/>
              </a:rPr>
              <a:t>n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659682" y="2760217"/>
            <a:ext cx="2540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latin typeface="Times New Roman"/>
                <a:cs typeface="Times New Roman"/>
              </a:rPr>
              <a:t>n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881835" y="2938068"/>
            <a:ext cx="12706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latin typeface="Times New Roman"/>
                <a:cs typeface="Times New Roman"/>
              </a:rPr>
              <a:t>nlog</a:t>
            </a:r>
            <a:r>
              <a:rPr sz="3600" baseline="-20833" dirty="0">
                <a:latin typeface="Times New Roman"/>
                <a:cs typeface="Times New Roman"/>
              </a:rPr>
              <a:t>2</a:t>
            </a:r>
            <a:r>
              <a:rPr sz="3600" dirty="0">
                <a:latin typeface="Times New Roman"/>
                <a:cs typeface="Times New Roman"/>
              </a:rPr>
              <a:t>n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40739" y="2711703"/>
            <a:ext cx="73342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latin typeface="Times New Roman"/>
                <a:cs typeface="Times New Roman"/>
              </a:rPr>
              <a:t>n</a:t>
            </a:r>
            <a:r>
              <a:rPr sz="3600" spc="-5" dirty="0">
                <a:latin typeface="Symbol"/>
                <a:cs typeface="Symbol"/>
              </a:rPr>
              <a:t></a:t>
            </a:r>
            <a:r>
              <a:rPr sz="3600" dirty="0">
                <a:latin typeface="Times New Roman"/>
                <a:cs typeface="Times New Roman"/>
              </a:rPr>
              <a:t>n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805635" y="3715257"/>
            <a:ext cx="457834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5400" baseline="-16975" dirty="0">
                <a:latin typeface="Times New Roman"/>
                <a:cs typeface="Times New Roman"/>
              </a:rPr>
              <a:t>n</a:t>
            </a:r>
            <a:r>
              <a:rPr sz="2400" dirty="0">
                <a:latin typeface="Times New Roman"/>
                <a:cs typeface="Times New Roman"/>
              </a:rPr>
              <a:t>2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67739" y="4485195"/>
            <a:ext cx="4572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5400" baseline="-16975" dirty="0">
                <a:latin typeface="Times New Roman"/>
                <a:cs typeface="Times New Roman"/>
              </a:rPr>
              <a:t>n</a:t>
            </a:r>
            <a:r>
              <a:rPr sz="2400" dirty="0">
                <a:latin typeface="Times New Roman"/>
                <a:cs typeface="Times New Roman"/>
              </a:rPr>
              <a:t>3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939540" y="3410457"/>
            <a:ext cx="4572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5400" baseline="-16975" dirty="0">
                <a:latin typeface="Times New Roman"/>
                <a:cs typeface="Times New Roman"/>
              </a:rPr>
              <a:t>2</a:t>
            </a:r>
            <a:r>
              <a:rPr sz="2400" dirty="0">
                <a:latin typeface="Times New Roman"/>
                <a:cs typeface="Times New Roman"/>
              </a:rPr>
              <a:t>n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898139" y="3776217"/>
            <a:ext cx="4064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latin typeface="Times New Roman"/>
                <a:cs typeface="Times New Roman"/>
              </a:rPr>
              <a:t>n!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310987" y="4020057"/>
            <a:ext cx="457834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5400" baseline="-16975" dirty="0">
                <a:latin typeface="Times New Roman"/>
                <a:cs typeface="Times New Roman"/>
              </a:rPr>
              <a:t>n</a:t>
            </a:r>
            <a:r>
              <a:rPr sz="2400" dirty="0">
                <a:latin typeface="Times New Roman"/>
                <a:cs typeface="Times New Roman"/>
              </a:rPr>
              <a:t>n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>
                <a:solidFill>
                  <a:srgbClr val="888888"/>
                </a:solidFill>
              </a:rPr>
              <a:t>28</a:t>
            </a:fld>
            <a:endParaRPr dirty="0">
              <a:solidFill>
                <a:srgbClr val="888888"/>
              </a:solidFill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97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Hierarchy</a:t>
            </a:r>
            <a:r>
              <a:rPr spc="-10" dirty="0"/>
              <a:t> </a:t>
            </a:r>
            <a:r>
              <a:rPr spc="-5" dirty="0"/>
              <a:t>of</a:t>
            </a:r>
            <a:r>
              <a:rPr spc="-15" dirty="0"/>
              <a:t> </a:t>
            </a:r>
            <a:r>
              <a:rPr spc="-5" dirty="0"/>
              <a:t>functions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62940" y="1848103"/>
            <a:ext cx="306705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latin typeface="Times New Roman"/>
                <a:cs typeface="Times New Roman"/>
              </a:rPr>
              <a:t>1,</a:t>
            </a:r>
            <a:r>
              <a:rPr sz="3600" spc="-2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log</a:t>
            </a:r>
            <a:r>
              <a:rPr sz="3600" baseline="-20833" dirty="0">
                <a:latin typeface="Times New Roman"/>
                <a:cs typeface="Times New Roman"/>
              </a:rPr>
              <a:t>2</a:t>
            </a:r>
            <a:r>
              <a:rPr sz="3600" dirty="0">
                <a:latin typeface="Times New Roman"/>
                <a:cs typeface="Times New Roman"/>
              </a:rPr>
              <a:t>n,</a:t>
            </a:r>
            <a:r>
              <a:rPr sz="3600" spc="-25" dirty="0">
                <a:latin typeface="Times New Roman"/>
                <a:cs typeface="Times New Roman"/>
              </a:rPr>
              <a:t> </a:t>
            </a:r>
            <a:r>
              <a:rPr sz="3600" spc="-7" baseline="25462" dirty="0">
                <a:latin typeface="Times New Roman"/>
                <a:cs typeface="Times New Roman"/>
              </a:rPr>
              <a:t>3</a:t>
            </a:r>
            <a:r>
              <a:rPr sz="3600" spc="-5" dirty="0">
                <a:latin typeface="Symbol"/>
                <a:cs typeface="Symbol"/>
              </a:rPr>
              <a:t></a:t>
            </a:r>
            <a:r>
              <a:rPr sz="3600" spc="-5" dirty="0">
                <a:latin typeface="Times New Roman"/>
                <a:cs typeface="Times New Roman"/>
              </a:rPr>
              <a:t>n,</a:t>
            </a:r>
            <a:r>
              <a:rPr sz="3600" spc="-25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Symbol"/>
                <a:cs typeface="Symbol"/>
              </a:rPr>
              <a:t></a:t>
            </a:r>
            <a:r>
              <a:rPr sz="3600" spc="-5" dirty="0">
                <a:latin typeface="Times New Roman"/>
                <a:cs typeface="Times New Roman"/>
              </a:rPr>
              <a:t>n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659682" y="2760217"/>
            <a:ext cx="2540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latin typeface="Times New Roman"/>
                <a:cs typeface="Times New Roman"/>
              </a:rPr>
              <a:t>n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881835" y="2938068"/>
            <a:ext cx="12706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latin typeface="Times New Roman"/>
                <a:cs typeface="Times New Roman"/>
              </a:rPr>
              <a:t>nlog</a:t>
            </a:r>
            <a:r>
              <a:rPr sz="3600" baseline="-20833" dirty="0">
                <a:latin typeface="Times New Roman"/>
                <a:cs typeface="Times New Roman"/>
              </a:rPr>
              <a:t>2</a:t>
            </a:r>
            <a:r>
              <a:rPr sz="3600" dirty="0">
                <a:latin typeface="Times New Roman"/>
                <a:cs typeface="Times New Roman"/>
              </a:rPr>
              <a:t>n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40739" y="2711703"/>
            <a:ext cx="73342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latin typeface="Times New Roman"/>
                <a:cs typeface="Times New Roman"/>
              </a:rPr>
              <a:t>n</a:t>
            </a:r>
            <a:r>
              <a:rPr sz="3600" spc="-5" dirty="0">
                <a:latin typeface="Symbol"/>
                <a:cs typeface="Symbol"/>
              </a:rPr>
              <a:t></a:t>
            </a:r>
            <a:r>
              <a:rPr sz="3600" dirty="0">
                <a:latin typeface="Times New Roman"/>
                <a:cs typeface="Times New Roman"/>
              </a:rPr>
              <a:t>n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805635" y="3715257"/>
            <a:ext cx="457834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5400" baseline="-16975" dirty="0">
                <a:latin typeface="Times New Roman"/>
                <a:cs typeface="Times New Roman"/>
              </a:rPr>
              <a:t>n</a:t>
            </a:r>
            <a:r>
              <a:rPr sz="2400" dirty="0">
                <a:latin typeface="Times New Roman"/>
                <a:cs typeface="Times New Roman"/>
              </a:rPr>
              <a:t>2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67739" y="4485195"/>
            <a:ext cx="4572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5400" baseline="-16975" dirty="0">
                <a:latin typeface="Times New Roman"/>
                <a:cs typeface="Times New Roman"/>
              </a:rPr>
              <a:t>n</a:t>
            </a:r>
            <a:r>
              <a:rPr sz="2400" dirty="0">
                <a:latin typeface="Times New Roman"/>
                <a:cs typeface="Times New Roman"/>
              </a:rPr>
              <a:t>3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939540" y="3410457"/>
            <a:ext cx="4572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5400" baseline="-16975" dirty="0">
                <a:latin typeface="Times New Roman"/>
                <a:cs typeface="Times New Roman"/>
              </a:rPr>
              <a:t>2</a:t>
            </a:r>
            <a:r>
              <a:rPr sz="2400" dirty="0">
                <a:latin typeface="Times New Roman"/>
                <a:cs typeface="Times New Roman"/>
              </a:rPr>
              <a:t>n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898139" y="3776217"/>
            <a:ext cx="4064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latin typeface="Times New Roman"/>
                <a:cs typeface="Times New Roman"/>
              </a:rPr>
              <a:t>n!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310987" y="4020057"/>
            <a:ext cx="457834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5400" baseline="-16975" dirty="0">
                <a:latin typeface="Times New Roman"/>
                <a:cs typeface="Times New Roman"/>
              </a:rPr>
              <a:t>n</a:t>
            </a:r>
            <a:r>
              <a:rPr sz="2400" dirty="0">
                <a:latin typeface="Times New Roman"/>
                <a:cs typeface="Times New Roman"/>
              </a:rPr>
              <a:t>n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>
                <a:solidFill>
                  <a:srgbClr val="888888"/>
                </a:solidFill>
              </a:rPr>
              <a:t>29</a:t>
            </a:fld>
            <a:endParaRPr dirty="0">
              <a:solidFill>
                <a:srgbClr val="888888"/>
              </a:solidFill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97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Hierarchy</a:t>
            </a:r>
            <a:r>
              <a:rPr spc="-10" dirty="0"/>
              <a:t> </a:t>
            </a:r>
            <a:r>
              <a:rPr spc="-5" dirty="0"/>
              <a:t>of</a:t>
            </a:r>
            <a:r>
              <a:rPr spc="-15" dirty="0"/>
              <a:t> </a:t>
            </a:r>
            <a:r>
              <a:rPr spc="-5" dirty="0"/>
              <a:t>functions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62940" y="1848103"/>
            <a:ext cx="352425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latin typeface="Times New Roman"/>
                <a:cs typeface="Times New Roman"/>
              </a:rPr>
              <a:t>1,</a:t>
            </a:r>
            <a:r>
              <a:rPr sz="3600" spc="-20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log</a:t>
            </a:r>
            <a:r>
              <a:rPr sz="3600" baseline="-20833" dirty="0">
                <a:latin typeface="Times New Roman"/>
                <a:cs typeface="Times New Roman"/>
              </a:rPr>
              <a:t>2</a:t>
            </a:r>
            <a:r>
              <a:rPr sz="3600" dirty="0">
                <a:latin typeface="Times New Roman"/>
                <a:cs typeface="Times New Roman"/>
              </a:rPr>
              <a:t>n,</a:t>
            </a:r>
            <a:r>
              <a:rPr sz="3600" spc="-15" dirty="0">
                <a:latin typeface="Times New Roman"/>
                <a:cs typeface="Times New Roman"/>
              </a:rPr>
              <a:t> </a:t>
            </a:r>
            <a:r>
              <a:rPr sz="3600" spc="-7" baseline="25462" dirty="0">
                <a:latin typeface="Times New Roman"/>
                <a:cs typeface="Times New Roman"/>
              </a:rPr>
              <a:t>3</a:t>
            </a:r>
            <a:r>
              <a:rPr sz="3600" spc="-5" dirty="0">
                <a:latin typeface="Symbol"/>
                <a:cs typeface="Symbol"/>
              </a:rPr>
              <a:t></a:t>
            </a:r>
            <a:r>
              <a:rPr sz="3600" spc="-5" dirty="0">
                <a:latin typeface="Times New Roman"/>
                <a:cs typeface="Times New Roman"/>
              </a:rPr>
              <a:t>n,</a:t>
            </a:r>
            <a:r>
              <a:rPr sz="3600" spc="-20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Symbol"/>
                <a:cs typeface="Symbol"/>
              </a:rPr>
              <a:t></a:t>
            </a:r>
            <a:r>
              <a:rPr sz="3600" spc="-5" dirty="0">
                <a:latin typeface="Times New Roman"/>
                <a:cs typeface="Times New Roman"/>
              </a:rPr>
              <a:t>n,</a:t>
            </a:r>
            <a:r>
              <a:rPr sz="3600" spc="-1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n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881835" y="2938068"/>
            <a:ext cx="12706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latin typeface="Times New Roman"/>
                <a:cs typeface="Times New Roman"/>
              </a:rPr>
              <a:t>nlog</a:t>
            </a:r>
            <a:r>
              <a:rPr sz="3600" baseline="-20833" dirty="0">
                <a:latin typeface="Times New Roman"/>
                <a:cs typeface="Times New Roman"/>
              </a:rPr>
              <a:t>2</a:t>
            </a:r>
            <a:r>
              <a:rPr sz="3600" dirty="0">
                <a:latin typeface="Times New Roman"/>
                <a:cs typeface="Times New Roman"/>
              </a:rPr>
              <a:t>n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40739" y="2711703"/>
            <a:ext cx="73342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latin typeface="Times New Roman"/>
                <a:cs typeface="Times New Roman"/>
              </a:rPr>
              <a:t>n</a:t>
            </a:r>
            <a:r>
              <a:rPr sz="3600" spc="-5" dirty="0">
                <a:latin typeface="Symbol"/>
                <a:cs typeface="Symbol"/>
              </a:rPr>
              <a:t></a:t>
            </a:r>
            <a:r>
              <a:rPr sz="3600" dirty="0">
                <a:latin typeface="Times New Roman"/>
                <a:cs typeface="Times New Roman"/>
              </a:rPr>
              <a:t>n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805635" y="3715257"/>
            <a:ext cx="457834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5400" baseline="-16975" dirty="0">
                <a:latin typeface="Times New Roman"/>
                <a:cs typeface="Times New Roman"/>
              </a:rPr>
              <a:t>n</a:t>
            </a:r>
            <a:r>
              <a:rPr sz="2400" dirty="0">
                <a:latin typeface="Times New Roman"/>
                <a:cs typeface="Times New Roman"/>
              </a:rPr>
              <a:t>2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67739" y="4485195"/>
            <a:ext cx="4572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5400" baseline="-16975" dirty="0">
                <a:latin typeface="Times New Roman"/>
                <a:cs typeface="Times New Roman"/>
              </a:rPr>
              <a:t>n</a:t>
            </a:r>
            <a:r>
              <a:rPr sz="2400" dirty="0">
                <a:latin typeface="Times New Roman"/>
                <a:cs typeface="Times New Roman"/>
              </a:rPr>
              <a:t>3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939540" y="3410457"/>
            <a:ext cx="4572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5400" baseline="-16975" dirty="0">
                <a:latin typeface="Times New Roman"/>
                <a:cs typeface="Times New Roman"/>
              </a:rPr>
              <a:t>2</a:t>
            </a:r>
            <a:r>
              <a:rPr sz="2400" dirty="0">
                <a:latin typeface="Times New Roman"/>
                <a:cs typeface="Times New Roman"/>
              </a:rPr>
              <a:t>n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898139" y="3776217"/>
            <a:ext cx="4064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latin typeface="Times New Roman"/>
                <a:cs typeface="Times New Roman"/>
              </a:rPr>
              <a:t>n!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310987" y="4020057"/>
            <a:ext cx="457834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5400" baseline="-16975" dirty="0">
                <a:latin typeface="Times New Roman"/>
                <a:cs typeface="Times New Roman"/>
              </a:rPr>
              <a:t>n</a:t>
            </a:r>
            <a:r>
              <a:rPr sz="2400" dirty="0">
                <a:latin typeface="Times New Roman"/>
                <a:cs typeface="Times New Roman"/>
              </a:rPr>
              <a:t>n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13587" y="516890"/>
            <a:ext cx="7197725" cy="5292725"/>
          </a:xfrm>
          <a:prstGeom prst="rect">
            <a:avLst/>
          </a:prstGeom>
        </p:spPr>
        <p:txBody>
          <a:bodyPr vert="horz" wrap="square" lIns="0" tIns="121920" rIns="0" bIns="0" rtlCol="0">
            <a:spAutoFit/>
          </a:bodyPr>
          <a:lstStyle/>
          <a:p>
            <a:pPr marL="63500">
              <a:lnSpc>
                <a:spcPct val="100000"/>
              </a:lnSpc>
              <a:spcBef>
                <a:spcPts val="960"/>
              </a:spcBef>
            </a:pPr>
            <a:r>
              <a:rPr sz="3600" spc="-5" dirty="0">
                <a:latin typeface="Times New Roman"/>
                <a:cs typeface="Times New Roman"/>
              </a:rPr>
              <a:t>log</a:t>
            </a:r>
            <a:r>
              <a:rPr sz="3600" spc="-7" baseline="-20833" dirty="0">
                <a:latin typeface="Times New Roman"/>
                <a:cs typeface="Times New Roman"/>
              </a:rPr>
              <a:t>2</a:t>
            </a:r>
            <a:r>
              <a:rPr sz="3600" spc="-5" dirty="0">
                <a:latin typeface="Times New Roman"/>
                <a:cs typeface="Times New Roman"/>
              </a:rPr>
              <a:t>(4*8)</a:t>
            </a:r>
            <a:r>
              <a:rPr sz="3600" spc="-20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=</a:t>
            </a:r>
            <a:r>
              <a:rPr sz="3600" spc="-30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log</a:t>
            </a:r>
            <a:r>
              <a:rPr sz="3600" baseline="-20833" dirty="0">
                <a:latin typeface="Times New Roman"/>
                <a:cs typeface="Times New Roman"/>
              </a:rPr>
              <a:t>2</a:t>
            </a:r>
            <a:r>
              <a:rPr sz="3600" dirty="0">
                <a:latin typeface="Times New Roman"/>
                <a:cs typeface="Times New Roman"/>
              </a:rPr>
              <a:t>32</a:t>
            </a:r>
            <a:r>
              <a:rPr sz="3600" spc="-20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=</a:t>
            </a:r>
            <a:r>
              <a:rPr sz="3600" spc="-2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5</a:t>
            </a:r>
            <a:endParaRPr sz="3600">
              <a:latin typeface="Times New Roman"/>
              <a:cs typeface="Times New Roman"/>
            </a:endParaRPr>
          </a:p>
          <a:p>
            <a:pPr marL="63500">
              <a:lnSpc>
                <a:spcPct val="100000"/>
              </a:lnSpc>
              <a:spcBef>
                <a:spcPts val="865"/>
              </a:spcBef>
            </a:pPr>
            <a:r>
              <a:rPr sz="3600" spc="-5" dirty="0">
                <a:latin typeface="Times New Roman"/>
                <a:cs typeface="Times New Roman"/>
              </a:rPr>
              <a:t>log</a:t>
            </a:r>
            <a:r>
              <a:rPr sz="3600" spc="-7" baseline="-20833" dirty="0">
                <a:latin typeface="Times New Roman"/>
                <a:cs typeface="Times New Roman"/>
              </a:rPr>
              <a:t>2</a:t>
            </a:r>
            <a:r>
              <a:rPr sz="3600" spc="-5" dirty="0">
                <a:latin typeface="Times New Roman"/>
                <a:cs typeface="Times New Roman"/>
              </a:rPr>
              <a:t>(4*8)</a:t>
            </a:r>
            <a:r>
              <a:rPr sz="3600" spc="-10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=</a:t>
            </a:r>
            <a:r>
              <a:rPr sz="3600" spc="-1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log</a:t>
            </a:r>
            <a:r>
              <a:rPr sz="3600" baseline="-20833" dirty="0">
                <a:latin typeface="Times New Roman"/>
                <a:cs typeface="Times New Roman"/>
              </a:rPr>
              <a:t>2</a:t>
            </a:r>
            <a:r>
              <a:rPr sz="3600" dirty="0">
                <a:latin typeface="Times New Roman"/>
                <a:cs typeface="Times New Roman"/>
              </a:rPr>
              <a:t>4</a:t>
            </a:r>
            <a:r>
              <a:rPr sz="3600" spc="-10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+</a:t>
            </a:r>
            <a:r>
              <a:rPr sz="3600" spc="-1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log</a:t>
            </a:r>
            <a:r>
              <a:rPr sz="3600" baseline="-20833" dirty="0">
                <a:latin typeface="Times New Roman"/>
                <a:cs typeface="Times New Roman"/>
              </a:rPr>
              <a:t>2</a:t>
            </a:r>
            <a:r>
              <a:rPr sz="3600" dirty="0">
                <a:latin typeface="Times New Roman"/>
                <a:cs typeface="Times New Roman"/>
              </a:rPr>
              <a:t>8</a:t>
            </a:r>
            <a:r>
              <a:rPr sz="3600" spc="-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=</a:t>
            </a:r>
            <a:r>
              <a:rPr sz="3600" spc="-15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2+3</a:t>
            </a:r>
            <a:r>
              <a:rPr sz="3600" spc="-1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=</a:t>
            </a:r>
            <a:r>
              <a:rPr sz="3600" spc="-1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5</a:t>
            </a:r>
            <a:endParaRPr sz="3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5250">
              <a:latin typeface="Times New Roman"/>
              <a:cs typeface="Times New Roman"/>
            </a:endParaRPr>
          </a:p>
          <a:p>
            <a:pPr marL="63500">
              <a:lnSpc>
                <a:spcPct val="100000"/>
              </a:lnSpc>
              <a:spcBef>
                <a:spcPts val="5"/>
              </a:spcBef>
            </a:pPr>
            <a:r>
              <a:rPr sz="3600" spc="-5" dirty="0">
                <a:latin typeface="Times New Roman"/>
                <a:cs typeface="Times New Roman"/>
              </a:rPr>
              <a:t>log</a:t>
            </a:r>
            <a:r>
              <a:rPr sz="3600" spc="-7" baseline="-20833" dirty="0">
                <a:latin typeface="Times New Roman"/>
                <a:cs typeface="Times New Roman"/>
              </a:rPr>
              <a:t>2</a:t>
            </a:r>
            <a:r>
              <a:rPr sz="3600" spc="-5" dirty="0">
                <a:latin typeface="Times New Roman"/>
                <a:cs typeface="Times New Roman"/>
              </a:rPr>
              <a:t>(16/4)</a:t>
            </a:r>
            <a:r>
              <a:rPr sz="3600" spc="-2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=</a:t>
            </a:r>
            <a:r>
              <a:rPr sz="3600" spc="-20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log</a:t>
            </a:r>
            <a:r>
              <a:rPr sz="3600" baseline="-20833" dirty="0">
                <a:latin typeface="Times New Roman"/>
                <a:cs typeface="Times New Roman"/>
              </a:rPr>
              <a:t>2</a:t>
            </a:r>
            <a:r>
              <a:rPr sz="3600" dirty="0">
                <a:latin typeface="Times New Roman"/>
                <a:cs typeface="Times New Roman"/>
              </a:rPr>
              <a:t>4</a:t>
            </a:r>
            <a:r>
              <a:rPr sz="3600" spc="-10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=</a:t>
            </a:r>
            <a:r>
              <a:rPr sz="3600" spc="-30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2</a:t>
            </a:r>
            <a:endParaRPr sz="3600">
              <a:latin typeface="Times New Roman"/>
              <a:cs typeface="Times New Roman"/>
            </a:endParaRPr>
          </a:p>
          <a:p>
            <a:pPr marL="63500">
              <a:lnSpc>
                <a:spcPct val="100000"/>
              </a:lnSpc>
              <a:spcBef>
                <a:spcPts val="860"/>
              </a:spcBef>
            </a:pPr>
            <a:r>
              <a:rPr sz="3600" spc="-5" dirty="0">
                <a:latin typeface="Times New Roman"/>
                <a:cs typeface="Times New Roman"/>
              </a:rPr>
              <a:t>log</a:t>
            </a:r>
            <a:r>
              <a:rPr sz="3600" spc="-7" baseline="-20833" dirty="0">
                <a:latin typeface="Times New Roman"/>
                <a:cs typeface="Times New Roman"/>
              </a:rPr>
              <a:t>2</a:t>
            </a:r>
            <a:r>
              <a:rPr sz="3600" spc="-5" dirty="0">
                <a:latin typeface="Times New Roman"/>
                <a:cs typeface="Times New Roman"/>
              </a:rPr>
              <a:t>(16/4)</a:t>
            </a:r>
            <a:r>
              <a:rPr sz="3600" spc="-20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=</a:t>
            </a:r>
            <a:r>
              <a:rPr sz="3600" spc="-10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log</a:t>
            </a:r>
            <a:r>
              <a:rPr sz="3600" baseline="-20833" dirty="0">
                <a:latin typeface="Times New Roman"/>
                <a:cs typeface="Times New Roman"/>
              </a:rPr>
              <a:t>2</a:t>
            </a:r>
            <a:r>
              <a:rPr sz="3600" dirty="0">
                <a:latin typeface="Times New Roman"/>
                <a:cs typeface="Times New Roman"/>
              </a:rPr>
              <a:t>16</a:t>
            </a:r>
            <a:r>
              <a:rPr sz="3600" spc="-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–</a:t>
            </a:r>
            <a:r>
              <a:rPr sz="3600" spc="-10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log</a:t>
            </a:r>
            <a:r>
              <a:rPr sz="3600" baseline="-20833" dirty="0">
                <a:latin typeface="Times New Roman"/>
                <a:cs typeface="Times New Roman"/>
              </a:rPr>
              <a:t>2</a:t>
            </a:r>
            <a:r>
              <a:rPr sz="3600" dirty="0">
                <a:latin typeface="Times New Roman"/>
                <a:cs typeface="Times New Roman"/>
              </a:rPr>
              <a:t>4</a:t>
            </a:r>
            <a:r>
              <a:rPr sz="3600" spc="-1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=</a:t>
            </a:r>
            <a:r>
              <a:rPr sz="3600" spc="-10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4</a:t>
            </a:r>
            <a:r>
              <a:rPr sz="3600" spc="-10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–</a:t>
            </a:r>
            <a:r>
              <a:rPr sz="3600" spc="-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2</a:t>
            </a:r>
            <a:r>
              <a:rPr sz="3600" spc="-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=</a:t>
            </a:r>
            <a:r>
              <a:rPr sz="3600" spc="-2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2</a:t>
            </a:r>
            <a:endParaRPr sz="3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4500">
              <a:latin typeface="Times New Roman"/>
              <a:cs typeface="Times New Roman"/>
            </a:endParaRPr>
          </a:p>
          <a:p>
            <a:pPr marL="63500" marR="2442845">
              <a:lnSpc>
                <a:spcPct val="120000"/>
              </a:lnSpc>
            </a:pPr>
            <a:r>
              <a:rPr sz="3600" spc="-5" dirty="0">
                <a:latin typeface="Times New Roman"/>
                <a:cs typeface="Times New Roman"/>
              </a:rPr>
              <a:t>log</a:t>
            </a:r>
            <a:r>
              <a:rPr sz="3600" spc="-7" baseline="-20833" dirty="0">
                <a:latin typeface="Times New Roman"/>
                <a:cs typeface="Times New Roman"/>
              </a:rPr>
              <a:t>2</a:t>
            </a:r>
            <a:r>
              <a:rPr sz="3600" spc="-5" dirty="0">
                <a:latin typeface="Times New Roman"/>
                <a:cs typeface="Times New Roman"/>
              </a:rPr>
              <a:t>4</a:t>
            </a:r>
            <a:r>
              <a:rPr sz="3600" spc="-7" baseline="25462" dirty="0">
                <a:latin typeface="Times New Roman"/>
                <a:cs typeface="Times New Roman"/>
              </a:rPr>
              <a:t>3</a:t>
            </a:r>
            <a:r>
              <a:rPr sz="3600" spc="637" baseline="25462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=</a:t>
            </a:r>
            <a:r>
              <a:rPr sz="3600" spc="114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log</a:t>
            </a:r>
            <a:r>
              <a:rPr sz="3600" baseline="-20833" dirty="0">
                <a:latin typeface="Times New Roman"/>
                <a:cs typeface="Times New Roman"/>
              </a:rPr>
              <a:t>2</a:t>
            </a:r>
            <a:r>
              <a:rPr sz="3600" dirty="0">
                <a:latin typeface="Times New Roman"/>
                <a:cs typeface="Times New Roman"/>
              </a:rPr>
              <a:t>64</a:t>
            </a:r>
            <a:r>
              <a:rPr sz="3600" spc="130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=</a:t>
            </a:r>
            <a:r>
              <a:rPr sz="3600" spc="114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6 </a:t>
            </a:r>
            <a:r>
              <a:rPr sz="3600" spc="5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log</a:t>
            </a:r>
            <a:r>
              <a:rPr sz="3600" spc="-7" baseline="-20833" dirty="0">
                <a:latin typeface="Times New Roman"/>
                <a:cs typeface="Times New Roman"/>
              </a:rPr>
              <a:t>2</a:t>
            </a:r>
            <a:r>
              <a:rPr sz="3600" spc="-5" dirty="0">
                <a:latin typeface="Times New Roman"/>
                <a:cs typeface="Times New Roman"/>
              </a:rPr>
              <a:t>4</a:t>
            </a:r>
            <a:r>
              <a:rPr sz="3600" spc="-7" baseline="25462" dirty="0">
                <a:solidFill>
                  <a:srgbClr val="FF0000"/>
                </a:solidFill>
                <a:latin typeface="Times New Roman"/>
                <a:cs typeface="Times New Roman"/>
              </a:rPr>
              <a:t>3</a:t>
            </a:r>
            <a:r>
              <a:rPr sz="3600" spc="434" baseline="25462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=</a:t>
            </a:r>
            <a:r>
              <a:rPr sz="3600" spc="-20" dirty="0">
                <a:latin typeface="Times New Roman"/>
                <a:cs typeface="Times New Roman"/>
              </a:rPr>
              <a:t> </a:t>
            </a:r>
            <a:r>
              <a:rPr sz="3600" spc="-5" dirty="0">
                <a:solidFill>
                  <a:srgbClr val="FF0000"/>
                </a:solidFill>
                <a:latin typeface="Times New Roman"/>
                <a:cs typeface="Times New Roman"/>
              </a:rPr>
              <a:t>3</a:t>
            </a:r>
            <a:r>
              <a:rPr sz="3600" spc="-5" dirty="0">
                <a:latin typeface="Times New Roman"/>
                <a:cs typeface="Times New Roman"/>
              </a:rPr>
              <a:t>log</a:t>
            </a:r>
            <a:r>
              <a:rPr sz="3600" spc="-7" baseline="-20833" dirty="0">
                <a:latin typeface="Times New Roman"/>
                <a:cs typeface="Times New Roman"/>
              </a:rPr>
              <a:t>2</a:t>
            </a:r>
            <a:r>
              <a:rPr sz="3600" spc="-5" dirty="0">
                <a:latin typeface="Times New Roman"/>
                <a:cs typeface="Times New Roman"/>
              </a:rPr>
              <a:t>4 </a:t>
            </a:r>
            <a:r>
              <a:rPr sz="3600" dirty="0">
                <a:latin typeface="Times New Roman"/>
                <a:cs typeface="Times New Roman"/>
              </a:rPr>
              <a:t>=</a:t>
            </a:r>
            <a:r>
              <a:rPr sz="3600" spc="-20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3*2</a:t>
            </a:r>
            <a:r>
              <a:rPr sz="3600" spc="-10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=</a:t>
            </a:r>
            <a:r>
              <a:rPr sz="3600" spc="-10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6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495800" y="609600"/>
            <a:ext cx="609600" cy="609600"/>
          </a:xfrm>
          <a:custGeom>
            <a:avLst/>
            <a:gdLst/>
            <a:ahLst/>
            <a:cxnLst/>
            <a:rect l="l" t="t" r="r" b="b"/>
            <a:pathLst>
              <a:path w="609600" h="609600">
                <a:moveTo>
                  <a:pt x="0" y="304800"/>
                </a:moveTo>
                <a:lnTo>
                  <a:pt x="3989" y="255359"/>
                </a:lnTo>
                <a:lnTo>
                  <a:pt x="15538" y="208458"/>
                </a:lnTo>
                <a:lnTo>
                  <a:pt x="34020" y="164725"/>
                </a:lnTo>
                <a:lnTo>
                  <a:pt x="58808" y="124788"/>
                </a:lnTo>
                <a:lnTo>
                  <a:pt x="89273" y="89273"/>
                </a:lnTo>
                <a:lnTo>
                  <a:pt x="124788" y="58808"/>
                </a:lnTo>
                <a:lnTo>
                  <a:pt x="164725" y="34020"/>
                </a:lnTo>
                <a:lnTo>
                  <a:pt x="208458" y="15538"/>
                </a:lnTo>
                <a:lnTo>
                  <a:pt x="255359" y="3989"/>
                </a:lnTo>
                <a:lnTo>
                  <a:pt x="304800" y="0"/>
                </a:lnTo>
                <a:lnTo>
                  <a:pt x="354240" y="3989"/>
                </a:lnTo>
                <a:lnTo>
                  <a:pt x="401141" y="15538"/>
                </a:lnTo>
                <a:lnTo>
                  <a:pt x="444874" y="34020"/>
                </a:lnTo>
                <a:lnTo>
                  <a:pt x="484811" y="58808"/>
                </a:lnTo>
                <a:lnTo>
                  <a:pt x="520326" y="89273"/>
                </a:lnTo>
                <a:lnTo>
                  <a:pt x="550791" y="124788"/>
                </a:lnTo>
                <a:lnTo>
                  <a:pt x="575579" y="164725"/>
                </a:lnTo>
                <a:lnTo>
                  <a:pt x="594061" y="208458"/>
                </a:lnTo>
                <a:lnTo>
                  <a:pt x="605610" y="255359"/>
                </a:lnTo>
                <a:lnTo>
                  <a:pt x="609600" y="304800"/>
                </a:lnTo>
                <a:lnTo>
                  <a:pt x="605610" y="354240"/>
                </a:lnTo>
                <a:lnTo>
                  <a:pt x="594061" y="401141"/>
                </a:lnTo>
                <a:lnTo>
                  <a:pt x="575579" y="444874"/>
                </a:lnTo>
                <a:lnTo>
                  <a:pt x="550791" y="484811"/>
                </a:lnTo>
                <a:lnTo>
                  <a:pt x="520326" y="520326"/>
                </a:lnTo>
                <a:lnTo>
                  <a:pt x="484811" y="550791"/>
                </a:lnTo>
                <a:lnTo>
                  <a:pt x="444874" y="575579"/>
                </a:lnTo>
                <a:lnTo>
                  <a:pt x="401141" y="594061"/>
                </a:lnTo>
                <a:lnTo>
                  <a:pt x="354240" y="605610"/>
                </a:lnTo>
                <a:lnTo>
                  <a:pt x="304800" y="609600"/>
                </a:lnTo>
                <a:lnTo>
                  <a:pt x="255359" y="605610"/>
                </a:lnTo>
                <a:lnTo>
                  <a:pt x="208458" y="594061"/>
                </a:lnTo>
                <a:lnTo>
                  <a:pt x="164725" y="575579"/>
                </a:lnTo>
                <a:lnTo>
                  <a:pt x="124788" y="550791"/>
                </a:lnTo>
                <a:lnTo>
                  <a:pt x="89273" y="520326"/>
                </a:lnTo>
                <a:lnTo>
                  <a:pt x="58808" y="484811"/>
                </a:lnTo>
                <a:lnTo>
                  <a:pt x="34020" y="444874"/>
                </a:lnTo>
                <a:lnTo>
                  <a:pt x="15538" y="401141"/>
                </a:lnTo>
                <a:lnTo>
                  <a:pt x="3989" y="354240"/>
                </a:lnTo>
                <a:lnTo>
                  <a:pt x="0" y="304800"/>
                </a:lnTo>
                <a:close/>
              </a:path>
            </a:pathLst>
          </a:custGeom>
          <a:ln w="28575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934200" y="1295400"/>
            <a:ext cx="609600" cy="609600"/>
          </a:xfrm>
          <a:custGeom>
            <a:avLst/>
            <a:gdLst/>
            <a:ahLst/>
            <a:cxnLst/>
            <a:rect l="l" t="t" r="r" b="b"/>
            <a:pathLst>
              <a:path w="609600" h="609600">
                <a:moveTo>
                  <a:pt x="0" y="304800"/>
                </a:moveTo>
                <a:lnTo>
                  <a:pt x="3989" y="255359"/>
                </a:lnTo>
                <a:lnTo>
                  <a:pt x="15538" y="208458"/>
                </a:lnTo>
                <a:lnTo>
                  <a:pt x="34020" y="164725"/>
                </a:lnTo>
                <a:lnTo>
                  <a:pt x="58808" y="124788"/>
                </a:lnTo>
                <a:lnTo>
                  <a:pt x="89273" y="89273"/>
                </a:lnTo>
                <a:lnTo>
                  <a:pt x="124788" y="58808"/>
                </a:lnTo>
                <a:lnTo>
                  <a:pt x="164725" y="34020"/>
                </a:lnTo>
                <a:lnTo>
                  <a:pt x="208458" y="15538"/>
                </a:lnTo>
                <a:lnTo>
                  <a:pt x="255359" y="3989"/>
                </a:lnTo>
                <a:lnTo>
                  <a:pt x="304800" y="0"/>
                </a:lnTo>
                <a:lnTo>
                  <a:pt x="354240" y="3989"/>
                </a:lnTo>
                <a:lnTo>
                  <a:pt x="401141" y="15538"/>
                </a:lnTo>
                <a:lnTo>
                  <a:pt x="444874" y="34020"/>
                </a:lnTo>
                <a:lnTo>
                  <a:pt x="484811" y="58808"/>
                </a:lnTo>
                <a:lnTo>
                  <a:pt x="520326" y="89273"/>
                </a:lnTo>
                <a:lnTo>
                  <a:pt x="550791" y="124788"/>
                </a:lnTo>
                <a:lnTo>
                  <a:pt x="575579" y="164725"/>
                </a:lnTo>
                <a:lnTo>
                  <a:pt x="594061" y="208458"/>
                </a:lnTo>
                <a:lnTo>
                  <a:pt x="605610" y="255359"/>
                </a:lnTo>
                <a:lnTo>
                  <a:pt x="609600" y="304800"/>
                </a:lnTo>
                <a:lnTo>
                  <a:pt x="605610" y="354240"/>
                </a:lnTo>
                <a:lnTo>
                  <a:pt x="594061" y="401141"/>
                </a:lnTo>
                <a:lnTo>
                  <a:pt x="575579" y="444874"/>
                </a:lnTo>
                <a:lnTo>
                  <a:pt x="550791" y="484811"/>
                </a:lnTo>
                <a:lnTo>
                  <a:pt x="520326" y="520326"/>
                </a:lnTo>
                <a:lnTo>
                  <a:pt x="484811" y="550791"/>
                </a:lnTo>
                <a:lnTo>
                  <a:pt x="444874" y="575579"/>
                </a:lnTo>
                <a:lnTo>
                  <a:pt x="401141" y="594061"/>
                </a:lnTo>
                <a:lnTo>
                  <a:pt x="354240" y="605610"/>
                </a:lnTo>
                <a:lnTo>
                  <a:pt x="304800" y="609600"/>
                </a:lnTo>
                <a:lnTo>
                  <a:pt x="255359" y="605610"/>
                </a:lnTo>
                <a:lnTo>
                  <a:pt x="208458" y="594061"/>
                </a:lnTo>
                <a:lnTo>
                  <a:pt x="164725" y="575579"/>
                </a:lnTo>
                <a:lnTo>
                  <a:pt x="124788" y="550791"/>
                </a:lnTo>
                <a:lnTo>
                  <a:pt x="89273" y="520326"/>
                </a:lnTo>
                <a:lnTo>
                  <a:pt x="58808" y="484811"/>
                </a:lnTo>
                <a:lnTo>
                  <a:pt x="34020" y="444874"/>
                </a:lnTo>
                <a:lnTo>
                  <a:pt x="15538" y="401141"/>
                </a:lnTo>
                <a:lnTo>
                  <a:pt x="3989" y="354240"/>
                </a:lnTo>
                <a:lnTo>
                  <a:pt x="0" y="304800"/>
                </a:lnTo>
                <a:close/>
              </a:path>
            </a:pathLst>
          </a:custGeom>
          <a:ln w="28575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029200" y="5257800"/>
            <a:ext cx="609600" cy="609600"/>
          </a:xfrm>
          <a:custGeom>
            <a:avLst/>
            <a:gdLst/>
            <a:ahLst/>
            <a:cxnLst/>
            <a:rect l="l" t="t" r="r" b="b"/>
            <a:pathLst>
              <a:path w="609600" h="609600">
                <a:moveTo>
                  <a:pt x="0" y="304800"/>
                </a:moveTo>
                <a:lnTo>
                  <a:pt x="3989" y="255359"/>
                </a:lnTo>
                <a:lnTo>
                  <a:pt x="15538" y="208458"/>
                </a:lnTo>
                <a:lnTo>
                  <a:pt x="34020" y="164725"/>
                </a:lnTo>
                <a:lnTo>
                  <a:pt x="58808" y="124788"/>
                </a:lnTo>
                <a:lnTo>
                  <a:pt x="89273" y="89273"/>
                </a:lnTo>
                <a:lnTo>
                  <a:pt x="124788" y="58808"/>
                </a:lnTo>
                <a:lnTo>
                  <a:pt x="164725" y="34020"/>
                </a:lnTo>
                <a:lnTo>
                  <a:pt x="208458" y="15538"/>
                </a:lnTo>
                <a:lnTo>
                  <a:pt x="255359" y="3989"/>
                </a:lnTo>
                <a:lnTo>
                  <a:pt x="304800" y="0"/>
                </a:lnTo>
                <a:lnTo>
                  <a:pt x="354240" y="3989"/>
                </a:lnTo>
                <a:lnTo>
                  <a:pt x="401141" y="15538"/>
                </a:lnTo>
                <a:lnTo>
                  <a:pt x="444874" y="34020"/>
                </a:lnTo>
                <a:lnTo>
                  <a:pt x="484811" y="58808"/>
                </a:lnTo>
                <a:lnTo>
                  <a:pt x="520326" y="89273"/>
                </a:lnTo>
                <a:lnTo>
                  <a:pt x="550791" y="124788"/>
                </a:lnTo>
                <a:lnTo>
                  <a:pt x="575579" y="164725"/>
                </a:lnTo>
                <a:lnTo>
                  <a:pt x="594061" y="208458"/>
                </a:lnTo>
                <a:lnTo>
                  <a:pt x="605610" y="255359"/>
                </a:lnTo>
                <a:lnTo>
                  <a:pt x="609600" y="304800"/>
                </a:lnTo>
                <a:lnTo>
                  <a:pt x="605610" y="354240"/>
                </a:lnTo>
                <a:lnTo>
                  <a:pt x="594061" y="401141"/>
                </a:lnTo>
                <a:lnTo>
                  <a:pt x="575579" y="444874"/>
                </a:lnTo>
                <a:lnTo>
                  <a:pt x="550791" y="484811"/>
                </a:lnTo>
                <a:lnTo>
                  <a:pt x="520326" y="520326"/>
                </a:lnTo>
                <a:lnTo>
                  <a:pt x="484811" y="550791"/>
                </a:lnTo>
                <a:lnTo>
                  <a:pt x="444874" y="575579"/>
                </a:lnTo>
                <a:lnTo>
                  <a:pt x="401141" y="594061"/>
                </a:lnTo>
                <a:lnTo>
                  <a:pt x="354240" y="605610"/>
                </a:lnTo>
                <a:lnTo>
                  <a:pt x="304800" y="609600"/>
                </a:lnTo>
                <a:lnTo>
                  <a:pt x="255359" y="605610"/>
                </a:lnTo>
                <a:lnTo>
                  <a:pt x="208458" y="594061"/>
                </a:lnTo>
                <a:lnTo>
                  <a:pt x="164725" y="575579"/>
                </a:lnTo>
                <a:lnTo>
                  <a:pt x="124788" y="550791"/>
                </a:lnTo>
                <a:lnTo>
                  <a:pt x="89273" y="520326"/>
                </a:lnTo>
                <a:lnTo>
                  <a:pt x="58808" y="484811"/>
                </a:lnTo>
                <a:lnTo>
                  <a:pt x="34020" y="444874"/>
                </a:lnTo>
                <a:lnTo>
                  <a:pt x="15538" y="401141"/>
                </a:lnTo>
                <a:lnTo>
                  <a:pt x="3989" y="354240"/>
                </a:lnTo>
                <a:lnTo>
                  <a:pt x="0" y="304800"/>
                </a:lnTo>
                <a:close/>
              </a:path>
            </a:pathLst>
          </a:custGeom>
          <a:ln w="28575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886200" y="4572000"/>
            <a:ext cx="609600" cy="609600"/>
          </a:xfrm>
          <a:custGeom>
            <a:avLst/>
            <a:gdLst/>
            <a:ahLst/>
            <a:cxnLst/>
            <a:rect l="l" t="t" r="r" b="b"/>
            <a:pathLst>
              <a:path w="609600" h="609600">
                <a:moveTo>
                  <a:pt x="0" y="304800"/>
                </a:moveTo>
                <a:lnTo>
                  <a:pt x="3989" y="255359"/>
                </a:lnTo>
                <a:lnTo>
                  <a:pt x="15538" y="208458"/>
                </a:lnTo>
                <a:lnTo>
                  <a:pt x="34020" y="164725"/>
                </a:lnTo>
                <a:lnTo>
                  <a:pt x="58808" y="124788"/>
                </a:lnTo>
                <a:lnTo>
                  <a:pt x="89273" y="89273"/>
                </a:lnTo>
                <a:lnTo>
                  <a:pt x="124788" y="58808"/>
                </a:lnTo>
                <a:lnTo>
                  <a:pt x="164725" y="34020"/>
                </a:lnTo>
                <a:lnTo>
                  <a:pt x="208458" y="15538"/>
                </a:lnTo>
                <a:lnTo>
                  <a:pt x="255359" y="3989"/>
                </a:lnTo>
                <a:lnTo>
                  <a:pt x="304800" y="0"/>
                </a:lnTo>
                <a:lnTo>
                  <a:pt x="354240" y="3989"/>
                </a:lnTo>
                <a:lnTo>
                  <a:pt x="401141" y="15538"/>
                </a:lnTo>
                <a:lnTo>
                  <a:pt x="444874" y="34020"/>
                </a:lnTo>
                <a:lnTo>
                  <a:pt x="484811" y="58808"/>
                </a:lnTo>
                <a:lnTo>
                  <a:pt x="520326" y="89273"/>
                </a:lnTo>
                <a:lnTo>
                  <a:pt x="550791" y="124788"/>
                </a:lnTo>
                <a:lnTo>
                  <a:pt x="575579" y="164725"/>
                </a:lnTo>
                <a:lnTo>
                  <a:pt x="594061" y="208458"/>
                </a:lnTo>
                <a:lnTo>
                  <a:pt x="605610" y="255359"/>
                </a:lnTo>
                <a:lnTo>
                  <a:pt x="609600" y="304800"/>
                </a:lnTo>
                <a:lnTo>
                  <a:pt x="605610" y="354240"/>
                </a:lnTo>
                <a:lnTo>
                  <a:pt x="594061" y="401141"/>
                </a:lnTo>
                <a:lnTo>
                  <a:pt x="575579" y="444874"/>
                </a:lnTo>
                <a:lnTo>
                  <a:pt x="550791" y="484811"/>
                </a:lnTo>
                <a:lnTo>
                  <a:pt x="520326" y="520326"/>
                </a:lnTo>
                <a:lnTo>
                  <a:pt x="484811" y="550791"/>
                </a:lnTo>
                <a:lnTo>
                  <a:pt x="444874" y="575579"/>
                </a:lnTo>
                <a:lnTo>
                  <a:pt x="401141" y="594061"/>
                </a:lnTo>
                <a:lnTo>
                  <a:pt x="354240" y="605610"/>
                </a:lnTo>
                <a:lnTo>
                  <a:pt x="304800" y="609600"/>
                </a:lnTo>
                <a:lnTo>
                  <a:pt x="255359" y="605610"/>
                </a:lnTo>
                <a:lnTo>
                  <a:pt x="208458" y="594061"/>
                </a:lnTo>
                <a:lnTo>
                  <a:pt x="164725" y="575579"/>
                </a:lnTo>
                <a:lnTo>
                  <a:pt x="124788" y="550791"/>
                </a:lnTo>
                <a:lnTo>
                  <a:pt x="89273" y="520326"/>
                </a:lnTo>
                <a:lnTo>
                  <a:pt x="58808" y="484811"/>
                </a:lnTo>
                <a:lnTo>
                  <a:pt x="34020" y="444874"/>
                </a:lnTo>
                <a:lnTo>
                  <a:pt x="15538" y="401141"/>
                </a:lnTo>
                <a:lnTo>
                  <a:pt x="3989" y="354240"/>
                </a:lnTo>
                <a:lnTo>
                  <a:pt x="0" y="304800"/>
                </a:lnTo>
                <a:close/>
              </a:path>
            </a:pathLst>
          </a:custGeom>
          <a:ln w="28575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391400" y="3276600"/>
            <a:ext cx="609600" cy="609600"/>
          </a:xfrm>
          <a:custGeom>
            <a:avLst/>
            <a:gdLst/>
            <a:ahLst/>
            <a:cxnLst/>
            <a:rect l="l" t="t" r="r" b="b"/>
            <a:pathLst>
              <a:path w="609600" h="609600">
                <a:moveTo>
                  <a:pt x="0" y="304800"/>
                </a:moveTo>
                <a:lnTo>
                  <a:pt x="3989" y="255359"/>
                </a:lnTo>
                <a:lnTo>
                  <a:pt x="15538" y="208458"/>
                </a:lnTo>
                <a:lnTo>
                  <a:pt x="34020" y="164725"/>
                </a:lnTo>
                <a:lnTo>
                  <a:pt x="58808" y="124788"/>
                </a:lnTo>
                <a:lnTo>
                  <a:pt x="89273" y="89273"/>
                </a:lnTo>
                <a:lnTo>
                  <a:pt x="124788" y="58808"/>
                </a:lnTo>
                <a:lnTo>
                  <a:pt x="164725" y="34020"/>
                </a:lnTo>
                <a:lnTo>
                  <a:pt x="208458" y="15538"/>
                </a:lnTo>
                <a:lnTo>
                  <a:pt x="255359" y="3989"/>
                </a:lnTo>
                <a:lnTo>
                  <a:pt x="304800" y="0"/>
                </a:lnTo>
                <a:lnTo>
                  <a:pt x="354240" y="3989"/>
                </a:lnTo>
                <a:lnTo>
                  <a:pt x="401141" y="15538"/>
                </a:lnTo>
                <a:lnTo>
                  <a:pt x="444874" y="34020"/>
                </a:lnTo>
                <a:lnTo>
                  <a:pt x="484811" y="58808"/>
                </a:lnTo>
                <a:lnTo>
                  <a:pt x="520326" y="89273"/>
                </a:lnTo>
                <a:lnTo>
                  <a:pt x="550791" y="124788"/>
                </a:lnTo>
                <a:lnTo>
                  <a:pt x="575579" y="164725"/>
                </a:lnTo>
                <a:lnTo>
                  <a:pt x="594061" y="208458"/>
                </a:lnTo>
                <a:lnTo>
                  <a:pt x="605610" y="255359"/>
                </a:lnTo>
                <a:lnTo>
                  <a:pt x="609600" y="304800"/>
                </a:lnTo>
                <a:lnTo>
                  <a:pt x="605610" y="354240"/>
                </a:lnTo>
                <a:lnTo>
                  <a:pt x="594061" y="401141"/>
                </a:lnTo>
                <a:lnTo>
                  <a:pt x="575579" y="444874"/>
                </a:lnTo>
                <a:lnTo>
                  <a:pt x="550791" y="484811"/>
                </a:lnTo>
                <a:lnTo>
                  <a:pt x="520326" y="520326"/>
                </a:lnTo>
                <a:lnTo>
                  <a:pt x="484811" y="550791"/>
                </a:lnTo>
                <a:lnTo>
                  <a:pt x="444874" y="575579"/>
                </a:lnTo>
                <a:lnTo>
                  <a:pt x="401141" y="594061"/>
                </a:lnTo>
                <a:lnTo>
                  <a:pt x="354240" y="605610"/>
                </a:lnTo>
                <a:lnTo>
                  <a:pt x="304800" y="609600"/>
                </a:lnTo>
                <a:lnTo>
                  <a:pt x="255359" y="605610"/>
                </a:lnTo>
                <a:lnTo>
                  <a:pt x="208458" y="594061"/>
                </a:lnTo>
                <a:lnTo>
                  <a:pt x="164725" y="575579"/>
                </a:lnTo>
                <a:lnTo>
                  <a:pt x="124788" y="550791"/>
                </a:lnTo>
                <a:lnTo>
                  <a:pt x="89273" y="520326"/>
                </a:lnTo>
                <a:lnTo>
                  <a:pt x="58808" y="484811"/>
                </a:lnTo>
                <a:lnTo>
                  <a:pt x="34020" y="444874"/>
                </a:lnTo>
                <a:lnTo>
                  <a:pt x="15538" y="401141"/>
                </a:lnTo>
                <a:lnTo>
                  <a:pt x="3989" y="354240"/>
                </a:lnTo>
                <a:lnTo>
                  <a:pt x="0" y="304800"/>
                </a:lnTo>
                <a:close/>
              </a:path>
            </a:pathLst>
          </a:custGeom>
          <a:ln w="28575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343400" y="2590800"/>
            <a:ext cx="609600" cy="609600"/>
          </a:xfrm>
          <a:custGeom>
            <a:avLst/>
            <a:gdLst/>
            <a:ahLst/>
            <a:cxnLst/>
            <a:rect l="l" t="t" r="r" b="b"/>
            <a:pathLst>
              <a:path w="609600" h="609600">
                <a:moveTo>
                  <a:pt x="0" y="304800"/>
                </a:moveTo>
                <a:lnTo>
                  <a:pt x="3989" y="255359"/>
                </a:lnTo>
                <a:lnTo>
                  <a:pt x="15538" y="208458"/>
                </a:lnTo>
                <a:lnTo>
                  <a:pt x="34020" y="164725"/>
                </a:lnTo>
                <a:lnTo>
                  <a:pt x="58808" y="124788"/>
                </a:lnTo>
                <a:lnTo>
                  <a:pt x="89273" y="89273"/>
                </a:lnTo>
                <a:lnTo>
                  <a:pt x="124788" y="58808"/>
                </a:lnTo>
                <a:lnTo>
                  <a:pt x="164725" y="34020"/>
                </a:lnTo>
                <a:lnTo>
                  <a:pt x="208458" y="15538"/>
                </a:lnTo>
                <a:lnTo>
                  <a:pt x="255359" y="3989"/>
                </a:lnTo>
                <a:lnTo>
                  <a:pt x="304800" y="0"/>
                </a:lnTo>
                <a:lnTo>
                  <a:pt x="354240" y="3989"/>
                </a:lnTo>
                <a:lnTo>
                  <a:pt x="401141" y="15538"/>
                </a:lnTo>
                <a:lnTo>
                  <a:pt x="444874" y="34020"/>
                </a:lnTo>
                <a:lnTo>
                  <a:pt x="484811" y="58808"/>
                </a:lnTo>
                <a:lnTo>
                  <a:pt x="520326" y="89273"/>
                </a:lnTo>
                <a:lnTo>
                  <a:pt x="550791" y="124788"/>
                </a:lnTo>
                <a:lnTo>
                  <a:pt x="575579" y="164725"/>
                </a:lnTo>
                <a:lnTo>
                  <a:pt x="594061" y="208458"/>
                </a:lnTo>
                <a:lnTo>
                  <a:pt x="605610" y="255359"/>
                </a:lnTo>
                <a:lnTo>
                  <a:pt x="609600" y="304800"/>
                </a:lnTo>
                <a:lnTo>
                  <a:pt x="605610" y="354240"/>
                </a:lnTo>
                <a:lnTo>
                  <a:pt x="594061" y="401141"/>
                </a:lnTo>
                <a:lnTo>
                  <a:pt x="575579" y="444874"/>
                </a:lnTo>
                <a:lnTo>
                  <a:pt x="550791" y="484811"/>
                </a:lnTo>
                <a:lnTo>
                  <a:pt x="520326" y="520326"/>
                </a:lnTo>
                <a:lnTo>
                  <a:pt x="484811" y="550791"/>
                </a:lnTo>
                <a:lnTo>
                  <a:pt x="444874" y="575579"/>
                </a:lnTo>
                <a:lnTo>
                  <a:pt x="401141" y="594061"/>
                </a:lnTo>
                <a:lnTo>
                  <a:pt x="354240" y="605610"/>
                </a:lnTo>
                <a:lnTo>
                  <a:pt x="304800" y="609600"/>
                </a:lnTo>
                <a:lnTo>
                  <a:pt x="255359" y="605610"/>
                </a:lnTo>
                <a:lnTo>
                  <a:pt x="208458" y="594061"/>
                </a:lnTo>
                <a:lnTo>
                  <a:pt x="164725" y="575579"/>
                </a:lnTo>
                <a:lnTo>
                  <a:pt x="124788" y="550791"/>
                </a:lnTo>
                <a:lnTo>
                  <a:pt x="89273" y="520326"/>
                </a:lnTo>
                <a:lnTo>
                  <a:pt x="58808" y="484811"/>
                </a:lnTo>
                <a:lnTo>
                  <a:pt x="34020" y="444874"/>
                </a:lnTo>
                <a:lnTo>
                  <a:pt x="15538" y="401141"/>
                </a:lnTo>
                <a:lnTo>
                  <a:pt x="3989" y="354240"/>
                </a:lnTo>
                <a:lnTo>
                  <a:pt x="0" y="304800"/>
                </a:lnTo>
                <a:close/>
              </a:path>
            </a:pathLst>
          </a:custGeom>
          <a:ln w="28575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4935">
              <a:lnSpc>
                <a:spcPts val="1240"/>
              </a:lnSpc>
            </a:pPr>
            <a:fld id="{81D60167-4931-47E6-BA6A-407CBD079E47}" type="slidenum">
              <a:rPr dirty="0">
                <a:solidFill>
                  <a:srgbClr val="888888"/>
                </a:solidFill>
              </a:rPr>
              <a:t>3</a:t>
            </a:fld>
            <a:endParaRPr dirty="0">
              <a:solidFill>
                <a:srgbClr val="888888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>
                <a:solidFill>
                  <a:srgbClr val="888888"/>
                </a:solidFill>
              </a:rPr>
              <a:t>30</a:t>
            </a:fld>
            <a:endParaRPr dirty="0">
              <a:solidFill>
                <a:srgbClr val="888888"/>
              </a:solidFill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97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Hierarchy</a:t>
            </a:r>
            <a:r>
              <a:rPr spc="-10" dirty="0"/>
              <a:t> </a:t>
            </a:r>
            <a:r>
              <a:rPr spc="-5" dirty="0"/>
              <a:t>of</a:t>
            </a:r>
            <a:r>
              <a:rPr spc="-15" dirty="0"/>
              <a:t> </a:t>
            </a:r>
            <a:r>
              <a:rPr spc="-5" dirty="0"/>
              <a:t>functions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62940" y="1533093"/>
            <a:ext cx="4947285" cy="1753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0500" marR="30480" indent="-152400">
              <a:lnSpc>
                <a:spcPct val="157400"/>
              </a:lnSpc>
              <a:spcBef>
                <a:spcPts val="100"/>
              </a:spcBef>
            </a:pPr>
            <a:r>
              <a:rPr sz="3600" dirty="0">
                <a:latin typeface="Times New Roman"/>
                <a:cs typeface="Times New Roman"/>
              </a:rPr>
              <a:t>1,</a:t>
            </a:r>
            <a:r>
              <a:rPr sz="3600" spc="-1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log</a:t>
            </a:r>
            <a:r>
              <a:rPr sz="3600" baseline="-20833" dirty="0">
                <a:latin typeface="Times New Roman"/>
                <a:cs typeface="Times New Roman"/>
              </a:rPr>
              <a:t>2</a:t>
            </a:r>
            <a:r>
              <a:rPr sz="3600" dirty="0">
                <a:latin typeface="Times New Roman"/>
                <a:cs typeface="Times New Roman"/>
              </a:rPr>
              <a:t>n,</a:t>
            </a:r>
            <a:r>
              <a:rPr sz="3600" spc="-15" dirty="0">
                <a:latin typeface="Times New Roman"/>
                <a:cs typeface="Times New Roman"/>
              </a:rPr>
              <a:t> </a:t>
            </a:r>
            <a:r>
              <a:rPr sz="3600" spc="-7" baseline="25462" dirty="0">
                <a:latin typeface="Times New Roman"/>
                <a:cs typeface="Times New Roman"/>
              </a:rPr>
              <a:t>3</a:t>
            </a:r>
            <a:r>
              <a:rPr sz="3600" spc="-5" dirty="0">
                <a:latin typeface="Symbol"/>
                <a:cs typeface="Symbol"/>
              </a:rPr>
              <a:t></a:t>
            </a:r>
            <a:r>
              <a:rPr sz="3600" spc="-5" dirty="0">
                <a:latin typeface="Times New Roman"/>
                <a:cs typeface="Times New Roman"/>
              </a:rPr>
              <a:t>n,</a:t>
            </a:r>
            <a:r>
              <a:rPr sz="3600" spc="-15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Symbol"/>
                <a:cs typeface="Symbol"/>
              </a:rPr>
              <a:t></a:t>
            </a:r>
            <a:r>
              <a:rPr sz="3600" spc="-5" dirty="0">
                <a:latin typeface="Times New Roman"/>
                <a:cs typeface="Times New Roman"/>
              </a:rPr>
              <a:t>n,</a:t>
            </a:r>
            <a:r>
              <a:rPr sz="3600" spc="-1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n,</a:t>
            </a:r>
            <a:r>
              <a:rPr sz="3600" spc="-1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nlog</a:t>
            </a:r>
            <a:r>
              <a:rPr sz="3600" baseline="-20833" dirty="0">
                <a:latin typeface="Times New Roman"/>
                <a:cs typeface="Times New Roman"/>
              </a:rPr>
              <a:t>2</a:t>
            </a:r>
            <a:r>
              <a:rPr sz="3600" dirty="0">
                <a:latin typeface="Times New Roman"/>
                <a:cs typeface="Times New Roman"/>
              </a:rPr>
              <a:t>n </a:t>
            </a:r>
            <a:r>
              <a:rPr sz="3600" spc="-885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n</a:t>
            </a:r>
            <a:r>
              <a:rPr sz="3600" spc="-5" dirty="0">
                <a:latin typeface="Symbol"/>
                <a:cs typeface="Symbol"/>
              </a:rPr>
              <a:t></a:t>
            </a:r>
            <a:r>
              <a:rPr sz="3600" spc="-5" dirty="0">
                <a:latin typeface="Times New Roman"/>
                <a:cs typeface="Times New Roman"/>
              </a:rPr>
              <a:t>n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805635" y="3715257"/>
            <a:ext cx="457834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5400" baseline="-16975" dirty="0">
                <a:latin typeface="Times New Roman"/>
                <a:cs typeface="Times New Roman"/>
              </a:rPr>
              <a:t>n</a:t>
            </a:r>
            <a:r>
              <a:rPr sz="2400" dirty="0">
                <a:latin typeface="Times New Roman"/>
                <a:cs typeface="Times New Roman"/>
              </a:rPr>
              <a:t>2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67739" y="4485195"/>
            <a:ext cx="4572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5400" baseline="-16975" dirty="0">
                <a:latin typeface="Times New Roman"/>
                <a:cs typeface="Times New Roman"/>
              </a:rPr>
              <a:t>n</a:t>
            </a:r>
            <a:r>
              <a:rPr sz="2400" dirty="0">
                <a:latin typeface="Times New Roman"/>
                <a:cs typeface="Times New Roman"/>
              </a:rPr>
              <a:t>3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939540" y="3410457"/>
            <a:ext cx="4572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5400" baseline="-16975" dirty="0">
                <a:latin typeface="Times New Roman"/>
                <a:cs typeface="Times New Roman"/>
              </a:rPr>
              <a:t>2</a:t>
            </a:r>
            <a:r>
              <a:rPr sz="2400" dirty="0">
                <a:latin typeface="Times New Roman"/>
                <a:cs typeface="Times New Roman"/>
              </a:rPr>
              <a:t>n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898139" y="3776217"/>
            <a:ext cx="4064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latin typeface="Times New Roman"/>
                <a:cs typeface="Times New Roman"/>
              </a:rPr>
              <a:t>n!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310987" y="4020057"/>
            <a:ext cx="457834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5400" baseline="-16975" dirty="0">
                <a:latin typeface="Times New Roman"/>
                <a:cs typeface="Times New Roman"/>
              </a:rPr>
              <a:t>n</a:t>
            </a:r>
            <a:r>
              <a:rPr sz="2400" dirty="0">
                <a:latin typeface="Times New Roman"/>
                <a:cs typeface="Times New Roman"/>
              </a:rPr>
              <a:t>n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>
                <a:solidFill>
                  <a:srgbClr val="888888"/>
                </a:solidFill>
              </a:rPr>
              <a:t>31</a:t>
            </a:fld>
            <a:endParaRPr dirty="0">
              <a:solidFill>
                <a:srgbClr val="888888"/>
              </a:solidFill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97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Hierarchy</a:t>
            </a:r>
            <a:r>
              <a:rPr spc="-10" dirty="0"/>
              <a:t> </a:t>
            </a:r>
            <a:r>
              <a:rPr spc="-5" dirty="0"/>
              <a:t>of</a:t>
            </a:r>
            <a:r>
              <a:rPr spc="-15" dirty="0"/>
              <a:t> </a:t>
            </a:r>
            <a:r>
              <a:rPr spc="-5" dirty="0"/>
              <a:t>functions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62940" y="1848103"/>
            <a:ext cx="588327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latin typeface="Times New Roman"/>
                <a:cs typeface="Times New Roman"/>
              </a:rPr>
              <a:t>1,</a:t>
            </a:r>
            <a:r>
              <a:rPr sz="3600" spc="-1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log</a:t>
            </a:r>
            <a:r>
              <a:rPr sz="3600" baseline="-20833" dirty="0">
                <a:latin typeface="Times New Roman"/>
                <a:cs typeface="Times New Roman"/>
              </a:rPr>
              <a:t>2</a:t>
            </a:r>
            <a:r>
              <a:rPr sz="3600" dirty="0">
                <a:latin typeface="Times New Roman"/>
                <a:cs typeface="Times New Roman"/>
              </a:rPr>
              <a:t>n,</a:t>
            </a:r>
            <a:r>
              <a:rPr sz="3600" spc="-10" dirty="0">
                <a:latin typeface="Times New Roman"/>
                <a:cs typeface="Times New Roman"/>
              </a:rPr>
              <a:t> </a:t>
            </a:r>
            <a:r>
              <a:rPr sz="3600" spc="-7" baseline="25462" dirty="0">
                <a:latin typeface="Times New Roman"/>
                <a:cs typeface="Times New Roman"/>
              </a:rPr>
              <a:t>3</a:t>
            </a:r>
            <a:r>
              <a:rPr sz="3600" spc="-5" dirty="0">
                <a:latin typeface="Symbol"/>
                <a:cs typeface="Symbol"/>
              </a:rPr>
              <a:t></a:t>
            </a:r>
            <a:r>
              <a:rPr sz="3600" spc="-5" dirty="0">
                <a:latin typeface="Times New Roman"/>
                <a:cs typeface="Times New Roman"/>
              </a:rPr>
              <a:t>n,</a:t>
            </a:r>
            <a:r>
              <a:rPr sz="3600" spc="-10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Symbol"/>
                <a:cs typeface="Symbol"/>
              </a:rPr>
              <a:t></a:t>
            </a:r>
            <a:r>
              <a:rPr sz="3600" spc="-5" dirty="0">
                <a:latin typeface="Times New Roman"/>
                <a:cs typeface="Times New Roman"/>
              </a:rPr>
              <a:t>n,</a:t>
            </a:r>
            <a:r>
              <a:rPr sz="3600" spc="-10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n,</a:t>
            </a:r>
            <a:r>
              <a:rPr sz="3600" spc="-10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nlog</a:t>
            </a:r>
            <a:r>
              <a:rPr sz="3600" baseline="-20833" dirty="0">
                <a:latin typeface="Times New Roman"/>
                <a:cs typeface="Times New Roman"/>
              </a:rPr>
              <a:t>2</a:t>
            </a:r>
            <a:r>
              <a:rPr sz="3600" dirty="0">
                <a:latin typeface="Times New Roman"/>
                <a:cs typeface="Times New Roman"/>
              </a:rPr>
              <a:t>n,</a:t>
            </a:r>
            <a:r>
              <a:rPr sz="3600" spc="-10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n</a:t>
            </a:r>
            <a:r>
              <a:rPr sz="3600" spc="-5" dirty="0">
                <a:latin typeface="Symbol"/>
                <a:cs typeface="Symbol"/>
              </a:rPr>
              <a:t></a:t>
            </a:r>
            <a:r>
              <a:rPr sz="3600" spc="-5" dirty="0">
                <a:latin typeface="Times New Roman"/>
                <a:cs typeface="Times New Roman"/>
              </a:rPr>
              <a:t>n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805635" y="3715257"/>
            <a:ext cx="457834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5400" baseline="-16975" dirty="0">
                <a:latin typeface="Times New Roman"/>
                <a:cs typeface="Times New Roman"/>
              </a:rPr>
              <a:t>n</a:t>
            </a:r>
            <a:r>
              <a:rPr sz="2400" dirty="0">
                <a:latin typeface="Times New Roman"/>
                <a:cs typeface="Times New Roman"/>
              </a:rPr>
              <a:t>2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67739" y="4485195"/>
            <a:ext cx="4572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5400" baseline="-16975" dirty="0">
                <a:latin typeface="Times New Roman"/>
                <a:cs typeface="Times New Roman"/>
              </a:rPr>
              <a:t>n</a:t>
            </a:r>
            <a:r>
              <a:rPr sz="2400" dirty="0">
                <a:latin typeface="Times New Roman"/>
                <a:cs typeface="Times New Roman"/>
              </a:rPr>
              <a:t>3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939540" y="3410457"/>
            <a:ext cx="4572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5400" baseline="-16975" dirty="0">
                <a:latin typeface="Times New Roman"/>
                <a:cs typeface="Times New Roman"/>
              </a:rPr>
              <a:t>2</a:t>
            </a:r>
            <a:r>
              <a:rPr sz="2400" dirty="0">
                <a:latin typeface="Times New Roman"/>
                <a:cs typeface="Times New Roman"/>
              </a:rPr>
              <a:t>n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898139" y="3776217"/>
            <a:ext cx="4064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latin typeface="Times New Roman"/>
                <a:cs typeface="Times New Roman"/>
              </a:rPr>
              <a:t>n!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310987" y="4020057"/>
            <a:ext cx="457834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5400" baseline="-16975" dirty="0">
                <a:latin typeface="Times New Roman"/>
                <a:cs typeface="Times New Roman"/>
              </a:rPr>
              <a:t>n</a:t>
            </a:r>
            <a:r>
              <a:rPr sz="2400" dirty="0">
                <a:latin typeface="Times New Roman"/>
                <a:cs typeface="Times New Roman"/>
              </a:rPr>
              <a:t>n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>
                <a:solidFill>
                  <a:srgbClr val="888888"/>
                </a:solidFill>
              </a:rPr>
              <a:t>32</a:t>
            </a:fld>
            <a:endParaRPr dirty="0">
              <a:solidFill>
                <a:srgbClr val="888888"/>
              </a:solidFill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97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Hierarchy</a:t>
            </a:r>
            <a:r>
              <a:rPr spc="-10" dirty="0"/>
              <a:t> </a:t>
            </a:r>
            <a:r>
              <a:rPr spc="-5" dirty="0"/>
              <a:t>of</a:t>
            </a:r>
            <a:r>
              <a:rPr spc="-15" dirty="0"/>
              <a:t> </a:t>
            </a:r>
            <a:r>
              <a:rPr spc="-5" dirty="0"/>
              <a:t>functions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62940" y="1848103"/>
            <a:ext cx="649351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latin typeface="Times New Roman"/>
                <a:cs typeface="Times New Roman"/>
              </a:rPr>
              <a:t>1,</a:t>
            </a:r>
            <a:r>
              <a:rPr sz="3600" spc="-10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log</a:t>
            </a:r>
            <a:r>
              <a:rPr sz="3600" baseline="-20833" dirty="0">
                <a:latin typeface="Times New Roman"/>
                <a:cs typeface="Times New Roman"/>
              </a:rPr>
              <a:t>2</a:t>
            </a:r>
            <a:r>
              <a:rPr sz="3600" dirty="0">
                <a:latin typeface="Times New Roman"/>
                <a:cs typeface="Times New Roman"/>
              </a:rPr>
              <a:t>n,</a:t>
            </a:r>
            <a:r>
              <a:rPr sz="3600" spc="-10" dirty="0">
                <a:latin typeface="Times New Roman"/>
                <a:cs typeface="Times New Roman"/>
              </a:rPr>
              <a:t> </a:t>
            </a:r>
            <a:r>
              <a:rPr sz="3600" spc="-7" baseline="25462" dirty="0">
                <a:latin typeface="Times New Roman"/>
                <a:cs typeface="Times New Roman"/>
              </a:rPr>
              <a:t>3</a:t>
            </a:r>
            <a:r>
              <a:rPr sz="3600" spc="-5" dirty="0">
                <a:latin typeface="Symbol"/>
                <a:cs typeface="Symbol"/>
              </a:rPr>
              <a:t></a:t>
            </a:r>
            <a:r>
              <a:rPr sz="3600" spc="-5" dirty="0">
                <a:latin typeface="Times New Roman"/>
                <a:cs typeface="Times New Roman"/>
              </a:rPr>
              <a:t>n, </a:t>
            </a:r>
            <a:r>
              <a:rPr sz="3600" spc="-5" dirty="0">
                <a:latin typeface="Symbol"/>
                <a:cs typeface="Symbol"/>
              </a:rPr>
              <a:t></a:t>
            </a:r>
            <a:r>
              <a:rPr sz="3600" spc="-5" dirty="0">
                <a:latin typeface="Times New Roman"/>
                <a:cs typeface="Times New Roman"/>
              </a:rPr>
              <a:t>n,</a:t>
            </a:r>
            <a:r>
              <a:rPr sz="3600" spc="-10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n,</a:t>
            </a:r>
            <a:r>
              <a:rPr sz="3600" spc="-10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nlog</a:t>
            </a:r>
            <a:r>
              <a:rPr sz="3600" baseline="-20833" dirty="0">
                <a:latin typeface="Times New Roman"/>
                <a:cs typeface="Times New Roman"/>
              </a:rPr>
              <a:t>2</a:t>
            </a:r>
            <a:r>
              <a:rPr sz="3600" dirty="0">
                <a:latin typeface="Times New Roman"/>
                <a:cs typeface="Times New Roman"/>
              </a:rPr>
              <a:t>n,</a:t>
            </a:r>
            <a:r>
              <a:rPr sz="3600" spc="-5" dirty="0">
                <a:latin typeface="Times New Roman"/>
                <a:cs typeface="Times New Roman"/>
              </a:rPr>
              <a:t> n</a:t>
            </a:r>
            <a:r>
              <a:rPr sz="3600" spc="-5" dirty="0">
                <a:latin typeface="Symbol"/>
                <a:cs typeface="Symbol"/>
              </a:rPr>
              <a:t></a:t>
            </a:r>
            <a:r>
              <a:rPr sz="3600" spc="-5" dirty="0">
                <a:latin typeface="Times New Roman"/>
                <a:cs typeface="Times New Roman"/>
              </a:rPr>
              <a:t>n,</a:t>
            </a:r>
            <a:r>
              <a:rPr sz="3600" spc="-10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n</a:t>
            </a:r>
            <a:r>
              <a:rPr sz="3600" baseline="25462" dirty="0">
                <a:latin typeface="Times New Roman"/>
                <a:cs typeface="Times New Roman"/>
              </a:rPr>
              <a:t>2</a:t>
            </a:r>
            <a:endParaRPr sz="3600" baseline="25462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67739" y="4485195"/>
            <a:ext cx="4572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5400" baseline="-16975" dirty="0">
                <a:latin typeface="Times New Roman"/>
                <a:cs typeface="Times New Roman"/>
              </a:rPr>
              <a:t>n</a:t>
            </a:r>
            <a:r>
              <a:rPr sz="2400" dirty="0">
                <a:latin typeface="Times New Roman"/>
                <a:cs typeface="Times New Roman"/>
              </a:rPr>
              <a:t>3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939540" y="3410457"/>
            <a:ext cx="4572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5400" baseline="-16975" dirty="0">
                <a:latin typeface="Times New Roman"/>
                <a:cs typeface="Times New Roman"/>
              </a:rPr>
              <a:t>2</a:t>
            </a:r>
            <a:r>
              <a:rPr sz="2400" dirty="0">
                <a:latin typeface="Times New Roman"/>
                <a:cs typeface="Times New Roman"/>
              </a:rPr>
              <a:t>n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898139" y="3776217"/>
            <a:ext cx="4064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latin typeface="Times New Roman"/>
                <a:cs typeface="Times New Roman"/>
              </a:rPr>
              <a:t>n!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310987" y="4020057"/>
            <a:ext cx="457834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5400" baseline="-16975" dirty="0">
                <a:latin typeface="Times New Roman"/>
                <a:cs typeface="Times New Roman"/>
              </a:rPr>
              <a:t>n</a:t>
            </a:r>
            <a:r>
              <a:rPr sz="2400" dirty="0">
                <a:latin typeface="Times New Roman"/>
                <a:cs typeface="Times New Roman"/>
              </a:rPr>
              <a:t>n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>
                <a:solidFill>
                  <a:srgbClr val="888888"/>
                </a:solidFill>
              </a:rPr>
              <a:t>33</a:t>
            </a:fld>
            <a:endParaRPr dirty="0">
              <a:solidFill>
                <a:srgbClr val="888888"/>
              </a:solidFill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97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Hierarchy</a:t>
            </a:r>
            <a:r>
              <a:rPr spc="-10" dirty="0"/>
              <a:t> </a:t>
            </a:r>
            <a:r>
              <a:rPr spc="-5" dirty="0"/>
              <a:t>of</a:t>
            </a:r>
            <a:r>
              <a:rPr spc="-15" dirty="0"/>
              <a:t> </a:t>
            </a:r>
            <a:r>
              <a:rPr spc="-5" dirty="0"/>
              <a:t>functions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62940" y="1848103"/>
            <a:ext cx="7103109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latin typeface="Times New Roman"/>
                <a:cs typeface="Times New Roman"/>
              </a:rPr>
              <a:t>1,</a:t>
            </a:r>
            <a:r>
              <a:rPr sz="3600" spc="-10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log</a:t>
            </a:r>
            <a:r>
              <a:rPr sz="3600" baseline="-20833" dirty="0">
                <a:latin typeface="Times New Roman"/>
                <a:cs typeface="Times New Roman"/>
              </a:rPr>
              <a:t>2</a:t>
            </a:r>
            <a:r>
              <a:rPr sz="3600" dirty="0">
                <a:latin typeface="Times New Roman"/>
                <a:cs typeface="Times New Roman"/>
              </a:rPr>
              <a:t>n,</a:t>
            </a:r>
            <a:r>
              <a:rPr sz="3600" spc="-5" dirty="0">
                <a:latin typeface="Times New Roman"/>
                <a:cs typeface="Times New Roman"/>
              </a:rPr>
              <a:t> </a:t>
            </a:r>
            <a:r>
              <a:rPr sz="3600" spc="-7" baseline="25462" dirty="0">
                <a:latin typeface="Times New Roman"/>
                <a:cs typeface="Times New Roman"/>
              </a:rPr>
              <a:t>3</a:t>
            </a:r>
            <a:r>
              <a:rPr sz="3600" spc="-5" dirty="0">
                <a:latin typeface="Symbol"/>
                <a:cs typeface="Symbol"/>
              </a:rPr>
              <a:t></a:t>
            </a:r>
            <a:r>
              <a:rPr sz="3600" spc="-5" dirty="0">
                <a:latin typeface="Times New Roman"/>
                <a:cs typeface="Times New Roman"/>
              </a:rPr>
              <a:t>n,</a:t>
            </a:r>
            <a:r>
              <a:rPr sz="3600" spc="-10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Symbol"/>
                <a:cs typeface="Symbol"/>
              </a:rPr>
              <a:t></a:t>
            </a:r>
            <a:r>
              <a:rPr sz="3600" spc="-5" dirty="0">
                <a:latin typeface="Times New Roman"/>
                <a:cs typeface="Times New Roman"/>
              </a:rPr>
              <a:t>n, </a:t>
            </a:r>
            <a:r>
              <a:rPr sz="3600" dirty="0">
                <a:latin typeface="Times New Roman"/>
                <a:cs typeface="Times New Roman"/>
              </a:rPr>
              <a:t>n,</a:t>
            </a:r>
            <a:r>
              <a:rPr sz="3600" spc="-10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nlog</a:t>
            </a:r>
            <a:r>
              <a:rPr sz="3600" baseline="-20833" dirty="0">
                <a:latin typeface="Times New Roman"/>
                <a:cs typeface="Times New Roman"/>
              </a:rPr>
              <a:t>2</a:t>
            </a:r>
            <a:r>
              <a:rPr sz="3600" dirty="0">
                <a:latin typeface="Times New Roman"/>
                <a:cs typeface="Times New Roman"/>
              </a:rPr>
              <a:t>n,</a:t>
            </a:r>
            <a:r>
              <a:rPr sz="3600" spc="-5" dirty="0">
                <a:latin typeface="Times New Roman"/>
                <a:cs typeface="Times New Roman"/>
              </a:rPr>
              <a:t> n</a:t>
            </a:r>
            <a:r>
              <a:rPr sz="3600" spc="-5" dirty="0">
                <a:latin typeface="Symbol"/>
                <a:cs typeface="Symbol"/>
              </a:rPr>
              <a:t></a:t>
            </a:r>
            <a:r>
              <a:rPr sz="3600" spc="-5" dirty="0">
                <a:latin typeface="Times New Roman"/>
                <a:cs typeface="Times New Roman"/>
              </a:rPr>
              <a:t>n,</a:t>
            </a:r>
            <a:r>
              <a:rPr sz="3600" spc="-10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n</a:t>
            </a:r>
            <a:r>
              <a:rPr sz="3600" baseline="25462" dirty="0">
                <a:latin typeface="Times New Roman"/>
                <a:cs typeface="Times New Roman"/>
              </a:rPr>
              <a:t>2</a:t>
            </a:r>
            <a:r>
              <a:rPr sz="3600" dirty="0">
                <a:latin typeface="Times New Roman"/>
                <a:cs typeface="Times New Roman"/>
              </a:rPr>
              <a:t>,</a:t>
            </a:r>
            <a:r>
              <a:rPr sz="3600" spc="-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n</a:t>
            </a:r>
            <a:r>
              <a:rPr sz="3600" baseline="25462" dirty="0">
                <a:latin typeface="Times New Roman"/>
                <a:cs typeface="Times New Roman"/>
              </a:rPr>
              <a:t>3</a:t>
            </a:r>
            <a:endParaRPr sz="3600" baseline="25462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939540" y="3410457"/>
            <a:ext cx="4572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5400" baseline="-16975" dirty="0">
                <a:latin typeface="Times New Roman"/>
                <a:cs typeface="Times New Roman"/>
              </a:rPr>
              <a:t>2</a:t>
            </a:r>
            <a:r>
              <a:rPr sz="2400" dirty="0">
                <a:latin typeface="Times New Roman"/>
                <a:cs typeface="Times New Roman"/>
              </a:rPr>
              <a:t>n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898139" y="3776217"/>
            <a:ext cx="4064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latin typeface="Times New Roman"/>
                <a:cs typeface="Times New Roman"/>
              </a:rPr>
              <a:t>n!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310987" y="4020057"/>
            <a:ext cx="457834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5400" baseline="-16975" dirty="0">
                <a:latin typeface="Times New Roman"/>
                <a:cs typeface="Times New Roman"/>
              </a:rPr>
              <a:t>n</a:t>
            </a:r>
            <a:r>
              <a:rPr sz="2400" dirty="0">
                <a:latin typeface="Times New Roman"/>
                <a:cs typeface="Times New Roman"/>
              </a:rPr>
              <a:t>n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>
                <a:solidFill>
                  <a:srgbClr val="888888"/>
                </a:solidFill>
              </a:rPr>
              <a:t>34</a:t>
            </a:fld>
            <a:endParaRPr dirty="0">
              <a:solidFill>
                <a:srgbClr val="888888"/>
              </a:solidFill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97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Hierarchy</a:t>
            </a:r>
            <a:r>
              <a:rPr spc="-10" dirty="0"/>
              <a:t> </a:t>
            </a:r>
            <a:r>
              <a:rPr spc="-5" dirty="0"/>
              <a:t>of</a:t>
            </a:r>
            <a:r>
              <a:rPr spc="-15" dirty="0"/>
              <a:t> </a:t>
            </a:r>
            <a:r>
              <a:rPr spc="-5" dirty="0"/>
              <a:t>functions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62940" y="1848103"/>
            <a:ext cx="7712709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latin typeface="Times New Roman"/>
                <a:cs typeface="Times New Roman"/>
              </a:rPr>
              <a:t>1,</a:t>
            </a:r>
            <a:r>
              <a:rPr sz="3600" spc="-10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log</a:t>
            </a:r>
            <a:r>
              <a:rPr sz="3600" baseline="-20833" dirty="0">
                <a:latin typeface="Times New Roman"/>
                <a:cs typeface="Times New Roman"/>
              </a:rPr>
              <a:t>2</a:t>
            </a:r>
            <a:r>
              <a:rPr sz="3600" dirty="0">
                <a:latin typeface="Times New Roman"/>
                <a:cs typeface="Times New Roman"/>
              </a:rPr>
              <a:t>n,</a:t>
            </a:r>
            <a:r>
              <a:rPr sz="3600" spc="-5" dirty="0">
                <a:latin typeface="Times New Roman"/>
                <a:cs typeface="Times New Roman"/>
              </a:rPr>
              <a:t> </a:t>
            </a:r>
            <a:r>
              <a:rPr sz="3600" spc="-7" baseline="25462" dirty="0">
                <a:latin typeface="Times New Roman"/>
                <a:cs typeface="Times New Roman"/>
              </a:rPr>
              <a:t>3</a:t>
            </a:r>
            <a:r>
              <a:rPr sz="3600" spc="-5" dirty="0">
                <a:latin typeface="Symbol"/>
                <a:cs typeface="Symbol"/>
              </a:rPr>
              <a:t></a:t>
            </a:r>
            <a:r>
              <a:rPr sz="3600" spc="-5" dirty="0">
                <a:latin typeface="Times New Roman"/>
                <a:cs typeface="Times New Roman"/>
              </a:rPr>
              <a:t>n, </a:t>
            </a:r>
            <a:r>
              <a:rPr sz="3600" spc="-5" dirty="0">
                <a:latin typeface="Symbol"/>
                <a:cs typeface="Symbol"/>
              </a:rPr>
              <a:t></a:t>
            </a:r>
            <a:r>
              <a:rPr sz="3600" spc="-5" dirty="0">
                <a:latin typeface="Times New Roman"/>
                <a:cs typeface="Times New Roman"/>
              </a:rPr>
              <a:t>n,</a:t>
            </a:r>
            <a:r>
              <a:rPr sz="3600" spc="-10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n,</a:t>
            </a:r>
            <a:r>
              <a:rPr sz="3600" spc="-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nlog</a:t>
            </a:r>
            <a:r>
              <a:rPr sz="3600" baseline="-20833" dirty="0">
                <a:latin typeface="Times New Roman"/>
                <a:cs typeface="Times New Roman"/>
              </a:rPr>
              <a:t>2</a:t>
            </a:r>
            <a:r>
              <a:rPr sz="3600" dirty="0">
                <a:latin typeface="Times New Roman"/>
                <a:cs typeface="Times New Roman"/>
              </a:rPr>
              <a:t>n,</a:t>
            </a:r>
            <a:r>
              <a:rPr sz="3600" spc="-5" dirty="0">
                <a:latin typeface="Times New Roman"/>
                <a:cs typeface="Times New Roman"/>
              </a:rPr>
              <a:t> n</a:t>
            </a:r>
            <a:r>
              <a:rPr sz="3600" spc="-5" dirty="0">
                <a:latin typeface="Symbol"/>
                <a:cs typeface="Symbol"/>
              </a:rPr>
              <a:t></a:t>
            </a:r>
            <a:r>
              <a:rPr sz="3600" spc="-5" dirty="0">
                <a:latin typeface="Times New Roman"/>
                <a:cs typeface="Times New Roman"/>
              </a:rPr>
              <a:t>n, </a:t>
            </a:r>
            <a:r>
              <a:rPr sz="3600" dirty="0">
                <a:latin typeface="Times New Roman"/>
                <a:cs typeface="Times New Roman"/>
              </a:rPr>
              <a:t>n</a:t>
            </a:r>
            <a:r>
              <a:rPr sz="3600" baseline="25462" dirty="0">
                <a:latin typeface="Times New Roman"/>
                <a:cs typeface="Times New Roman"/>
              </a:rPr>
              <a:t>2</a:t>
            </a:r>
            <a:r>
              <a:rPr sz="3600" dirty="0">
                <a:latin typeface="Times New Roman"/>
                <a:cs typeface="Times New Roman"/>
              </a:rPr>
              <a:t>,</a:t>
            </a:r>
            <a:r>
              <a:rPr sz="3600" spc="-10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n</a:t>
            </a:r>
            <a:r>
              <a:rPr sz="3600" baseline="25462" dirty="0">
                <a:latin typeface="Times New Roman"/>
                <a:cs typeface="Times New Roman"/>
              </a:rPr>
              <a:t>3</a:t>
            </a:r>
            <a:r>
              <a:rPr sz="3600" dirty="0">
                <a:latin typeface="Times New Roman"/>
                <a:cs typeface="Times New Roman"/>
              </a:rPr>
              <a:t>,</a:t>
            </a:r>
            <a:r>
              <a:rPr sz="3600" spc="-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2</a:t>
            </a:r>
            <a:r>
              <a:rPr sz="3600" baseline="25462" dirty="0">
                <a:latin typeface="Times New Roman"/>
                <a:cs typeface="Times New Roman"/>
              </a:rPr>
              <a:t>n</a:t>
            </a:r>
            <a:endParaRPr sz="3600" baseline="25462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898139" y="3776217"/>
            <a:ext cx="4064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latin typeface="Times New Roman"/>
                <a:cs typeface="Times New Roman"/>
              </a:rPr>
              <a:t>n!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10987" y="4020057"/>
            <a:ext cx="457834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5400" baseline="-16975" dirty="0">
                <a:latin typeface="Times New Roman"/>
                <a:cs typeface="Times New Roman"/>
              </a:rPr>
              <a:t>n</a:t>
            </a:r>
            <a:r>
              <a:rPr sz="2400" dirty="0">
                <a:latin typeface="Times New Roman"/>
                <a:cs typeface="Times New Roman"/>
              </a:rPr>
              <a:t>n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>
                <a:solidFill>
                  <a:srgbClr val="888888"/>
                </a:solidFill>
              </a:rPr>
              <a:t>35</a:t>
            </a:fld>
            <a:endParaRPr dirty="0">
              <a:solidFill>
                <a:srgbClr val="888888"/>
              </a:solidFill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97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Hierarchy</a:t>
            </a:r>
            <a:r>
              <a:rPr spc="-10" dirty="0"/>
              <a:t> </a:t>
            </a:r>
            <a:r>
              <a:rPr spc="-5" dirty="0"/>
              <a:t>of</a:t>
            </a:r>
            <a:r>
              <a:rPr spc="-15" dirty="0"/>
              <a:t> </a:t>
            </a:r>
            <a:r>
              <a:rPr spc="-5" dirty="0"/>
              <a:t>functions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0640" y="1848103"/>
            <a:ext cx="8957310" cy="1824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latin typeface="Times New Roman"/>
                <a:cs typeface="Times New Roman"/>
              </a:rPr>
              <a:t>1,</a:t>
            </a:r>
            <a:r>
              <a:rPr sz="3600" spc="-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log</a:t>
            </a:r>
            <a:r>
              <a:rPr sz="3600" baseline="-20833" dirty="0">
                <a:latin typeface="Times New Roman"/>
                <a:cs typeface="Times New Roman"/>
              </a:rPr>
              <a:t>2</a:t>
            </a:r>
            <a:r>
              <a:rPr sz="3600" dirty="0">
                <a:latin typeface="Times New Roman"/>
                <a:cs typeface="Times New Roman"/>
              </a:rPr>
              <a:t>n,</a:t>
            </a:r>
            <a:r>
              <a:rPr sz="3600" spc="-10" dirty="0">
                <a:latin typeface="Times New Roman"/>
                <a:cs typeface="Times New Roman"/>
              </a:rPr>
              <a:t> </a:t>
            </a:r>
            <a:r>
              <a:rPr sz="3600" spc="-7" baseline="25462" dirty="0">
                <a:latin typeface="Times New Roman"/>
                <a:cs typeface="Times New Roman"/>
              </a:rPr>
              <a:t>3</a:t>
            </a:r>
            <a:r>
              <a:rPr sz="3600" spc="-5" dirty="0">
                <a:latin typeface="Symbol"/>
                <a:cs typeface="Symbol"/>
              </a:rPr>
              <a:t></a:t>
            </a:r>
            <a:r>
              <a:rPr sz="3600" spc="-5" dirty="0">
                <a:latin typeface="Times New Roman"/>
                <a:cs typeface="Times New Roman"/>
              </a:rPr>
              <a:t>n, </a:t>
            </a:r>
            <a:r>
              <a:rPr sz="3600" spc="-5" dirty="0">
                <a:latin typeface="Symbol"/>
                <a:cs typeface="Symbol"/>
              </a:rPr>
              <a:t></a:t>
            </a:r>
            <a:r>
              <a:rPr sz="3600" spc="-5" dirty="0">
                <a:latin typeface="Times New Roman"/>
                <a:cs typeface="Times New Roman"/>
              </a:rPr>
              <a:t>n, </a:t>
            </a:r>
            <a:r>
              <a:rPr sz="3600" dirty="0">
                <a:latin typeface="Times New Roman"/>
                <a:cs typeface="Times New Roman"/>
              </a:rPr>
              <a:t>n,</a:t>
            </a:r>
            <a:r>
              <a:rPr sz="3600" spc="-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nlog</a:t>
            </a:r>
            <a:r>
              <a:rPr sz="3600" baseline="-20833" dirty="0">
                <a:latin typeface="Times New Roman"/>
                <a:cs typeface="Times New Roman"/>
              </a:rPr>
              <a:t>2</a:t>
            </a:r>
            <a:r>
              <a:rPr sz="3600" dirty="0">
                <a:latin typeface="Times New Roman"/>
                <a:cs typeface="Times New Roman"/>
              </a:rPr>
              <a:t>n,</a:t>
            </a:r>
            <a:r>
              <a:rPr sz="3600" spc="-5" dirty="0">
                <a:latin typeface="Times New Roman"/>
                <a:cs typeface="Times New Roman"/>
              </a:rPr>
              <a:t> n</a:t>
            </a:r>
            <a:r>
              <a:rPr sz="3600" spc="-5" dirty="0">
                <a:latin typeface="Symbol"/>
                <a:cs typeface="Symbol"/>
              </a:rPr>
              <a:t></a:t>
            </a:r>
            <a:r>
              <a:rPr sz="3600" spc="-5" dirty="0">
                <a:latin typeface="Times New Roman"/>
                <a:cs typeface="Times New Roman"/>
              </a:rPr>
              <a:t>n, </a:t>
            </a:r>
            <a:r>
              <a:rPr sz="3600" dirty="0">
                <a:latin typeface="Times New Roman"/>
                <a:cs typeface="Times New Roman"/>
              </a:rPr>
              <a:t>n</a:t>
            </a:r>
            <a:r>
              <a:rPr sz="3600" baseline="25462" dirty="0">
                <a:latin typeface="Times New Roman"/>
                <a:cs typeface="Times New Roman"/>
              </a:rPr>
              <a:t>2</a:t>
            </a:r>
            <a:r>
              <a:rPr sz="3600" dirty="0">
                <a:latin typeface="Times New Roman"/>
                <a:cs typeface="Times New Roman"/>
              </a:rPr>
              <a:t>,</a:t>
            </a:r>
            <a:r>
              <a:rPr sz="3600" spc="-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n</a:t>
            </a:r>
            <a:r>
              <a:rPr sz="3600" baseline="25462" dirty="0">
                <a:latin typeface="Times New Roman"/>
                <a:cs typeface="Times New Roman"/>
              </a:rPr>
              <a:t>3</a:t>
            </a:r>
            <a:r>
              <a:rPr sz="3600" dirty="0">
                <a:latin typeface="Times New Roman"/>
                <a:cs typeface="Times New Roman"/>
              </a:rPr>
              <a:t>,</a:t>
            </a:r>
            <a:r>
              <a:rPr sz="3600" spc="-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2</a:t>
            </a:r>
            <a:r>
              <a:rPr sz="3600" baseline="25462" dirty="0">
                <a:latin typeface="Times New Roman"/>
                <a:cs typeface="Times New Roman"/>
              </a:rPr>
              <a:t>n</a:t>
            </a:r>
            <a:r>
              <a:rPr sz="3600" dirty="0">
                <a:latin typeface="Times New Roman"/>
                <a:cs typeface="Times New Roman"/>
              </a:rPr>
              <a:t>,</a:t>
            </a:r>
            <a:r>
              <a:rPr sz="3600" spc="-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n!,</a:t>
            </a:r>
            <a:r>
              <a:rPr sz="3600" spc="-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n</a:t>
            </a:r>
            <a:r>
              <a:rPr sz="3600" baseline="25462" dirty="0">
                <a:latin typeface="Times New Roman"/>
                <a:cs typeface="Times New Roman"/>
              </a:rPr>
              <a:t>n</a:t>
            </a:r>
            <a:endParaRPr sz="3600" baseline="25462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5200">
              <a:latin typeface="Times New Roman"/>
              <a:cs typeface="Times New Roman"/>
            </a:endParaRPr>
          </a:p>
          <a:p>
            <a:pPr marR="87630" algn="ctr">
              <a:lnSpc>
                <a:spcPct val="100000"/>
              </a:lnSpc>
            </a:pPr>
            <a:r>
              <a:rPr sz="3200" spc="-5" dirty="0">
                <a:latin typeface="Times New Roman"/>
                <a:cs typeface="Times New Roman"/>
              </a:rPr>
              <a:t>Each one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is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Big-O of any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function to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its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right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585"/>
              </a:spcBef>
            </a:pPr>
            <a:r>
              <a:rPr spc="-5" dirty="0"/>
              <a:t>The</a:t>
            </a:r>
            <a:r>
              <a:rPr spc="-10" dirty="0"/>
              <a:t> </a:t>
            </a:r>
            <a:r>
              <a:rPr spc="-5" dirty="0"/>
              <a:t>Growth</a:t>
            </a:r>
            <a:r>
              <a:rPr spc="-10" dirty="0"/>
              <a:t> </a:t>
            </a:r>
            <a:r>
              <a:rPr spc="-5" dirty="0"/>
              <a:t>of Functions</a:t>
            </a:r>
          </a:p>
          <a:p>
            <a:pPr marL="1905" algn="ctr">
              <a:lnSpc>
                <a:spcPct val="100000"/>
              </a:lnSpc>
              <a:spcBef>
                <a:spcPts val="265"/>
              </a:spcBef>
            </a:pPr>
            <a:r>
              <a:rPr sz="2400" dirty="0"/>
              <a:t>More</a:t>
            </a:r>
            <a:r>
              <a:rPr sz="2400" spc="-15" dirty="0"/>
              <a:t> </a:t>
            </a:r>
            <a:r>
              <a:rPr sz="2400" spc="-5" dirty="0"/>
              <a:t>Proofs</a:t>
            </a:r>
            <a:r>
              <a:rPr sz="2400" spc="-15" dirty="0"/>
              <a:t> </a:t>
            </a:r>
            <a:r>
              <a:rPr sz="2400" dirty="0"/>
              <a:t>and</a:t>
            </a:r>
            <a:r>
              <a:rPr sz="2400" spc="-30" dirty="0"/>
              <a:t> </a:t>
            </a:r>
            <a:r>
              <a:rPr sz="2400" dirty="0"/>
              <a:t>Why</a:t>
            </a:r>
            <a:r>
              <a:rPr sz="2400" spc="-20" dirty="0"/>
              <a:t> </a:t>
            </a:r>
            <a:r>
              <a:rPr sz="2400" spc="-5" dirty="0"/>
              <a:t>we</a:t>
            </a:r>
            <a:r>
              <a:rPr sz="2400" spc="-15" dirty="0"/>
              <a:t> </a:t>
            </a:r>
            <a:r>
              <a:rPr sz="2400" dirty="0"/>
              <a:t>care</a:t>
            </a:r>
            <a:endParaRPr sz="2400"/>
          </a:p>
        </p:txBody>
      </p:sp>
      <p:sp>
        <p:nvSpPr>
          <p:cNvPr id="3" name="object 3"/>
          <p:cNvSpPr txBox="1"/>
          <p:nvPr/>
        </p:nvSpPr>
        <p:spPr>
          <a:xfrm>
            <a:off x="2729388" y="3905503"/>
            <a:ext cx="368554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sz="3200" spc="-5" dirty="0">
                <a:solidFill>
                  <a:srgbClr val="888888"/>
                </a:solidFill>
                <a:latin typeface="Times New Roman"/>
                <a:cs typeface="Times New Roman"/>
              </a:rPr>
              <a:t>Rosen</a:t>
            </a:r>
            <a:r>
              <a:rPr sz="3200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3200" spc="5" dirty="0">
                <a:solidFill>
                  <a:srgbClr val="888888"/>
                </a:solidFill>
                <a:latin typeface="Times New Roman"/>
                <a:cs typeface="Times New Roman"/>
              </a:rPr>
              <a:t>6</a:t>
            </a:r>
            <a:r>
              <a:rPr sz="3150" spc="7" baseline="25132" dirty="0">
                <a:solidFill>
                  <a:srgbClr val="888888"/>
                </a:solidFill>
                <a:latin typeface="Times New Roman"/>
                <a:cs typeface="Times New Roman"/>
              </a:rPr>
              <a:t>th</a:t>
            </a:r>
            <a:r>
              <a:rPr sz="3150" spc="375" baseline="25132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888888"/>
                </a:solidFill>
                <a:latin typeface="Times New Roman"/>
                <a:cs typeface="Times New Roman"/>
              </a:rPr>
              <a:t>Ed.,</a:t>
            </a:r>
            <a:r>
              <a:rPr sz="3200" spc="-15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888888"/>
                </a:solidFill>
                <a:latin typeface="Times New Roman"/>
                <a:cs typeface="Times New Roman"/>
              </a:rPr>
              <a:t>3.2,</a:t>
            </a:r>
            <a:r>
              <a:rPr sz="3200" spc="-10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888888"/>
                </a:solidFill>
                <a:latin typeface="Times New Roman"/>
                <a:cs typeface="Times New Roman"/>
              </a:rPr>
              <a:t>3.3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58D3BCAD-C5BB-C344-A3B0-5DD584188A1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553998"/>
          </a:xfrm>
        </p:spPr>
        <p:txBody>
          <a:bodyPr/>
          <a:lstStyle/>
          <a:p>
            <a:pPr algn="ctr"/>
            <a:r>
              <a:rPr lang="en-US" altLang="en-US" sz="3600" dirty="0"/>
              <a:t>Prove that log</a:t>
            </a:r>
            <a:r>
              <a:rPr lang="en-US" altLang="en-US" sz="3600" baseline="-25000" dirty="0"/>
              <a:t>10</a:t>
            </a:r>
            <a:r>
              <a:rPr lang="en-US" altLang="en-US" sz="3600" dirty="0"/>
              <a:t>x is </a:t>
            </a:r>
            <a:r>
              <a:rPr lang="en-US" altLang="en-US" sz="3600" b="1" i="1" dirty="0"/>
              <a:t>O</a:t>
            </a:r>
            <a:r>
              <a:rPr lang="en-US" altLang="en-US" sz="3600" dirty="0"/>
              <a:t>(log</a:t>
            </a:r>
            <a:r>
              <a:rPr lang="en-US" altLang="en-US" sz="3600" baseline="-25000" dirty="0"/>
              <a:t>2</a:t>
            </a:r>
            <a:r>
              <a:rPr lang="en-US" altLang="en-US" sz="3600" dirty="0"/>
              <a:t>x)</a:t>
            </a:r>
          </a:p>
        </p:txBody>
      </p:sp>
      <p:sp>
        <p:nvSpPr>
          <p:cNvPr id="41987" name="Rectangle 3">
            <a:extLst>
              <a:ext uri="{FF2B5EF4-FFF2-40B4-BE49-F238E27FC236}">
                <a16:creationId xmlns:a16="http://schemas.microsoft.com/office/drawing/2014/main" id="{C4B7F4D8-D327-6740-B754-22712F90B34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295400"/>
            <a:ext cx="7772400" cy="4091376"/>
          </a:xfrm>
        </p:spPr>
        <p:txBody>
          <a:bodyPr/>
          <a:lstStyle/>
          <a:p>
            <a:pPr>
              <a:lnSpc>
                <a:spcPct val="120000"/>
              </a:lnSpc>
              <a:buFontTx/>
              <a:buNone/>
            </a:pPr>
            <a:r>
              <a:rPr lang="en-US" altLang="en-US" dirty="0"/>
              <a:t>First we will prove the following lemma:</a:t>
            </a:r>
          </a:p>
          <a:p>
            <a:pPr>
              <a:lnSpc>
                <a:spcPct val="120000"/>
              </a:lnSpc>
              <a:buFontTx/>
              <a:buNone/>
            </a:pPr>
            <a:r>
              <a:rPr lang="en-US" altLang="en-US" b="1" dirty="0"/>
              <a:t>Lemma:</a:t>
            </a:r>
            <a:r>
              <a:rPr lang="en-US" altLang="en-US" dirty="0"/>
              <a:t> log</a:t>
            </a:r>
            <a:r>
              <a:rPr lang="en-US" altLang="en-US" baseline="-25000" dirty="0"/>
              <a:t>10</a:t>
            </a:r>
            <a:r>
              <a:rPr lang="en-US" altLang="en-US" dirty="0"/>
              <a:t>x = clog</a:t>
            </a:r>
            <a:r>
              <a:rPr lang="en-US" altLang="en-US" baseline="-25000" dirty="0"/>
              <a:t>2</a:t>
            </a:r>
            <a:r>
              <a:rPr lang="en-US" altLang="en-US" dirty="0"/>
              <a:t>x where c is a constant.</a:t>
            </a:r>
          </a:p>
          <a:p>
            <a:pPr>
              <a:lnSpc>
                <a:spcPct val="120000"/>
              </a:lnSpc>
              <a:buFontTx/>
              <a:buNone/>
            </a:pPr>
            <a:r>
              <a:rPr lang="en-US" altLang="en-US" u="sng" dirty="0"/>
              <a:t>Proof:</a:t>
            </a:r>
          </a:p>
          <a:p>
            <a:pPr>
              <a:lnSpc>
                <a:spcPct val="120000"/>
              </a:lnSpc>
              <a:buFontTx/>
              <a:buNone/>
            </a:pPr>
            <a:r>
              <a:rPr lang="en-US" altLang="en-US" dirty="0"/>
              <a:t>Let y = log</a:t>
            </a:r>
            <a:r>
              <a:rPr lang="en-US" altLang="en-US" baseline="-25000" dirty="0"/>
              <a:t>2</a:t>
            </a:r>
            <a:r>
              <a:rPr lang="en-US" altLang="en-US" dirty="0"/>
              <a:t>x.  </a:t>
            </a:r>
          </a:p>
          <a:p>
            <a:pPr>
              <a:lnSpc>
                <a:spcPct val="120000"/>
              </a:lnSpc>
              <a:buFontTx/>
              <a:buNone/>
            </a:pPr>
            <a:r>
              <a:rPr lang="en-US" altLang="en-US" dirty="0"/>
              <a:t>Then 2</a:t>
            </a:r>
            <a:r>
              <a:rPr lang="en-US" altLang="en-US" baseline="30000" dirty="0"/>
              <a:t>y</a:t>
            </a:r>
            <a:r>
              <a:rPr lang="en-US" altLang="en-US" dirty="0"/>
              <a:t> = x </a:t>
            </a:r>
            <a:r>
              <a:rPr lang="en-US" altLang="en-US" dirty="0">
                <a:sym typeface="Symbol" pitchFamily="2" charset="2"/>
              </a:rPr>
              <a:t></a:t>
            </a:r>
            <a:r>
              <a:rPr lang="en-US" altLang="en-US" dirty="0"/>
              <a:t> log</a:t>
            </a:r>
            <a:r>
              <a:rPr lang="en-US" altLang="en-US" baseline="-25000" dirty="0"/>
              <a:t>10</a:t>
            </a:r>
            <a:r>
              <a:rPr lang="en-US" altLang="en-US" dirty="0"/>
              <a:t>2</a:t>
            </a:r>
            <a:r>
              <a:rPr lang="en-US" altLang="en-US" baseline="30000" dirty="0"/>
              <a:t>y</a:t>
            </a:r>
            <a:r>
              <a:rPr lang="en-US" altLang="en-US" dirty="0"/>
              <a:t> = log</a:t>
            </a:r>
            <a:r>
              <a:rPr lang="en-US" altLang="en-US" baseline="-25000" dirty="0"/>
              <a:t>10</a:t>
            </a:r>
            <a:r>
              <a:rPr lang="en-US" altLang="en-US" dirty="0"/>
              <a:t>x.</a:t>
            </a:r>
          </a:p>
          <a:p>
            <a:pPr>
              <a:lnSpc>
                <a:spcPct val="120000"/>
              </a:lnSpc>
              <a:buFontTx/>
              <a:buNone/>
            </a:pPr>
            <a:r>
              <a:rPr lang="en-US" altLang="en-US" dirty="0"/>
              <a:t>log</a:t>
            </a:r>
            <a:r>
              <a:rPr lang="en-US" altLang="en-US" baseline="-25000" dirty="0"/>
              <a:t>10</a:t>
            </a:r>
            <a:r>
              <a:rPr lang="en-US" altLang="en-US" dirty="0"/>
              <a:t>2</a:t>
            </a:r>
            <a:r>
              <a:rPr lang="en-US" altLang="en-US" baseline="30000" dirty="0"/>
              <a:t>y</a:t>
            </a:r>
            <a:r>
              <a:rPr lang="en-US" altLang="en-US" dirty="0"/>
              <a:t> = ylog</a:t>
            </a:r>
            <a:r>
              <a:rPr lang="en-US" altLang="en-US" baseline="-25000" dirty="0"/>
              <a:t>10</a:t>
            </a:r>
            <a:r>
              <a:rPr lang="en-US" altLang="en-US" dirty="0"/>
              <a:t>2 = log</a:t>
            </a:r>
            <a:r>
              <a:rPr lang="en-US" altLang="en-US" baseline="-25000" dirty="0"/>
              <a:t>10</a:t>
            </a:r>
            <a:r>
              <a:rPr lang="en-US" altLang="en-US" dirty="0"/>
              <a:t>x. But since y = log</a:t>
            </a:r>
            <a:r>
              <a:rPr lang="en-US" altLang="en-US" baseline="-25000" dirty="0"/>
              <a:t>2</a:t>
            </a:r>
            <a:r>
              <a:rPr lang="en-US" altLang="en-US" dirty="0"/>
              <a:t>x, this means that</a:t>
            </a:r>
          </a:p>
          <a:p>
            <a:pPr>
              <a:lnSpc>
                <a:spcPct val="120000"/>
              </a:lnSpc>
              <a:buFontTx/>
              <a:buNone/>
            </a:pPr>
            <a:r>
              <a:rPr lang="en-US" altLang="en-US" dirty="0"/>
              <a:t>log</a:t>
            </a:r>
            <a:r>
              <a:rPr lang="en-US" altLang="en-US" baseline="-25000" dirty="0"/>
              <a:t>2</a:t>
            </a:r>
            <a:r>
              <a:rPr lang="en-US" altLang="en-US" dirty="0"/>
              <a:t>xlog</a:t>
            </a:r>
            <a:r>
              <a:rPr lang="en-US" altLang="en-US" baseline="-25000" dirty="0"/>
              <a:t>10</a:t>
            </a:r>
            <a:r>
              <a:rPr lang="en-US" altLang="en-US" dirty="0"/>
              <a:t>2 = log</a:t>
            </a:r>
            <a:r>
              <a:rPr lang="en-US" altLang="en-US" baseline="-25000" dirty="0"/>
              <a:t>10</a:t>
            </a:r>
            <a:r>
              <a:rPr lang="en-US" altLang="en-US" dirty="0"/>
              <a:t>x.  </a:t>
            </a:r>
            <a:r>
              <a:rPr lang="en-US" altLang="en-US" dirty="0">
                <a:solidFill>
                  <a:schemeClr val="accent2"/>
                </a:solidFill>
              </a:rPr>
              <a:t>Therefore c = log</a:t>
            </a:r>
            <a:r>
              <a:rPr lang="en-US" altLang="en-US" baseline="-25000" dirty="0">
                <a:solidFill>
                  <a:schemeClr val="accent2"/>
                </a:solidFill>
              </a:rPr>
              <a:t>10</a:t>
            </a:r>
            <a:r>
              <a:rPr lang="en-US" altLang="en-US" dirty="0">
                <a:solidFill>
                  <a:schemeClr val="accent2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914622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1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19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7" grpId="0" build="p" autoUpdateAnimBg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>
            <a:extLst>
              <a:ext uri="{FF2B5EF4-FFF2-40B4-BE49-F238E27FC236}">
                <a16:creationId xmlns:a16="http://schemas.microsoft.com/office/drawing/2014/main" id="{F8DC77C3-92B8-F645-BA95-52945D2FD85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58607" y="246538"/>
            <a:ext cx="5638800" cy="492443"/>
          </a:xfrm>
        </p:spPr>
        <p:txBody>
          <a:bodyPr/>
          <a:lstStyle/>
          <a:p>
            <a:pPr algn="ctr"/>
            <a:r>
              <a:rPr lang="en-US" altLang="en-US" dirty="0"/>
              <a:t>To Prove that log</a:t>
            </a:r>
            <a:r>
              <a:rPr lang="en-US" altLang="en-US" baseline="-25000" dirty="0"/>
              <a:t>10</a:t>
            </a:r>
            <a:r>
              <a:rPr lang="en-US" altLang="en-US" dirty="0"/>
              <a:t>x is </a:t>
            </a:r>
            <a:r>
              <a:rPr lang="en-US" altLang="en-US" b="1" i="1" dirty="0"/>
              <a:t>O</a:t>
            </a:r>
            <a:r>
              <a:rPr lang="en-US" altLang="en-US" dirty="0"/>
              <a:t>(log</a:t>
            </a:r>
            <a:r>
              <a:rPr lang="en-US" altLang="en-US" baseline="-25000" dirty="0"/>
              <a:t>2</a:t>
            </a:r>
            <a:r>
              <a:rPr lang="en-US" altLang="en-US" dirty="0"/>
              <a:t>x)</a:t>
            </a:r>
          </a:p>
        </p:txBody>
      </p:sp>
      <p:sp>
        <p:nvSpPr>
          <p:cNvPr id="43011" name="Rectangle 3">
            <a:extLst>
              <a:ext uri="{FF2B5EF4-FFF2-40B4-BE49-F238E27FC236}">
                <a16:creationId xmlns:a16="http://schemas.microsoft.com/office/drawing/2014/main" id="{8E09DC8D-CE0C-2A4D-A0E9-A093935E552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altLang="en-US" dirty="0"/>
              <a:t>We must show that </a:t>
            </a:r>
            <a:r>
              <a:rPr lang="en-US" altLang="en-US" dirty="0">
                <a:sym typeface="Symbol" pitchFamily="2" charset="2"/>
              </a:rPr>
              <a:t> </a:t>
            </a:r>
            <a:r>
              <a:rPr lang="en-US" altLang="en-US" dirty="0"/>
              <a:t>constants C</a:t>
            </a:r>
            <a:r>
              <a:rPr lang="en-US" altLang="en-US" dirty="0">
                <a:sym typeface="Symbol" pitchFamily="2" charset="2"/>
              </a:rPr>
              <a:t></a:t>
            </a:r>
            <a:r>
              <a:rPr lang="en-US" altLang="en-US" b="1" dirty="0">
                <a:sym typeface="Symbol" pitchFamily="2" charset="2"/>
              </a:rPr>
              <a:t>N</a:t>
            </a:r>
            <a:r>
              <a:rPr lang="en-US" altLang="en-US" dirty="0"/>
              <a:t> and </a:t>
            </a:r>
            <a:r>
              <a:rPr lang="en-US" altLang="en-US" dirty="0" err="1"/>
              <a:t>k</a:t>
            </a:r>
            <a:r>
              <a:rPr lang="en-US" altLang="en-US" dirty="0" err="1">
                <a:sym typeface="Symbol" pitchFamily="2" charset="2"/>
              </a:rPr>
              <a:t></a:t>
            </a:r>
            <a:r>
              <a:rPr lang="en-US" altLang="en-US" b="1" dirty="0" err="1">
                <a:sym typeface="Symbol" pitchFamily="2" charset="2"/>
              </a:rPr>
              <a:t>R</a:t>
            </a:r>
            <a:r>
              <a:rPr lang="en-US" altLang="en-US" dirty="0"/>
              <a:t> such that  |log</a:t>
            </a:r>
            <a:r>
              <a:rPr lang="en-US" altLang="en-US" baseline="-25000" dirty="0"/>
              <a:t>10</a:t>
            </a:r>
            <a:r>
              <a:rPr lang="en-US" altLang="en-US" dirty="0"/>
              <a:t>x| </a:t>
            </a:r>
            <a:r>
              <a:rPr lang="en-US" altLang="en-US" dirty="0">
                <a:sym typeface="Symbol" pitchFamily="2" charset="2"/>
              </a:rPr>
              <a:t> C|</a:t>
            </a:r>
            <a:r>
              <a:rPr lang="en-US" altLang="en-US" dirty="0"/>
              <a:t>log</a:t>
            </a:r>
            <a:r>
              <a:rPr lang="en-US" altLang="en-US" baseline="-25000" dirty="0"/>
              <a:t>2</a:t>
            </a:r>
            <a:r>
              <a:rPr lang="en-US" altLang="en-US" dirty="0"/>
              <a:t>x</a:t>
            </a:r>
            <a:r>
              <a:rPr lang="en-US" altLang="en-US" dirty="0">
                <a:sym typeface="Symbol" pitchFamily="2" charset="2"/>
              </a:rPr>
              <a:t>| whenever x &gt; k.</a:t>
            </a:r>
          </a:p>
          <a:p>
            <a:pPr>
              <a:buFontTx/>
              <a:buNone/>
            </a:pPr>
            <a:r>
              <a:rPr lang="en-US" altLang="en-US" dirty="0">
                <a:sym typeface="Symbol" pitchFamily="2" charset="2"/>
              </a:rPr>
              <a:t>From the lemma </a:t>
            </a:r>
            <a:r>
              <a:rPr lang="en-US" altLang="en-US" dirty="0"/>
              <a:t>log</a:t>
            </a:r>
            <a:r>
              <a:rPr lang="en-US" altLang="en-US" baseline="-25000" dirty="0"/>
              <a:t>2</a:t>
            </a:r>
            <a:r>
              <a:rPr lang="en-US" altLang="en-US" dirty="0"/>
              <a:t>xlog</a:t>
            </a:r>
            <a:r>
              <a:rPr lang="en-US" altLang="en-US" baseline="-25000" dirty="0"/>
              <a:t>10</a:t>
            </a:r>
            <a:r>
              <a:rPr lang="en-US" altLang="en-US" dirty="0"/>
              <a:t>2 = log</a:t>
            </a:r>
            <a:r>
              <a:rPr lang="en-US" altLang="en-US" baseline="-25000" dirty="0"/>
              <a:t>10</a:t>
            </a:r>
            <a:r>
              <a:rPr lang="en-US" altLang="en-US" dirty="0"/>
              <a:t>x so choose C = log</a:t>
            </a:r>
            <a:r>
              <a:rPr lang="en-US" altLang="en-US" baseline="-25000" dirty="0"/>
              <a:t>10</a:t>
            </a:r>
            <a:r>
              <a:rPr lang="en-US" altLang="en-US" dirty="0"/>
              <a:t>2, k=1</a:t>
            </a:r>
            <a:endParaRPr lang="en-US" altLang="en-US" dirty="0">
              <a:sym typeface="Symbol" pitchFamily="2" charset="2"/>
            </a:endParaRPr>
          </a:p>
          <a:p>
            <a:pPr>
              <a:buFontTx/>
              <a:buNone/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18419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1" grpId="0" uiExpand="1" build="p" autoUpdateAnimBg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1D24066C-8F1E-7043-AD58-541DD69B384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863407" y="246538"/>
            <a:ext cx="5029200" cy="492443"/>
          </a:xfrm>
        </p:spPr>
        <p:txBody>
          <a:bodyPr/>
          <a:lstStyle/>
          <a:p>
            <a:pPr algn="ctr"/>
            <a:r>
              <a:rPr lang="en-US" altLang="en-US" dirty="0"/>
              <a:t>Prove log(n!) is O(</a:t>
            </a:r>
            <a:r>
              <a:rPr lang="en-US" altLang="en-US" dirty="0" err="1"/>
              <a:t>nlogn</a:t>
            </a:r>
            <a:r>
              <a:rPr lang="en-US" altLang="en-US" dirty="0"/>
              <a:t>)</a:t>
            </a:r>
          </a:p>
        </p:txBody>
      </p:sp>
      <p:sp>
        <p:nvSpPr>
          <p:cNvPr id="48131" name="Rectangle 3">
            <a:extLst>
              <a:ext uri="{FF2B5EF4-FFF2-40B4-BE49-F238E27FC236}">
                <a16:creationId xmlns:a16="http://schemas.microsoft.com/office/drawing/2014/main" id="{3031905C-F16D-284E-AF28-19BF57ACBD3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10540" y="1850389"/>
            <a:ext cx="7734934" cy="2540183"/>
          </a:xfrm>
        </p:spPr>
        <p:txBody>
          <a:bodyPr/>
          <a:lstStyle/>
          <a:p>
            <a:pPr>
              <a:lnSpc>
                <a:spcPct val="120000"/>
              </a:lnSpc>
              <a:buFontTx/>
              <a:buNone/>
            </a:pPr>
            <a:r>
              <a:rPr lang="en-US" altLang="en-US" dirty="0"/>
              <a:t>We must show that </a:t>
            </a:r>
            <a:r>
              <a:rPr lang="en-US" altLang="en-US" dirty="0">
                <a:sym typeface="Symbol" pitchFamily="2" charset="2"/>
              </a:rPr>
              <a:t> </a:t>
            </a:r>
            <a:r>
              <a:rPr lang="en-US" altLang="en-US" dirty="0"/>
              <a:t>constants C</a:t>
            </a:r>
            <a:r>
              <a:rPr lang="en-US" altLang="en-US" dirty="0">
                <a:sym typeface="Symbol" pitchFamily="2" charset="2"/>
              </a:rPr>
              <a:t></a:t>
            </a:r>
            <a:r>
              <a:rPr lang="en-US" altLang="en-US" b="1" dirty="0">
                <a:sym typeface="Symbol" pitchFamily="2" charset="2"/>
              </a:rPr>
              <a:t>N</a:t>
            </a:r>
            <a:r>
              <a:rPr lang="en-US" altLang="en-US" dirty="0"/>
              <a:t> and </a:t>
            </a:r>
            <a:r>
              <a:rPr lang="en-US" altLang="en-US" dirty="0" err="1"/>
              <a:t>k</a:t>
            </a:r>
            <a:r>
              <a:rPr lang="en-US" altLang="en-US" dirty="0" err="1">
                <a:sym typeface="Symbol" pitchFamily="2" charset="2"/>
              </a:rPr>
              <a:t></a:t>
            </a:r>
            <a:r>
              <a:rPr lang="en-US" altLang="en-US" b="1" dirty="0" err="1">
                <a:sym typeface="Symbol" pitchFamily="2" charset="2"/>
              </a:rPr>
              <a:t>R</a:t>
            </a:r>
            <a:r>
              <a:rPr lang="en-US" altLang="en-US" dirty="0"/>
              <a:t> such that  |</a:t>
            </a:r>
            <a:r>
              <a:rPr lang="en-US" altLang="en-US" dirty="0" err="1"/>
              <a:t>logn</a:t>
            </a:r>
            <a:r>
              <a:rPr lang="en-US" altLang="en-US" dirty="0"/>
              <a:t>!| </a:t>
            </a:r>
            <a:r>
              <a:rPr lang="en-US" altLang="en-US" dirty="0">
                <a:sym typeface="Symbol" pitchFamily="2" charset="2"/>
              </a:rPr>
              <a:t> </a:t>
            </a:r>
            <a:r>
              <a:rPr lang="en-US" altLang="en-US" dirty="0" err="1">
                <a:sym typeface="Symbol" pitchFamily="2" charset="2"/>
              </a:rPr>
              <a:t>C|n</a:t>
            </a:r>
            <a:r>
              <a:rPr lang="en-US" altLang="en-US" dirty="0" err="1"/>
              <a:t>logn</a:t>
            </a:r>
            <a:r>
              <a:rPr lang="en-US" altLang="en-US" dirty="0">
                <a:sym typeface="Symbol" pitchFamily="2" charset="2"/>
              </a:rPr>
              <a:t>| whenever x &gt; k.</a:t>
            </a:r>
          </a:p>
          <a:p>
            <a:pPr>
              <a:lnSpc>
                <a:spcPct val="120000"/>
              </a:lnSpc>
              <a:buFontTx/>
              <a:buNone/>
            </a:pPr>
            <a:r>
              <a:rPr lang="en-US" altLang="en-US" dirty="0">
                <a:sym typeface="Symbol" pitchFamily="2" charset="2"/>
              </a:rPr>
              <a:t>We know that n!  </a:t>
            </a:r>
            <a:r>
              <a:rPr lang="en-US" altLang="en-US" dirty="0" err="1">
                <a:sym typeface="Symbol" pitchFamily="2" charset="2"/>
              </a:rPr>
              <a:t>n</a:t>
            </a:r>
            <a:r>
              <a:rPr lang="en-US" altLang="en-US" baseline="30000" dirty="0" err="1">
                <a:sym typeface="Symbol" pitchFamily="2" charset="2"/>
              </a:rPr>
              <a:t>n</a:t>
            </a:r>
            <a:r>
              <a:rPr lang="en-US" altLang="en-US" dirty="0">
                <a:sym typeface="Symbol" pitchFamily="2" charset="2"/>
              </a:rPr>
              <a:t> so </a:t>
            </a:r>
          </a:p>
          <a:p>
            <a:pPr>
              <a:lnSpc>
                <a:spcPct val="120000"/>
              </a:lnSpc>
              <a:buFontTx/>
              <a:buNone/>
            </a:pPr>
            <a:r>
              <a:rPr lang="en-US" altLang="en-US" dirty="0">
                <a:sym typeface="Symbol" pitchFamily="2" charset="2"/>
              </a:rPr>
              <a:t>log(n!)  log(</a:t>
            </a:r>
            <a:r>
              <a:rPr lang="en-US" altLang="en-US" dirty="0" err="1">
                <a:sym typeface="Symbol" pitchFamily="2" charset="2"/>
              </a:rPr>
              <a:t>n</a:t>
            </a:r>
            <a:r>
              <a:rPr lang="en-US" altLang="en-US" baseline="30000" dirty="0" err="1">
                <a:sym typeface="Symbol" pitchFamily="2" charset="2"/>
              </a:rPr>
              <a:t>n</a:t>
            </a:r>
            <a:r>
              <a:rPr lang="en-US" altLang="en-US" dirty="0">
                <a:sym typeface="Symbol" pitchFamily="2" charset="2"/>
              </a:rPr>
              <a:t>)= </a:t>
            </a:r>
            <a:r>
              <a:rPr lang="en-US" altLang="en-US" dirty="0" err="1">
                <a:sym typeface="Symbol" pitchFamily="2" charset="2"/>
              </a:rPr>
              <a:t>nlogn</a:t>
            </a:r>
            <a:endParaRPr lang="en-US" altLang="en-US" dirty="0">
              <a:sym typeface="Symbol" pitchFamily="2" charset="2"/>
            </a:endParaRPr>
          </a:p>
          <a:p>
            <a:pPr>
              <a:lnSpc>
                <a:spcPct val="120000"/>
              </a:lnSpc>
              <a:buFontTx/>
              <a:buNone/>
            </a:pPr>
            <a:r>
              <a:rPr lang="en-US" altLang="en-US" dirty="0">
                <a:sym typeface="Symbol" pitchFamily="2" charset="2"/>
              </a:rPr>
              <a:t>So choose k = 1, C = 1</a:t>
            </a:r>
          </a:p>
        </p:txBody>
      </p:sp>
    </p:spTree>
    <p:extLst>
      <p:ext uri="{BB962C8B-B14F-4D97-AF65-F5344CB8AC3E}">
        <p14:creationId xmlns:p14="http://schemas.microsoft.com/office/powerpoint/2010/main" val="1452984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8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8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1" grpId="0" uiExpand="1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4935">
              <a:lnSpc>
                <a:spcPts val="1240"/>
              </a:lnSpc>
            </a:pPr>
            <a:fld id="{81D60167-4931-47E6-BA6A-407CBD079E47}" type="slidenum">
              <a:rPr dirty="0">
                <a:solidFill>
                  <a:srgbClr val="888888"/>
                </a:solidFill>
              </a:rPr>
              <a:t>4</a:t>
            </a:fld>
            <a:endParaRPr dirty="0">
              <a:solidFill>
                <a:srgbClr val="888888"/>
              </a:solidFill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62276" y="424243"/>
            <a:ext cx="5219065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400" spc="-5" dirty="0"/>
              <a:t>Basic</a:t>
            </a:r>
            <a:r>
              <a:rPr sz="4400" spc="-25" dirty="0"/>
              <a:t> </a:t>
            </a:r>
            <a:r>
              <a:rPr sz="4400" spc="-5" dirty="0"/>
              <a:t>Rules</a:t>
            </a:r>
            <a:r>
              <a:rPr sz="4400" spc="-25" dirty="0"/>
              <a:t> </a:t>
            </a:r>
            <a:r>
              <a:rPr sz="4400" spc="-5" dirty="0"/>
              <a:t>of</a:t>
            </a:r>
            <a:r>
              <a:rPr sz="4400" spc="-30" dirty="0"/>
              <a:t> </a:t>
            </a:r>
            <a:r>
              <a:rPr sz="4400" spc="-5" dirty="0"/>
              <a:t>Logarithms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739140" y="1888489"/>
            <a:ext cx="1798955" cy="26593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30480">
              <a:lnSpc>
                <a:spcPct val="120000"/>
              </a:lnSpc>
              <a:spcBef>
                <a:spcPts val="100"/>
              </a:spcBef>
            </a:pPr>
            <a:r>
              <a:rPr sz="3600" dirty="0">
                <a:latin typeface="Times New Roman"/>
                <a:cs typeface="Times New Roman"/>
              </a:rPr>
              <a:t>log</a:t>
            </a:r>
            <a:r>
              <a:rPr sz="3600" baseline="-20833" dirty="0">
                <a:latin typeface="Times New Roman"/>
                <a:cs typeface="Times New Roman"/>
              </a:rPr>
              <a:t>z</a:t>
            </a:r>
            <a:r>
              <a:rPr sz="3600" spc="7" baseline="-20833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(xy) </a:t>
            </a:r>
            <a:r>
              <a:rPr sz="3600" spc="-885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log</a:t>
            </a:r>
            <a:r>
              <a:rPr sz="3600" spc="-7" baseline="-20833" dirty="0">
                <a:latin typeface="Times New Roman"/>
                <a:cs typeface="Times New Roman"/>
              </a:rPr>
              <a:t>z</a:t>
            </a:r>
            <a:r>
              <a:rPr sz="3600" spc="315" baseline="-20833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(x/y) </a:t>
            </a:r>
            <a:r>
              <a:rPr sz="3600" spc="-885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log</a:t>
            </a:r>
            <a:r>
              <a:rPr sz="3600" spc="-7" baseline="-20833" dirty="0">
                <a:latin typeface="Times New Roman"/>
                <a:cs typeface="Times New Roman"/>
              </a:rPr>
              <a:t>z</a:t>
            </a:r>
            <a:r>
              <a:rPr sz="3600" baseline="-20833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(x</a:t>
            </a:r>
            <a:r>
              <a:rPr sz="3600" baseline="25462" dirty="0">
                <a:latin typeface="Times New Roman"/>
                <a:cs typeface="Times New Roman"/>
              </a:rPr>
              <a:t>y</a:t>
            </a:r>
            <a:r>
              <a:rPr sz="3600" dirty="0">
                <a:latin typeface="Times New Roman"/>
                <a:cs typeface="Times New Roman"/>
              </a:rPr>
              <a:t>) </a:t>
            </a:r>
            <a:r>
              <a:rPr sz="3600" spc="5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If</a:t>
            </a:r>
            <a:r>
              <a:rPr sz="3600" spc="-20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x</a:t>
            </a:r>
            <a:r>
              <a:rPr sz="3600" spc="-1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=</a:t>
            </a:r>
            <a:r>
              <a:rPr sz="3600" spc="-20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y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253740" y="1888489"/>
            <a:ext cx="4197350" cy="2659380"/>
          </a:xfrm>
          <a:prstGeom prst="rect">
            <a:avLst/>
          </a:prstGeom>
        </p:spPr>
        <p:txBody>
          <a:bodyPr vert="horz" wrap="square" lIns="0" tIns="12192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60"/>
              </a:spcBef>
            </a:pPr>
            <a:r>
              <a:rPr sz="3600" dirty="0">
                <a:latin typeface="Times New Roman"/>
                <a:cs typeface="Times New Roman"/>
              </a:rPr>
              <a:t>=</a:t>
            </a:r>
            <a:r>
              <a:rPr sz="3600" spc="-2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log</a:t>
            </a:r>
            <a:r>
              <a:rPr sz="3600" baseline="-20833" dirty="0">
                <a:latin typeface="Times New Roman"/>
                <a:cs typeface="Times New Roman"/>
              </a:rPr>
              <a:t>z</a:t>
            </a:r>
            <a:r>
              <a:rPr sz="3600" spc="405" baseline="-20833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(x)</a:t>
            </a:r>
            <a:r>
              <a:rPr sz="3600" spc="-20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+</a:t>
            </a:r>
            <a:r>
              <a:rPr sz="3600" spc="-2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log</a:t>
            </a:r>
            <a:r>
              <a:rPr sz="3600" baseline="-20833" dirty="0">
                <a:latin typeface="Times New Roman"/>
                <a:cs typeface="Times New Roman"/>
              </a:rPr>
              <a:t>z</a:t>
            </a:r>
            <a:r>
              <a:rPr sz="3600" spc="419" baseline="-20833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(y)</a:t>
            </a:r>
            <a:endParaRPr sz="360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  <a:spcBef>
                <a:spcPts val="865"/>
              </a:spcBef>
            </a:pPr>
            <a:r>
              <a:rPr sz="3600" dirty="0">
                <a:latin typeface="Times New Roman"/>
                <a:cs typeface="Times New Roman"/>
              </a:rPr>
              <a:t>=</a:t>
            </a:r>
            <a:r>
              <a:rPr sz="3600" spc="-2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log</a:t>
            </a:r>
            <a:r>
              <a:rPr sz="3600" baseline="-20833" dirty="0">
                <a:latin typeface="Times New Roman"/>
                <a:cs typeface="Times New Roman"/>
              </a:rPr>
              <a:t>z</a:t>
            </a:r>
            <a:r>
              <a:rPr sz="3600" spc="405" baseline="-20833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(x)</a:t>
            </a:r>
            <a:r>
              <a:rPr sz="3600" spc="-20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-</a:t>
            </a:r>
            <a:r>
              <a:rPr sz="3600" spc="-20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log</a:t>
            </a:r>
            <a:r>
              <a:rPr sz="3600" baseline="-20833" dirty="0">
                <a:latin typeface="Times New Roman"/>
                <a:cs typeface="Times New Roman"/>
              </a:rPr>
              <a:t>z</a:t>
            </a:r>
            <a:r>
              <a:rPr sz="3600" spc="419" baseline="-20833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(y)</a:t>
            </a:r>
            <a:endParaRPr sz="360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  <a:spcBef>
                <a:spcPts val="865"/>
              </a:spcBef>
            </a:pPr>
            <a:r>
              <a:rPr sz="3600" dirty="0">
                <a:latin typeface="Times New Roman"/>
                <a:cs typeface="Times New Roman"/>
              </a:rPr>
              <a:t>=</a:t>
            </a:r>
            <a:r>
              <a:rPr sz="3600" spc="-3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ylog</a:t>
            </a:r>
            <a:r>
              <a:rPr sz="3600" baseline="-20833" dirty="0">
                <a:latin typeface="Times New Roman"/>
                <a:cs typeface="Times New Roman"/>
              </a:rPr>
              <a:t>z</a:t>
            </a:r>
            <a:r>
              <a:rPr sz="3600" spc="390" baseline="-20833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(x)</a:t>
            </a:r>
            <a:endParaRPr sz="360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  <a:spcBef>
                <a:spcPts val="865"/>
              </a:spcBef>
            </a:pPr>
            <a:r>
              <a:rPr sz="3600" spc="-5" dirty="0">
                <a:latin typeface="Times New Roman"/>
                <a:cs typeface="Times New Roman"/>
              </a:rPr>
              <a:t>then</a:t>
            </a:r>
            <a:r>
              <a:rPr sz="3600" spc="-20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log</a:t>
            </a:r>
            <a:r>
              <a:rPr sz="3600" baseline="-20833" dirty="0">
                <a:latin typeface="Times New Roman"/>
                <a:cs typeface="Times New Roman"/>
              </a:rPr>
              <a:t>z</a:t>
            </a:r>
            <a:r>
              <a:rPr sz="3600" spc="419" baseline="-20833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(x)</a:t>
            </a:r>
            <a:r>
              <a:rPr sz="3600" spc="-1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=</a:t>
            </a:r>
            <a:r>
              <a:rPr sz="3600" spc="-20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log</a:t>
            </a:r>
            <a:r>
              <a:rPr sz="3600" baseline="-20833" dirty="0">
                <a:latin typeface="Times New Roman"/>
                <a:cs typeface="Times New Roman"/>
              </a:rPr>
              <a:t>z</a:t>
            </a:r>
            <a:r>
              <a:rPr sz="3600" spc="412" baseline="-20833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(y)</a:t>
            </a:r>
            <a:endParaRPr sz="3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82120" y="246538"/>
            <a:ext cx="517906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Big-Omega</a:t>
            </a:r>
            <a:r>
              <a:rPr spc="-10" dirty="0"/>
              <a:t> </a:t>
            </a:r>
            <a:r>
              <a:rPr spc="-5" dirty="0"/>
              <a:t>and Big-Theta</a:t>
            </a:r>
            <a:r>
              <a:rPr dirty="0"/>
              <a:t> </a:t>
            </a:r>
            <a:r>
              <a:rPr spc="-5" dirty="0"/>
              <a:t>Notation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1128522"/>
            <a:ext cx="177546" cy="177546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878586" y="985316"/>
            <a:ext cx="7676515" cy="45874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90170">
              <a:lnSpc>
                <a:spcPct val="116599"/>
              </a:lnSpc>
              <a:spcBef>
                <a:spcPts val="100"/>
              </a:spcBef>
            </a:pPr>
            <a:r>
              <a:rPr sz="2000" spc="-5" dirty="0">
                <a:latin typeface="Times New Roman"/>
                <a:cs typeface="Times New Roman"/>
              </a:rPr>
              <a:t>Big-</a:t>
            </a:r>
            <a:r>
              <a:rPr sz="2000" i="1" spc="-5" dirty="0">
                <a:latin typeface="Times New Roman"/>
                <a:cs typeface="Times New Roman"/>
              </a:rPr>
              <a:t>O</a:t>
            </a:r>
            <a:r>
              <a:rPr sz="2000" i="1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notation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is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used extensively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to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describe the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growth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of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functions, but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it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has limitations.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In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particular,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when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f</a:t>
            </a:r>
            <a:r>
              <a:rPr sz="2000" i="1" spc="-10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(x) </a:t>
            </a:r>
            <a:r>
              <a:rPr sz="2000" spc="-5" dirty="0">
                <a:latin typeface="Times New Roman"/>
                <a:cs typeface="Times New Roman"/>
              </a:rPr>
              <a:t>is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O(g(x))</a:t>
            </a:r>
            <a:r>
              <a:rPr sz="2000" spc="-5" dirty="0">
                <a:latin typeface="Times New Roman"/>
                <a:cs typeface="Times New Roman"/>
              </a:rPr>
              <a:t>,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we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have an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upper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bound,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in terms of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g(x)</a:t>
            </a:r>
            <a:r>
              <a:rPr sz="2000" spc="-5" dirty="0">
                <a:latin typeface="Times New Roman"/>
                <a:cs typeface="Times New Roman"/>
              </a:rPr>
              <a:t>, for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size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of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f (x) </a:t>
            </a:r>
            <a:r>
              <a:rPr sz="2000" spc="-5" dirty="0">
                <a:latin typeface="Times New Roman"/>
                <a:cs typeface="Times New Roman"/>
              </a:rPr>
              <a:t>for</a:t>
            </a:r>
            <a:r>
              <a:rPr sz="2000" spc="-10" dirty="0">
                <a:latin typeface="Times New Roman"/>
                <a:cs typeface="Times New Roman"/>
              </a:rPr>
              <a:t> large </a:t>
            </a:r>
            <a:r>
              <a:rPr sz="2000" spc="-5" dirty="0">
                <a:latin typeface="Times New Roman"/>
                <a:cs typeface="Times New Roman"/>
              </a:rPr>
              <a:t>values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of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x</a:t>
            </a:r>
            <a:r>
              <a:rPr sz="2000" spc="-5" dirty="0">
                <a:latin typeface="Times New Roman"/>
                <a:cs typeface="Times New Roman"/>
              </a:rPr>
              <a:t>.</a:t>
            </a:r>
            <a:endParaRPr sz="20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85"/>
              </a:spcBef>
            </a:pPr>
            <a:r>
              <a:rPr sz="2000" spc="-15" dirty="0">
                <a:latin typeface="Times New Roman"/>
                <a:cs typeface="Times New Roman"/>
              </a:rPr>
              <a:t>However,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big-</a:t>
            </a:r>
            <a:r>
              <a:rPr sz="2000" i="1" spc="-5" dirty="0">
                <a:latin typeface="Times New Roman"/>
                <a:cs typeface="Times New Roman"/>
              </a:rPr>
              <a:t>O</a:t>
            </a:r>
            <a:r>
              <a:rPr sz="2000" i="1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notation</a:t>
            </a:r>
            <a:r>
              <a:rPr sz="2000" dirty="0">
                <a:latin typeface="Times New Roman"/>
                <a:cs typeface="Times New Roman"/>
              </a:rPr>
              <a:t> does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not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provide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lower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bound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for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 size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of</a:t>
            </a:r>
            <a:endParaRPr sz="20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400"/>
              </a:spcBef>
            </a:pPr>
            <a:r>
              <a:rPr sz="2000" i="1" spc="-5" dirty="0">
                <a:latin typeface="Times New Roman"/>
                <a:cs typeface="Times New Roman"/>
              </a:rPr>
              <a:t>f (x) </a:t>
            </a:r>
            <a:r>
              <a:rPr sz="2000" spc="-5" dirty="0">
                <a:latin typeface="Times New Roman"/>
                <a:cs typeface="Times New Roman"/>
              </a:rPr>
              <a:t>for </a:t>
            </a:r>
            <a:r>
              <a:rPr sz="2000" spc="-10" dirty="0">
                <a:latin typeface="Times New Roman"/>
                <a:cs typeface="Times New Roman"/>
              </a:rPr>
              <a:t>large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x</a:t>
            </a:r>
            <a:r>
              <a:rPr sz="2000" spc="-5" dirty="0">
                <a:latin typeface="Times New Roman"/>
                <a:cs typeface="Times New Roman"/>
              </a:rPr>
              <a:t>.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For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this,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we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use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big-Omega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spc="-190" dirty="0">
                <a:latin typeface="Times New Roman"/>
                <a:cs typeface="Times New Roman"/>
              </a:rPr>
              <a:t>(big-</a:t>
            </a:r>
            <a:r>
              <a:rPr sz="2000" b="1" spc="-190" dirty="0">
                <a:latin typeface="Cambria Math"/>
                <a:cs typeface="Cambria Math"/>
              </a:rPr>
              <a:t>𝛀</a:t>
            </a:r>
            <a:r>
              <a:rPr sz="2000" b="1" spc="-190" dirty="0">
                <a:latin typeface="Times New Roman"/>
                <a:cs typeface="Times New Roman"/>
              </a:rPr>
              <a:t>)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notation</a:t>
            </a:r>
            <a:r>
              <a:rPr sz="2000" spc="-5" dirty="0">
                <a:latin typeface="Times New Roman"/>
                <a:cs typeface="Times New Roman"/>
              </a:rPr>
              <a:t>.</a:t>
            </a:r>
            <a:endParaRPr sz="2000" dirty="0">
              <a:latin typeface="Times New Roman"/>
              <a:cs typeface="Times New Roman"/>
            </a:endParaRPr>
          </a:p>
          <a:p>
            <a:pPr marL="12700" marR="46990">
              <a:lnSpc>
                <a:spcPct val="116700"/>
              </a:lnSpc>
              <a:spcBef>
                <a:spcPts val="475"/>
              </a:spcBef>
            </a:pPr>
            <a:r>
              <a:rPr sz="2000" spc="-5" dirty="0">
                <a:latin typeface="Times New Roman"/>
                <a:cs typeface="Times New Roman"/>
              </a:rPr>
              <a:t>If we</a:t>
            </a:r>
            <a:r>
              <a:rPr sz="2000" spc="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need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to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have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both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upper and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lower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bounds for a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function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f(x) relative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to g(x),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we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use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big-Theta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spc="-185" dirty="0">
                <a:latin typeface="Times New Roman"/>
                <a:cs typeface="Times New Roman"/>
              </a:rPr>
              <a:t>(big-</a:t>
            </a:r>
            <a:r>
              <a:rPr sz="2000" b="1" spc="-185" dirty="0">
                <a:latin typeface="Cambria Math"/>
                <a:cs typeface="Cambria Math"/>
              </a:rPr>
              <a:t>𝚯</a:t>
            </a:r>
            <a:r>
              <a:rPr sz="2000" b="1" spc="-185" dirty="0">
                <a:latin typeface="Times New Roman"/>
                <a:cs typeface="Times New Roman"/>
              </a:rPr>
              <a:t>)</a:t>
            </a:r>
            <a:r>
              <a:rPr sz="2000" b="1" spc="-2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notation.</a:t>
            </a:r>
            <a:endParaRPr sz="2000" dirty="0">
              <a:latin typeface="Times New Roman"/>
              <a:cs typeface="Times New Roman"/>
            </a:endParaRPr>
          </a:p>
          <a:p>
            <a:pPr marL="12700" marR="5080">
              <a:lnSpc>
                <a:spcPct val="116599"/>
              </a:lnSpc>
              <a:spcBef>
                <a:spcPts val="484"/>
              </a:spcBef>
            </a:pPr>
            <a:r>
              <a:rPr sz="2000" spc="-5" dirty="0">
                <a:latin typeface="Times New Roman"/>
                <a:cs typeface="Times New Roman"/>
              </a:rPr>
              <a:t>Let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f</a:t>
            </a:r>
            <a:r>
              <a:rPr sz="2000" i="1" spc="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and</a:t>
            </a:r>
            <a:r>
              <a:rPr sz="2000" spc="20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g</a:t>
            </a:r>
            <a:r>
              <a:rPr sz="2000" i="1" spc="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be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functions from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set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of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integers or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set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of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real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numbers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to the set of real numbers. </a:t>
            </a:r>
            <a:r>
              <a:rPr sz="2000" spc="-85" dirty="0">
                <a:latin typeface="Times New Roman"/>
                <a:cs typeface="Times New Roman"/>
              </a:rPr>
              <a:t>We </a:t>
            </a:r>
            <a:r>
              <a:rPr sz="2000" spc="-5" dirty="0">
                <a:latin typeface="Times New Roman"/>
                <a:cs typeface="Times New Roman"/>
              </a:rPr>
              <a:t>say that </a:t>
            </a:r>
            <a:r>
              <a:rPr sz="2000" i="1" spc="-5" dirty="0">
                <a:latin typeface="Times New Roman"/>
                <a:cs typeface="Times New Roman"/>
              </a:rPr>
              <a:t>f (x) </a:t>
            </a:r>
            <a:r>
              <a:rPr sz="2000" spc="-5" dirty="0">
                <a:latin typeface="Times New Roman"/>
                <a:cs typeface="Times New Roman"/>
              </a:rPr>
              <a:t>is </a:t>
            </a:r>
            <a:r>
              <a:rPr sz="2000" b="1" spc="-190" dirty="0">
                <a:latin typeface="Cambria Math"/>
                <a:cs typeface="Cambria Math"/>
              </a:rPr>
              <a:t>𝛀</a:t>
            </a:r>
            <a:r>
              <a:rPr sz="2000" i="1" spc="-190" dirty="0">
                <a:latin typeface="Times New Roman"/>
                <a:cs typeface="Times New Roman"/>
              </a:rPr>
              <a:t>(g(x))</a:t>
            </a:r>
            <a:r>
              <a:rPr sz="2000" i="1" spc="-18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if there are positive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constants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C</a:t>
            </a:r>
            <a:r>
              <a:rPr sz="2000" i="1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and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k</a:t>
            </a:r>
            <a:r>
              <a:rPr sz="2000" i="1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such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that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|</a:t>
            </a:r>
            <a:r>
              <a:rPr sz="2000" i="1" spc="-5" dirty="0">
                <a:latin typeface="Times New Roman"/>
                <a:cs typeface="Times New Roman"/>
              </a:rPr>
              <a:t>f (x)</a:t>
            </a:r>
            <a:r>
              <a:rPr sz="2000" spc="-5" dirty="0">
                <a:latin typeface="Times New Roman"/>
                <a:cs typeface="Times New Roman"/>
              </a:rPr>
              <a:t>| ≥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C</a:t>
            </a:r>
            <a:r>
              <a:rPr sz="2000" spc="-5" dirty="0">
                <a:latin typeface="Times New Roman"/>
                <a:cs typeface="Times New Roman"/>
              </a:rPr>
              <a:t>|</a:t>
            </a:r>
            <a:r>
              <a:rPr sz="2000" i="1" spc="-5" dirty="0">
                <a:latin typeface="Times New Roman"/>
                <a:cs typeface="Times New Roman"/>
              </a:rPr>
              <a:t>g(x)</a:t>
            </a:r>
            <a:r>
              <a:rPr sz="2000" spc="-5" dirty="0">
                <a:latin typeface="Times New Roman"/>
                <a:cs typeface="Times New Roman"/>
              </a:rPr>
              <a:t>|, whenever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x</a:t>
            </a:r>
            <a:r>
              <a:rPr sz="2000" i="1" spc="5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&gt;</a:t>
            </a:r>
            <a:r>
              <a:rPr sz="2000" i="1" spc="10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k</a:t>
            </a:r>
            <a:r>
              <a:rPr sz="2000" spc="-5" dirty="0">
                <a:latin typeface="Times New Roman"/>
                <a:cs typeface="Times New Roman"/>
              </a:rPr>
              <a:t>.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[This is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read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as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“</a:t>
            </a:r>
            <a:r>
              <a:rPr sz="2000" i="1" spc="-5" dirty="0">
                <a:latin typeface="Times New Roman"/>
                <a:cs typeface="Times New Roman"/>
              </a:rPr>
              <a:t>f</a:t>
            </a:r>
            <a:r>
              <a:rPr sz="2000" i="1" spc="-10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(x)</a:t>
            </a:r>
            <a:r>
              <a:rPr sz="2000" i="1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is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big-Omega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of </a:t>
            </a:r>
            <a:r>
              <a:rPr sz="2000" i="1" spc="-5" dirty="0">
                <a:latin typeface="Times New Roman"/>
                <a:cs typeface="Times New Roman"/>
              </a:rPr>
              <a:t>g(x)</a:t>
            </a:r>
            <a:r>
              <a:rPr sz="2000" spc="-5" dirty="0">
                <a:latin typeface="Times New Roman"/>
                <a:cs typeface="Times New Roman"/>
              </a:rPr>
              <a:t>.”]</a:t>
            </a:r>
            <a:endParaRPr sz="20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80"/>
              </a:spcBef>
            </a:pPr>
            <a:r>
              <a:rPr sz="2000" spc="-5" dirty="0">
                <a:solidFill>
                  <a:srgbClr val="FF0000"/>
                </a:solidFill>
                <a:latin typeface="Times New Roman"/>
                <a:cs typeface="Times New Roman"/>
              </a:rPr>
              <a:t>Note,</a:t>
            </a:r>
            <a:r>
              <a:rPr sz="2000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0000"/>
                </a:solidFill>
                <a:latin typeface="Times New Roman"/>
                <a:cs typeface="Times New Roman"/>
              </a:rPr>
              <a:t>f</a:t>
            </a:r>
            <a:r>
              <a:rPr sz="2000" i="1" spc="-5" dirty="0">
                <a:solidFill>
                  <a:srgbClr val="FF0000"/>
                </a:solidFill>
                <a:latin typeface="Times New Roman"/>
                <a:cs typeface="Times New Roman"/>
              </a:rPr>
              <a:t>(x)</a:t>
            </a:r>
            <a:r>
              <a:rPr sz="2000" i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0000"/>
                </a:solidFill>
                <a:latin typeface="Times New Roman"/>
                <a:cs typeface="Times New Roman"/>
              </a:rPr>
              <a:t>is</a:t>
            </a:r>
            <a:r>
              <a:rPr sz="2000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spc="-185" dirty="0">
                <a:solidFill>
                  <a:srgbClr val="FF0000"/>
                </a:solidFill>
                <a:latin typeface="Cambria Math"/>
                <a:cs typeface="Cambria Math"/>
              </a:rPr>
              <a:t>𝛀</a:t>
            </a:r>
            <a:r>
              <a:rPr sz="2000" i="1" spc="-185" dirty="0">
                <a:solidFill>
                  <a:srgbClr val="FF0000"/>
                </a:solidFill>
                <a:latin typeface="Times New Roman"/>
                <a:cs typeface="Times New Roman"/>
              </a:rPr>
              <a:t>(g(x))</a:t>
            </a:r>
            <a:r>
              <a:rPr sz="2000" i="1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0000"/>
                </a:solidFill>
                <a:latin typeface="Times New Roman"/>
                <a:cs typeface="Times New Roman"/>
              </a:rPr>
              <a:t>if</a:t>
            </a:r>
            <a:r>
              <a:rPr sz="2000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0000"/>
                </a:solidFill>
                <a:latin typeface="Times New Roman"/>
                <a:cs typeface="Times New Roman"/>
              </a:rPr>
              <a:t>and</a:t>
            </a:r>
            <a:r>
              <a:rPr sz="2000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0000"/>
                </a:solidFill>
                <a:latin typeface="Times New Roman"/>
                <a:cs typeface="Times New Roman"/>
              </a:rPr>
              <a:t>only</a:t>
            </a:r>
            <a:r>
              <a:rPr sz="200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0000"/>
                </a:solidFill>
                <a:latin typeface="Times New Roman"/>
                <a:cs typeface="Times New Roman"/>
              </a:rPr>
              <a:t>if</a:t>
            </a:r>
            <a:r>
              <a:rPr sz="2000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i="1" spc="-5" dirty="0">
                <a:solidFill>
                  <a:srgbClr val="FF0000"/>
                </a:solidFill>
                <a:latin typeface="Times New Roman"/>
                <a:cs typeface="Times New Roman"/>
              </a:rPr>
              <a:t>g(x) </a:t>
            </a:r>
            <a:r>
              <a:rPr sz="2000" spc="-5" dirty="0">
                <a:solidFill>
                  <a:srgbClr val="FF0000"/>
                </a:solidFill>
                <a:latin typeface="Times New Roman"/>
                <a:cs typeface="Times New Roman"/>
              </a:rPr>
              <a:t>is</a:t>
            </a:r>
            <a:r>
              <a:rPr sz="2000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i="1" spc="-5" dirty="0">
                <a:solidFill>
                  <a:srgbClr val="FF0000"/>
                </a:solidFill>
                <a:latin typeface="Times New Roman"/>
                <a:cs typeface="Times New Roman"/>
              </a:rPr>
              <a:t>O(f</a:t>
            </a:r>
            <a:r>
              <a:rPr sz="2000" i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i="1" spc="-5" dirty="0">
                <a:solidFill>
                  <a:srgbClr val="FF0000"/>
                </a:solidFill>
                <a:latin typeface="Times New Roman"/>
                <a:cs typeface="Times New Roman"/>
              </a:rPr>
              <a:t>(x))</a:t>
            </a:r>
            <a:r>
              <a:rPr sz="2000" spc="-5" dirty="0">
                <a:latin typeface="Times New Roman"/>
                <a:cs typeface="Times New Roman"/>
              </a:rPr>
              <a:t>.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-40" dirty="0">
                <a:latin typeface="Times New Roman"/>
                <a:cs typeface="Times New Roman"/>
              </a:rPr>
              <a:t>Verify</a:t>
            </a:r>
            <a:r>
              <a:rPr sz="2000" spc="-5" dirty="0">
                <a:latin typeface="Times New Roman"/>
                <a:cs typeface="Times New Roman"/>
              </a:rPr>
              <a:t> yourself.</a:t>
            </a:r>
            <a:endParaRPr sz="2000" dirty="0">
              <a:latin typeface="Times New Roman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2256282"/>
            <a:ext cx="177546" cy="177546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3028188"/>
            <a:ext cx="177546" cy="177546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3800855"/>
            <a:ext cx="177546" cy="177545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5283708"/>
            <a:ext cx="177546" cy="177546"/>
          </a:xfrm>
          <a:prstGeom prst="rect">
            <a:avLst/>
          </a:prstGeom>
        </p:spPr>
      </p:pic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40</a:t>
            </a:fld>
            <a:endParaRPr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28769" y="246538"/>
            <a:ext cx="188658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Observations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1107186"/>
            <a:ext cx="177546" cy="177546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866070" y="1015238"/>
            <a:ext cx="7669530" cy="41097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5400" marR="17780">
              <a:lnSpc>
                <a:spcPct val="100000"/>
              </a:lnSpc>
              <a:spcBef>
                <a:spcPts val="95"/>
              </a:spcBef>
            </a:pPr>
            <a:r>
              <a:rPr sz="2000" spc="-5" dirty="0">
                <a:latin typeface="Times New Roman"/>
                <a:cs typeface="Times New Roman"/>
              </a:rPr>
              <a:t>Consider: f (x) = </a:t>
            </a:r>
            <a:r>
              <a:rPr sz="2000" spc="10" dirty="0">
                <a:latin typeface="Times New Roman"/>
                <a:cs typeface="Times New Roman"/>
              </a:rPr>
              <a:t>x</a:t>
            </a:r>
            <a:r>
              <a:rPr sz="1950" spc="15" baseline="25641" dirty="0">
                <a:latin typeface="Times New Roman"/>
                <a:cs typeface="Times New Roman"/>
              </a:rPr>
              <a:t>2</a:t>
            </a:r>
            <a:r>
              <a:rPr sz="1950" spc="22" baseline="25641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+ 2x + 1 and g(x) = </a:t>
            </a:r>
            <a:r>
              <a:rPr sz="2000" dirty="0">
                <a:latin typeface="Times New Roman"/>
                <a:cs typeface="Times New Roman"/>
              </a:rPr>
              <a:t>x</a:t>
            </a:r>
            <a:r>
              <a:rPr sz="1950" baseline="25641" dirty="0">
                <a:latin typeface="Times New Roman"/>
                <a:cs typeface="Times New Roman"/>
              </a:rPr>
              <a:t>2</a:t>
            </a:r>
            <a:r>
              <a:rPr sz="2000" dirty="0">
                <a:latin typeface="Times New Roman"/>
                <a:cs typeface="Times New Roman"/>
              </a:rPr>
              <a:t>, </a:t>
            </a:r>
            <a:r>
              <a:rPr sz="2000" spc="-5" dirty="0">
                <a:latin typeface="Times New Roman"/>
                <a:cs typeface="Times New Roman"/>
              </a:rPr>
              <a:t>such that f (x) is O(g(x)) and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g(x) is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O(f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(x))—the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latter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fact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following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from the inequality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15" dirty="0">
                <a:latin typeface="Times New Roman"/>
                <a:cs typeface="Times New Roman"/>
              </a:rPr>
              <a:t>x</a:t>
            </a:r>
            <a:r>
              <a:rPr sz="1950" spc="22" baseline="25641" dirty="0">
                <a:latin typeface="Times New Roman"/>
                <a:cs typeface="Times New Roman"/>
              </a:rPr>
              <a:t>2</a:t>
            </a:r>
            <a:r>
              <a:rPr sz="1950" spc="240" baseline="25641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≤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x</a:t>
            </a:r>
            <a:r>
              <a:rPr sz="1950" spc="7" baseline="25641" dirty="0">
                <a:latin typeface="Times New Roman"/>
                <a:cs typeface="Times New Roman"/>
              </a:rPr>
              <a:t>2</a:t>
            </a:r>
            <a:r>
              <a:rPr sz="1950" spc="15" baseline="25641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+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2x +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1, which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holds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for all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nonnegative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real numbers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x.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spc="-85" dirty="0">
                <a:latin typeface="Times New Roman"/>
                <a:cs typeface="Times New Roman"/>
              </a:rPr>
              <a:t>We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say that two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functions f (x) and g(x) that satisfy both of these </a:t>
            </a:r>
            <a:r>
              <a:rPr sz="2000" dirty="0">
                <a:latin typeface="Times New Roman"/>
                <a:cs typeface="Times New Roman"/>
              </a:rPr>
              <a:t>big-O </a:t>
            </a:r>
            <a:r>
              <a:rPr sz="2000" spc="-5" dirty="0">
                <a:latin typeface="Times New Roman"/>
                <a:cs typeface="Times New Roman"/>
              </a:rPr>
              <a:t>relationships are of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same</a:t>
            </a:r>
            <a:r>
              <a:rPr sz="2000" u="sng" spc="-1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spc="-2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order</a:t>
            </a:r>
            <a:r>
              <a:rPr sz="2000" spc="-20" dirty="0"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  <a:p>
            <a:pPr marL="25400" marR="22225">
              <a:lnSpc>
                <a:spcPct val="100000"/>
              </a:lnSpc>
              <a:spcBef>
                <a:spcPts val="480"/>
              </a:spcBef>
            </a:pPr>
            <a:r>
              <a:rPr sz="2000" b="1" spc="-5" dirty="0">
                <a:latin typeface="Times New Roman"/>
                <a:cs typeface="Times New Roman"/>
              </a:rPr>
              <a:t>Note</a:t>
            </a:r>
            <a:r>
              <a:rPr sz="2000" spc="-5" dirty="0">
                <a:latin typeface="Times New Roman"/>
                <a:cs typeface="Times New Roman"/>
              </a:rPr>
              <a:t>: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f (x)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=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O(g(x)).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</a:t>
            </a:r>
            <a:r>
              <a:rPr sz="2000" spc="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equals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sign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in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this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notation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does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not represent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genuine </a:t>
            </a:r>
            <a:r>
              <a:rPr sz="2000" spc="-20" dirty="0">
                <a:latin typeface="Times New Roman"/>
                <a:cs typeface="Times New Roman"/>
              </a:rPr>
              <a:t>equality. </a:t>
            </a:r>
            <a:r>
              <a:rPr sz="2000" spc="-15" dirty="0">
                <a:latin typeface="Times New Roman"/>
                <a:cs typeface="Times New Roman"/>
              </a:rPr>
              <a:t>Rather, </a:t>
            </a:r>
            <a:r>
              <a:rPr sz="20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this notation tells us that an inequality holds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relating</a:t>
            </a:r>
            <a:r>
              <a:rPr sz="2000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the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values</a:t>
            </a:r>
            <a:r>
              <a:rPr sz="2000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of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the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functions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f</a:t>
            </a:r>
            <a:r>
              <a:rPr sz="2000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and</a:t>
            </a:r>
            <a:r>
              <a:rPr sz="2000" u="sng" spc="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g</a:t>
            </a:r>
            <a:r>
              <a:rPr sz="2000" u="sng" spc="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for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sufficiently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spc="-1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large</a:t>
            </a:r>
            <a:r>
              <a:rPr sz="20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numbers</a:t>
            </a:r>
            <a:r>
              <a:rPr sz="2000" u="sng" spc="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in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the</a:t>
            </a:r>
            <a:r>
              <a:rPr sz="2000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domains</a:t>
            </a:r>
            <a:r>
              <a:rPr sz="2000" u="sng" spc="-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of</a:t>
            </a:r>
            <a:r>
              <a:rPr sz="2000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these</a:t>
            </a:r>
            <a:r>
              <a:rPr sz="2000" u="sng" spc="-1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functions</a:t>
            </a:r>
            <a:r>
              <a:rPr sz="2000" spc="-5" dirty="0"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  <a:p>
            <a:pPr marL="25400" marR="39370">
              <a:lnSpc>
                <a:spcPct val="100000"/>
              </a:lnSpc>
              <a:spcBef>
                <a:spcPts val="480"/>
              </a:spcBef>
            </a:pPr>
            <a:r>
              <a:rPr sz="2000" spc="-5" dirty="0">
                <a:latin typeface="Times New Roman"/>
                <a:cs typeface="Times New Roman"/>
              </a:rPr>
              <a:t>Let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f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and g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be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functions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from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Z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to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Z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or from R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to R.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spc="-85" dirty="0">
                <a:latin typeface="Times New Roman"/>
                <a:cs typeface="Times New Roman"/>
              </a:rPr>
              <a:t>We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say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that f (x) is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Cambria Math"/>
                <a:cs typeface="Cambria Math"/>
              </a:rPr>
              <a:t>Θ</a:t>
            </a:r>
            <a:r>
              <a:rPr sz="2000" spc="-5" dirty="0">
                <a:latin typeface="Times New Roman"/>
                <a:cs typeface="Times New Roman"/>
              </a:rPr>
              <a:t>(g(x))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if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f (x)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is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O(g(x))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and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f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(x)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is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Cambria Math"/>
                <a:cs typeface="Cambria Math"/>
              </a:rPr>
              <a:t>Ω</a:t>
            </a:r>
            <a:r>
              <a:rPr sz="2000" spc="-5" dirty="0">
                <a:latin typeface="Times New Roman"/>
                <a:cs typeface="Times New Roman"/>
              </a:rPr>
              <a:t>(g(x)).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When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f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(x) is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Cambria Math"/>
                <a:cs typeface="Cambria Math"/>
              </a:rPr>
              <a:t>Θ</a:t>
            </a:r>
            <a:r>
              <a:rPr sz="2000" spc="-5" dirty="0">
                <a:latin typeface="Times New Roman"/>
                <a:cs typeface="Times New Roman"/>
              </a:rPr>
              <a:t>(g(x))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we</a:t>
            </a:r>
            <a:r>
              <a:rPr sz="2000" spc="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say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that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f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is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big-Theta(</a:t>
            </a:r>
            <a:r>
              <a:rPr sz="2000" spc="-5" dirty="0">
                <a:latin typeface="Cambria Math"/>
                <a:cs typeface="Cambria Math"/>
              </a:rPr>
              <a:t>Θ)</a:t>
            </a:r>
            <a:r>
              <a:rPr sz="2000" spc="55" dirty="0">
                <a:latin typeface="Cambria Math"/>
                <a:cs typeface="Cambria Math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of g(x),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that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f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(x) is of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order</a:t>
            </a:r>
            <a:r>
              <a:rPr sz="2000" spc="-5" dirty="0">
                <a:latin typeface="Times New Roman"/>
                <a:cs typeface="Times New Roman"/>
              </a:rPr>
              <a:t> g(x),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and </a:t>
            </a:r>
            <a:r>
              <a:rPr sz="2000" dirty="0">
                <a:latin typeface="Times New Roman"/>
                <a:cs typeface="Times New Roman"/>
              </a:rPr>
              <a:t>that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f</a:t>
            </a:r>
            <a:r>
              <a:rPr sz="20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(x) and </a:t>
            </a:r>
            <a:r>
              <a:rPr sz="2000" b="1" dirty="0">
                <a:latin typeface="Times New Roman"/>
                <a:cs typeface="Times New Roman"/>
              </a:rPr>
              <a:t> </a:t>
            </a:r>
            <a:r>
              <a:rPr sz="20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g(x)</a:t>
            </a:r>
            <a:r>
              <a:rPr sz="2000" b="1" u="heavy" spc="-1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are</a:t>
            </a:r>
            <a:r>
              <a:rPr sz="2000" b="1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of the same</a:t>
            </a:r>
            <a:r>
              <a:rPr sz="2000" b="1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heavy" spc="-3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order</a:t>
            </a:r>
            <a:r>
              <a:rPr sz="2000" b="1" spc="-30" dirty="0"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2692145"/>
            <a:ext cx="177546" cy="177546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3972305"/>
            <a:ext cx="177546" cy="177545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41</a:t>
            </a:fld>
            <a:endParaRPr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28769" y="246538"/>
            <a:ext cx="188658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Observations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1107186"/>
            <a:ext cx="177546" cy="177546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866051" y="1015238"/>
            <a:ext cx="7742555" cy="3804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5400" marR="27305">
              <a:lnSpc>
                <a:spcPct val="100000"/>
              </a:lnSpc>
              <a:spcBef>
                <a:spcPts val="95"/>
              </a:spcBef>
            </a:pPr>
            <a:r>
              <a:rPr sz="2000" spc="-5" dirty="0">
                <a:latin typeface="Times New Roman"/>
                <a:cs typeface="Times New Roman"/>
              </a:rPr>
              <a:t>Example: Show that </a:t>
            </a:r>
            <a:r>
              <a:rPr sz="2000" dirty="0">
                <a:latin typeface="Times New Roman"/>
                <a:cs typeface="Times New Roman"/>
              </a:rPr>
              <a:t>3x</a:t>
            </a:r>
            <a:r>
              <a:rPr sz="1950" baseline="25641" dirty="0">
                <a:latin typeface="Times New Roman"/>
                <a:cs typeface="Times New Roman"/>
              </a:rPr>
              <a:t>2</a:t>
            </a:r>
            <a:r>
              <a:rPr sz="1950" spc="7" baseline="25641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+ 8x log x is </a:t>
            </a:r>
            <a:r>
              <a:rPr sz="2000" dirty="0">
                <a:latin typeface="Cambria Math"/>
                <a:cs typeface="Cambria Math"/>
              </a:rPr>
              <a:t>Θ</a:t>
            </a:r>
            <a:r>
              <a:rPr sz="2000" dirty="0">
                <a:latin typeface="Times New Roman"/>
                <a:cs typeface="Times New Roman"/>
              </a:rPr>
              <a:t>(x</a:t>
            </a:r>
            <a:r>
              <a:rPr sz="1950" baseline="25641" dirty="0">
                <a:latin typeface="Times New Roman"/>
                <a:cs typeface="Times New Roman"/>
              </a:rPr>
              <a:t>2</a:t>
            </a:r>
            <a:r>
              <a:rPr sz="2000" dirty="0">
                <a:latin typeface="Times New Roman"/>
                <a:cs typeface="Times New Roman"/>
              </a:rPr>
              <a:t>). </a:t>
            </a:r>
            <a:r>
              <a:rPr sz="2000" spc="-5" dirty="0">
                <a:latin typeface="Times New Roman"/>
                <a:cs typeface="Times New Roman"/>
              </a:rPr>
              <a:t>Because 0 ≤ 8x log x ≤ </a:t>
            </a:r>
            <a:r>
              <a:rPr sz="2000" dirty="0">
                <a:latin typeface="Times New Roman"/>
                <a:cs typeface="Times New Roman"/>
              </a:rPr>
              <a:t>8x</a:t>
            </a:r>
            <a:r>
              <a:rPr sz="1950" baseline="25641" dirty="0">
                <a:latin typeface="Times New Roman"/>
                <a:cs typeface="Times New Roman"/>
              </a:rPr>
              <a:t>2</a:t>
            </a:r>
            <a:r>
              <a:rPr sz="2000" dirty="0">
                <a:latin typeface="Times New Roman"/>
                <a:cs typeface="Times New Roman"/>
              </a:rPr>
              <a:t>, </a:t>
            </a:r>
            <a:r>
              <a:rPr sz="2000" spc="-5" dirty="0">
                <a:latin typeface="Times New Roman"/>
                <a:cs typeface="Times New Roman"/>
              </a:rPr>
              <a:t>it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follows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that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3x</a:t>
            </a:r>
            <a:r>
              <a:rPr sz="1950" spc="7" baseline="25641" dirty="0">
                <a:latin typeface="Times New Roman"/>
                <a:cs typeface="Times New Roman"/>
              </a:rPr>
              <a:t>2</a:t>
            </a:r>
            <a:r>
              <a:rPr sz="1950" spc="254" baseline="25641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+ 8x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log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x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≤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11x</a:t>
            </a:r>
            <a:r>
              <a:rPr sz="1950" spc="-30" baseline="25641" dirty="0">
                <a:latin typeface="Times New Roman"/>
                <a:cs typeface="Times New Roman"/>
              </a:rPr>
              <a:t>2</a:t>
            </a:r>
            <a:r>
              <a:rPr sz="1950" spc="254" baseline="25641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for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x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&gt;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1.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Consequently, </a:t>
            </a:r>
            <a:r>
              <a:rPr sz="2000" spc="5" dirty="0">
                <a:latin typeface="Times New Roman"/>
                <a:cs typeface="Times New Roman"/>
              </a:rPr>
              <a:t>3x</a:t>
            </a:r>
            <a:r>
              <a:rPr sz="1950" spc="7" baseline="25641" dirty="0">
                <a:latin typeface="Times New Roman"/>
                <a:cs typeface="Times New Roman"/>
              </a:rPr>
              <a:t>2</a:t>
            </a:r>
            <a:r>
              <a:rPr sz="1950" spc="254" baseline="25641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+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8x log x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is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O(x</a:t>
            </a:r>
            <a:r>
              <a:rPr sz="1950" baseline="25641" dirty="0">
                <a:latin typeface="Times New Roman"/>
                <a:cs typeface="Times New Roman"/>
              </a:rPr>
              <a:t>2</a:t>
            </a:r>
            <a:r>
              <a:rPr sz="2000" dirty="0">
                <a:latin typeface="Times New Roman"/>
                <a:cs typeface="Times New Roman"/>
              </a:rPr>
              <a:t>). </a:t>
            </a:r>
            <a:r>
              <a:rPr sz="2000" spc="-20" dirty="0">
                <a:latin typeface="Times New Roman"/>
                <a:cs typeface="Times New Roman"/>
              </a:rPr>
              <a:t>Clearly, </a:t>
            </a:r>
            <a:r>
              <a:rPr sz="2000" spc="10" dirty="0">
                <a:latin typeface="Times New Roman"/>
                <a:cs typeface="Times New Roman"/>
              </a:rPr>
              <a:t>x</a:t>
            </a:r>
            <a:r>
              <a:rPr sz="1950" spc="15" baseline="25641" dirty="0">
                <a:latin typeface="Times New Roman"/>
                <a:cs typeface="Times New Roman"/>
              </a:rPr>
              <a:t>2 </a:t>
            </a:r>
            <a:r>
              <a:rPr sz="2000" spc="-5" dirty="0">
                <a:latin typeface="Times New Roman"/>
                <a:cs typeface="Times New Roman"/>
              </a:rPr>
              <a:t>is </a:t>
            </a:r>
            <a:r>
              <a:rPr sz="2000" dirty="0">
                <a:latin typeface="Times New Roman"/>
                <a:cs typeface="Times New Roman"/>
              </a:rPr>
              <a:t>O(3x</a:t>
            </a:r>
            <a:r>
              <a:rPr sz="1950" baseline="25641" dirty="0">
                <a:latin typeface="Times New Roman"/>
                <a:cs typeface="Times New Roman"/>
              </a:rPr>
              <a:t>2</a:t>
            </a:r>
            <a:r>
              <a:rPr sz="1950" spc="7" baseline="25641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+ 8x log x). </a:t>
            </a:r>
            <a:r>
              <a:rPr sz="2000" spc="-15" dirty="0">
                <a:latin typeface="Times New Roman"/>
                <a:cs typeface="Times New Roman"/>
              </a:rPr>
              <a:t>Consequently, </a:t>
            </a:r>
            <a:r>
              <a:rPr sz="2000" dirty="0">
                <a:latin typeface="Times New Roman"/>
                <a:cs typeface="Times New Roman"/>
              </a:rPr>
              <a:t>3x</a:t>
            </a:r>
            <a:r>
              <a:rPr sz="1950" baseline="25641" dirty="0">
                <a:latin typeface="Times New Roman"/>
                <a:cs typeface="Times New Roman"/>
              </a:rPr>
              <a:t>2</a:t>
            </a:r>
            <a:r>
              <a:rPr sz="1950" spc="487" baseline="25641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+ 8x log x is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mbria Math"/>
                <a:cs typeface="Cambria Math"/>
              </a:rPr>
              <a:t>Θ</a:t>
            </a:r>
            <a:r>
              <a:rPr sz="2000" dirty="0">
                <a:latin typeface="Times New Roman"/>
                <a:cs typeface="Times New Roman"/>
              </a:rPr>
              <a:t>(x</a:t>
            </a:r>
            <a:r>
              <a:rPr sz="1950" baseline="25641" dirty="0">
                <a:latin typeface="Times New Roman"/>
                <a:cs typeface="Times New Roman"/>
              </a:rPr>
              <a:t>2</a:t>
            </a:r>
            <a:r>
              <a:rPr sz="2000" dirty="0">
                <a:latin typeface="Times New Roman"/>
                <a:cs typeface="Times New Roman"/>
              </a:rPr>
              <a:t>).</a:t>
            </a:r>
            <a:endParaRPr sz="2000">
              <a:latin typeface="Times New Roman"/>
              <a:cs typeface="Times New Roman"/>
            </a:endParaRPr>
          </a:p>
          <a:p>
            <a:pPr marL="25400" marR="349885">
              <a:lnSpc>
                <a:spcPct val="100000"/>
              </a:lnSpc>
              <a:spcBef>
                <a:spcPts val="480"/>
              </a:spcBef>
            </a:pPr>
            <a:r>
              <a:rPr sz="2000" b="1" spc="-10" dirty="0">
                <a:latin typeface="Times New Roman"/>
                <a:cs typeface="Times New Roman"/>
              </a:rPr>
              <a:t>Theorem</a:t>
            </a:r>
            <a:r>
              <a:rPr sz="2000" spc="-10" dirty="0">
                <a:latin typeface="Times New Roman"/>
                <a:cs typeface="Times New Roman"/>
              </a:rPr>
              <a:t>: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Let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f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(x) =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a</a:t>
            </a:r>
            <a:r>
              <a:rPr sz="1950" spc="7" baseline="-21367" dirty="0">
                <a:latin typeface="Times New Roman"/>
                <a:cs typeface="Times New Roman"/>
              </a:rPr>
              <a:t>n</a:t>
            </a:r>
            <a:r>
              <a:rPr sz="2000" spc="5" dirty="0">
                <a:latin typeface="Times New Roman"/>
                <a:cs typeface="Times New Roman"/>
              </a:rPr>
              <a:t>x</a:t>
            </a:r>
            <a:r>
              <a:rPr sz="1950" spc="7" baseline="25641" dirty="0">
                <a:latin typeface="Times New Roman"/>
                <a:cs typeface="Times New Roman"/>
              </a:rPr>
              <a:t>n</a:t>
            </a:r>
            <a:r>
              <a:rPr sz="1950" spc="247" baseline="25641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+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a</a:t>
            </a:r>
            <a:r>
              <a:rPr sz="1950" spc="15" baseline="-21367" dirty="0">
                <a:latin typeface="Times New Roman"/>
                <a:cs typeface="Times New Roman"/>
              </a:rPr>
              <a:t>n−1</a:t>
            </a:r>
            <a:r>
              <a:rPr sz="2000" spc="10" dirty="0">
                <a:latin typeface="Times New Roman"/>
                <a:cs typeface="Times New Roman"/>
              </a:rPr>
              <a:t>x</a:t>
            </a:r>
            <a:r>
              <a:rPr sz="1950" spc="15" baseline="25641" dirty="0">
                <a:latin typeface="Times New Roman"/>
                <a:cs typeface="Times New Roman"/>
              </a:rPr>
              <a:t>n−1</a:t>
            </a:r>
            <a:r>
              <a:rPr sz="1950" spc="247" baseline="25641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+· ·</a:t>
            </a:r>
            <a:r>
              <a:rPr sz="2000" dirty="0">
                <a:latin typeface="Times New Roman"/>
                <a:cs typeface="Times New Roman"/>
              </a:rPr>
              <a:t> ·+a</a:t>
            </a:r>
            <a:r>
              <a:rPr sz="1950" baseline="-21367" dirty="0">
                <a:latin typeface="Times New Roman"/>
                <a:cs typeface="Times New Roman"/>
              </a:rPr>
              <a:t>1</a:t>
            </a:r>
            <a:r>
              <a:rPr sz="2000" dirty="0">
                <a:latin typeface="Times New Roman"/>
                <a:cs typeface="Times New Roman"/>
              </a:rPr>
              <a:t>x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+</a:t>
            </a:r>
            <a:r>
              <a:rPr sz="2000" dirty="0">
                <a:latin typeface="Times New Roman"/>
                <a:cs typeface="Times New Roman"/>
              </a:rPr>
              <a:t> a</a:t>
            </a:r>
            <a:r>
              <a:rPr sz="1950" baseline="-21367" dirty="0">
                <a:latin typeface="Times New Roman"/>
                <a:cs typeface="Times New Roman"/>
              </a:rPr>
              <a:t>0</a:t>
            </a:r>
            <a:r>
              <a:rPr sz="2000" dirty="0">
                <a:latin typeface="Times New Roman"/>
                <a:cs typeface="Times New Roman"/>
              </a:rPr>
              <a:t>, </a:t>
            </a:r>
            <a:r>
              <a:rPr sz="2000" spc="-5" dirty="0">
                <a:latin typeface="Times New Roman"/>
                <a:cs typeface="Times New Roman"/>
              </a:rPr>
              <a:t>where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1950" baseline="-21367" dirty="0">
                <a:latin typeface="Times New Roman"/>
                <a:cs typeface="Times New Roman"/>
              </a:rPr>
              <a:t>0</a:t>
            </a:r>
            <a:r>
              <a:rPr sz="2000" dirty="0">
                <a:latin typeface="Times New Roman"/>
                <a:cs typeface="Times New Roman"/>
              </a:rPr>
              <a:t>, a</a:t>
            </a:r>
            <a:r>
              <a:rPr sz="1950" baseline="-21367" dirty="0">
                <a:latin typeface="Times New Roman"/>
                <a:cs typeface="Times New Roman"/>
              </a:rPr>
              <a:t>1</a:t>
            </a:r>
            <a:r>
              <a:rPr sz="2000" dirty="0">
                <a:latin typeface="Times New Roman"/>
                <a:cs typeface="Times New Roman"/>
              </a:rPr>
              <a:t>, </a:t>
            </a:r>
            <a:r>
              <a:rPr sz="2000" spc="-5" dirty="0">
                <a:latin typeface="Times New Roman"/>
                <a:cs typeface="Times New Roman"/>
              </a:rPr>
              <a:t>. .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.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,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a</a:t>
            </a:r>
            <a:r>
              <a:rPr sz="1950" spc="15" baseline="-21367" dirty="0">
                <a:latin typeface="Times New Roman"/>
                <a:cs typeface="Times New Roman"/>
              </a:rPr>
              <a:t>n </a:t>
            </a:r>
            <a:r>
              <a:rPr sz="1950" spc="-465" baseline="-21367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are real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numbers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with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a</a:t>
            </a:r>
            <a:r>
              <a:rPr sz="1950" spc="7" baseline="-21367" dirty="0">
                <a:latin typeface="Times New Roman"/>
                <a:cs typeface="Times New Roman"/>
              </a:rPr>
              <a:t>n</a:t>
            </a:r>
            <a:r>
              <a:rPr sz="1950" spc="254" baseline="-21367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Cambria Math"/>
                <a:cs typeface="Cambria Math"/>
              </a:rPr>
              <a:t>≠</a:t>
            </a:r>
            <a:r>
              <a:rPr sz="2000" spc="60" dirty="0">
                <a:latin typeface="Cambria Math"/>
                <a:cs typeface="Cambria Math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0.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Then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f (x)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is of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order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x</a:t>
            </a:r>
            <a:r>
              <a:rPr sz="1950" baseline="25641" dirty="0">
                <a:latin typeface="Times New Roman"/>
                <a:cs typeface="Times New Roman"/>
              </a:rPr>
              <a:t>n</a:t>
            </a:r>
            <a:r>
              <a:rPr sz="2000" dirty="0"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  <a:p>
            <a:pPr marL="25400" marR="17780">
              <a:lnSpc>
                <a:spcPct val="100000"/>
              </a:lnSpc>
              <a:spcBef>
                <a:spcPts val="480"/>
              </a:spcBef>
            </a:pPr>
            <a:r>
              <a:rPr sz="2000" b="1" spc="-5" dirty="0">
                <a:latin typeface="Times New Roman"/>
                <a:cs typeface="Times New Roman"/>
              </a:rPr>
              <a:t>Note: </a:t>
            </a:r>
            <a:r>
              <a:rPr sz="2000" spc="-5" dirty="0">
                <a:latin typeface="Times New Roman"/>
                <a:cs typeface="Times New Roman"/>
              </a:rPr>
              <a:t>The polynomials </a:t>
            </a:r>
            <a:r>
              <a:rPr sz="2000" dirty="0">
                <a:latin typeface="Times New Roman"/>
                <a:cs typeface="Times New Roman"/>
              </a:rPr>
              <a:t>3x</a:t>
            </a:r>
            <a:r>
              <a:rPr sz="1950" baseline="25641" dirty="0">
                <a:latin typeface="Times New Roman"/>
                <a:cs typeface="Times New Roman"/>
              </a:rPr>
              <a:t>8</a:t>
            </a:r>
            <a:r>
              <a:rPr sz="1950" spc="7" baseline="25641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+ </a:t>
            </a:r>
            <a:r>
              <a:rPr sz="2000" dirty="0">
                <a:latin typeface="Times New Roman"/>
                <a:cs typeface="Times New Roman"/>
              </a:rPr>
              <a:t>10x</a:t>
            </a:r>
            <a:r>
              <a:rPr sz="1950" baseline="25641" dirty="0">
                <a:latin typeface="Times New Roman"/>
                <a:cs typeface="Times New Roman"/>
              </a:rPr>
              <a:t>7</a:t>
            </a:r>
            <a:r>
              <a:rPr sz="1950" spc="487" baseline="25641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+ </a:t>
            </a:r>
            <a:r>
              <a:rPr sz="2000" dirty="0">
                <a:latin typeface="Times New Roman"/>
                <a:cs typeface="Times New Roman"/>
              </a:rPr>
              <a:t>221x</a:t>
            </a:r>
            <a:r>
              <a:rPr sz="1950" baseline="25641" dirty="0">
                <a:latin typeface="Times New Roman"/>
                <a:cs typeface="Times New Roman"/>
              </a:rPr>
              <a:t>2</a:t>
            </a:r>
            <a:r>
              <a:rPr sz="1950" spc="487" baseline="25641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+ 1444, </a:t>
            </a:r>
            <a:r>
              <a:rPr sz="2000" spc="10" dirty="0">
                <a:latin typeface="Times New Roman"/>
                <a:cs typeface="Times New Roman"/>
              </a:rPr>
              <a:t>x</a:t>
            </a:r>
            <a:r>
              <a:rPr sz="1950" spc="15" baseline="25641" dirty="0">
                <a:latin typeface="Times New Roman"/>
                <a:cs typeface="Times New Roman"/>
              </a:rPr>
              <a:t>19  </a:t>
            </a:r>
            <a:r>
              <a:rPr sz="2000" spc="-5" dirty="0">
                <a:latin typeface="Times New Roman"/>
                <a:cs typeface="Times New Roman"/>
              </a:rPr>
              <a:t>− </a:t>
            </a:r>
            <a:r>
              <a:rPr sz="2000" dirty="0">
                <a:latin typeface="Times New Roman"/>
                <a:cs typeface="Times New Roman"/>
              </a:rPr>
              <a:t>18x</a:t>
            </a:r>
            <a:r>
              <a:rPr sz="1950" baseline="25641" dirty="0">
                <a:latin typeface="Times New Roman"/>
                <a:cs typeface="Times New Roman"/>
              </a:rPr>
              <a:t>4</a:t>
            </a:r>
            <a:r>
              <a:rPr sz="1950" spc="487" baseline="25641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− </a:t>
            </a:r>
            <a:r>
              <a:rPr sz="2000" spc="-15" dirty="0">
                <a:latin typeface="Times New Roman"/>
                <a:cs typeface="Times New Roman"/>
              </a:rPr>
              <a:t>10,112, 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and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−x</a:t>
            </a:r>
            <a:r>
              <a:rPr sz="1950" spc="7" baseline="25641" dirty="0">
                <a:latin typeface="Times New Roman"/>
                <a:cs typeface="Times New Roman"/>
              </a:rPr>
              <a:t>99</a:t>
            </a:r>
            <a:r>
              <a:rPr sz="1950" spc="15" baseline="25641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+ </a:t>
            </a:r>
            <a:r>
              <a:rPr sz="2000" dirty="0">
                <a:latin typeface="Times New Roman"/>
                <a:cs typeface="Times New Roman"/>
              </a:rPr>
              <a:t>40,001x</a:t>
            </a:r>
            <a:r>
              <a:rPr sz="1950" baseline="25641" dirty="0">
                <a:latin typeface="Times New Roman"/>
                <a:cs typeface="Times New Roman"/>
              </a:rPr>
              <a:t>98 </a:t>
            </a:r>
            <a:r>
              <a:rPr sz="2000" spc="-5" dirty="0">
                <a:latin typeface="Times New Roman"/>
                <a:cs typeface="Times New Roman"/>
              </a:rPr>
              <a:t>+ 100,003x are of orders </a:t>
            </a:r>
            <a:r>
              <a:rPr sz="2000" dirty="0">
                <a:latin typeface="Times New Roman"/>
                <a:cs typeface="Times New Roman"/>
              </a:rPr>
              <a:t>x</a:t>
            </a:r>
            <a:r>
              <a:rPr sz="1950" baseline="25641" dirty="0">
                <a:latin typeface="Times New Roman"/>
                <a:cs typeface="Times New Roman"/>
              </a:rPr>
              <a:t>8</a:t>
            </a:r>
            <a:r>
              <a:rPr sz="2000" dirty="0">
                <a:latin typeface="Times New Roman"/>
                <a:cs typeface="Times New Roman"/>
              </a:rPr>
              <a:t>, </a:t>
            </a:r>
            <a:r>
              <a:rPr sz="2000" spc="5" dirty="0">
                <a:latin typeface="Times New Roman"/>
                <a:cs typeface="Times New Roman"/>
              </a:rPr>
              <a:t>x</a:t>
            </a:r>
            <a:r>
              <a:rPr sz="1950" spc="7" baseline="25641" dirty="0">
                <a:latin typeface="Times New Roman"/>
                <a:cs typeface="Times New Roman"/>
              </a:rPr>
              <a:t>19</a:t>
            </a:r>
            <a:r>
              <a:rPr sz="2000" spc="5" dirty="0">
                <a:latin typeface="Times New Roman"/>
                <a:cs typeface="Times New Roman"/>
              </a:rPr>
              <a:t>, </a:t>
            </a:r>
            <a:r>
              <a:rPr sz="2000" spc="-5" dirty="0">
                <a:latin typeface="Times New Roman"/>
                <a:cs typeface="Times New Roman"/>
              </a:rPr>
              <a:t>and </a:t>
            </a:r>
            <a:r>
              <a:rPr sz="2000" spc="5" dirty="0">
                <a:latin typeface="Times New Roman"/>
                <a:cs typeface="Times New Roman"/>
              </a:rPr>
              <a:t>x</a:t>
            </a:r>
            <a:r>
              <a:rPr sz="1950" spc="7" baseline="25641" dirty="0">
                <a:latin typeface="Times New Roman"/>
                <a:cs typeface="Times New Roman"/>
              </a:rPr>
              <a:t>99</a:t>
            </a:r>
            <a:r>
              <a:rPr sz="2000" spc="5" dirty="0">
                <a:latin typeface="Times New Roman"/>
                <a:cs typeface="Times New Roman"/>
              </a:rPr>
              <a:t>, </a:t>
            </a:r>
            <a:r>
              <a:rPr sz="2000" spc="-15" dirty="0">
                <a:latin typeface="Times New Roman"/>
                <a:cs typeface="Times New Roman"/>
              </a:rPr>
              <a:t>respectively.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Unfortunately, </a:t>
            </a:r>
            <a:r>
              <a:rPr sz="2000" spc="-5" dirty="0">
                <a:latin typeface="Times New Roman"/>
                <a:cs typeface="Times New Roman"/>
              </a:rPr>
              <a:t>big-O notation is often used by carelessly as if it had the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same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meaning as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big-Theta notation. Keep</a:t>
            </a:r>
            <a:r>
              <a:rPr sz="2000" spc="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this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in mind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when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you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see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big-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notation used.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spc="-85" dirty="0">
                <a:latin typeface="Times New Roman"/>
                <a:cs typeface="Times New Roman"/>
              </a:rPr>
              <a:t>We</a:t>
            </a:r>
            <a:r>
              <a:rPr sz="2000" spc="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should use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big-Theta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notation whenever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both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upper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and lower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bounds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on the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size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of a function are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needed.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2387345"/>
            <a:ext cx="177546" cy="177546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3057905"/>
            <a:ext cx="177546" cy="177546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42</a:t>
            </a:fld>
            <a:endParaRPr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84636" y="217392"/>
            <a:ext cx="6574790" cy="993775"/>
          </a:xfrm>
          <a:prstGeom prst="rect">
            <a:avLst/>
          </a:prstGeom>
        </p:spPr>
        <p:txBody>
          <a:bodyPr vert="horz" wrap="square" lIns="0" tIns="142240" rIns="0" bIns="0" rtlCol="0">
            <a:spAutoFit/>
          </a:bodyPr>
          <a:lstStyle/>
          <a:p>
            <a:pPr marL="1297305" marR="30480" indent="-1259840">
              <a:lnSpc>
                <a:spcPct val="76400"/>
              </a:lnSpc>
              <a:spcBef>
                <a:spcPts val="1120"/>
              </a:spcBef>
            </a:pPr>
            <a:r>
              <a:rPr sz="3600" dirty="0"/>
              <a:t>Show</a:t>
            </a:r>
            <a:r>
              <a:rPr sz="3600" spc="-15" dirty="0"/>
              <a:t> </a:t>
            </a:r>
            <a:r>
              <a:rPr sz="3600" dirty="0"/>
              <a:t>that</a:t>
            </a:r>
            <a:r>
              <a:rPr sz="3600" spc="-15" dirty="0"/>
              <a:t> </a:t>
            </a:r>
            <a:r>
              <a:rPr sz="3600" spc="-5" dirty="0"/>
              <a:t>x</a:t>
            </a:r>
            <a:r>
              <a:rPr sz="3600" spc="-7" baseline="25462" dirty="0"/>
              <a:t>2</a:t>
            </a:r>
            <a:r>
              <a:rPr sz="3600" spc="359" baseline="25462" dirty="0"/>
              <a:t> </a:t>
            </a:r>
            <a:r>
              <a:rPr sz="3600" dirty="0"/>
              <a:t>+</a:t>
            </a:r>
            <a:r>
              <a:rPr sz="3600" spc="-5" dirty="0"/>
              <a:t> </a:t>
            </a:r>
            <a:r>
              <a:rPr sz="3600" dirty="0"/>
              <a:t>4x</a:t>
            </a:r>
            <a:r>
              <a:rPr sz="3600" spc="-10" dirty="0"/>
              <a:t> </a:t>
            </a:r>
            <a:r>
              <a:rPr sz="3600" dirty="0"/>
              <a:t>+</a:t>
            </a:r>
            <a:r>
              <a:rPr sz="3600" spc="-10" dirty="0"/>
              <a:t> </a:t>
            </a:r>
            <a:r>
              <a:rPr sz="3600" dirty="0"/>
              <a:t>17</a:t>
            </a:r>
            <a:r>
              <a:rPr sz="3600" spc="-5" dirty="0"/>
              <a:t> </a:t>
            </a:r>
            <a:r>
              <a:rPr sz="3600" dirty="0"/>
              <a:t>is</a:t>
            </a:r>
            <a:r>
              <a:rPr sz="3600" spc="-15" dirty="0"/>
              <a:t> </a:t>
            </a:r>
            <a:r>
              <a:rPr sz="3600" spc="-5" dirty="0"/>
              <a:t>O(x</a:t>
            </a:r>
            <a:r>
              <a:rPr sz="3600" spc="-7" baseline="25462" dirty="0"/>
              <a:t>3</a:t>
            </a:r>
            <a:r>
              <a:rPr sz="3600" spc="-5" dirty="0"/>
              <a:t>)</a:t>
            </a:r>
            <a:r>
              <a:rPr sz="3600" spc="-25" dirty="0"/>
              <a:t> </a:t>
            </a:r>
            <a:r>
              <a:rPr sz="3600" dirty="0"/>
              <a:t>but</a:t>
            </a:r>
            <a:r>
              <a:rPr sz="3600" spc="-15" dirty="0"/>
              <a:t> </a:t>
            </a:r>
            <a:r>
              <a:rPr sz="3600" dirty="0"/>
              <a:t>that </a:t>
            </a:r>
            <a:r>
              <a:rPr sz="3600" spc="-780" dirty="0"/>
              <a:t> </a:t>
            </a:r>
            <a:r>
              <a:rPr sz="3600" spc="-5" dirty="0"/>
              <a:t>x</a:t>
            </a:r>
            <a:r>
              <a:rPr sz="3600" spc="-7" baseline="25462" dirty="0"/>
              <a:t>3</a:t>
            </a:r>
            <a:r>
              <a:rPr sz="3600" spc="367" baseline="25462" dirty="0"/>
              <a:t> </a:t>
            </a:r>
            <a:r>
              <a:rPr sz="3600" dirty="0"/>
              <a:t>is</a:t>
            </a:r>
            <a:r>
              <a:rPr sz="3600" spc="-10" dirty="0"/>
              <a:t> </a:t>
            </a:r>
            <a:r>
              <a:rPr sz="3600" dirty="0"/>
              <a:t>not</a:t>
            </a:r>
            <a:r>
              <a:rPr sz="3600" spc="-15" dirty="0"/>
              <a:t> </a:t>
            </a:r>
            <a:r>
              <a:rPr sz="3600" spc="-5" dirty="0"/>
              <a:t>O(x</a:t>
            </a:r>
            <a:r>
              <a:rPr sz="3600" spc="-7" baseline="25462" dirty="0"/>
              <a:t>2</a:t>
            </a:r>
            <a:r>
              <a:rPr sz="3600" spc="-22" baseline="25462" dirty="0"/>
              <a:t> </a:t>
            </a:r>
            <a:r>
              <a:rPr sz="3600" dirty="0"/>
              <a:t>+</a:t>
            </a:r>
            <a:r>
              <a:rPr sz="3600" spc="-5" dirty="0"/>
              <a:t> </a:t>
            </a:r>
            <a:r>
              <a:rPr sz="3600" dirty="0"/>
              <a:t>4x</a:t>
            </a:r>
            <a:r>
              <a:rPr sz="3600" spc="-10" dirty="0"/>
              <a:t> </a:t>
            </a:r>
            <a:r>
              <a:rPr sz="3600" dirty="0"/>
              <a:t>+</a:t>
            </a:r>
            <a:r>
              <a:rPr sz="3600" spc="-5" dirty="0"/>
              <a:t> </a:t>
            </a:r>
            <a:r>
              <a:rPr sz="3600" dirty="0"/>
              <a:t>17).</a:t>
            </a:r>
            <a:endParaRPr sz="36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2189226"/>
            <a:ext cx="203453" cy="21336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3358908"/>
            <a:ext cx="203453" cy="213347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045714" y="3176016"/>
            <a:ext cx="588251" cy="676655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853287" y="2080514"/>
            <a:ext cx="7755255" cy="27317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123825" algn="just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On the </a:t>
            </a:r>
            <a:r>
              <a:rPr sz="2400" dirty="0">
                <a:latin typeface="Times New Roman"/>
                <a:cs typeface="Times New Roman"/>
              </a:rPr>
              <a:t>one hand </a:t>
            </a:r>
            <a:r>
              <a:rPr sz="2400" spc="-5" dirty="0">
                <a:latin typeface="Times New Roman"/>
                <a:cs typeface="Times New Roman"/>
              </a:rPr>
              <a:t>we </a:t>
            </a:r>
            <a:r>
              <a:rPr sz="2400" dirty="0">
                <a:latin typeface="Times New Roman"/>
                <a:cs typeface="Times New Roman"/>
              </a:rPr>
              <a:t>have x</a:t>
            </a:r>
            <a:r>
              <a:rPr sz="2400" baseline="24305" dirty="0">
                <a:latin typeface="Times New Roman"/>
                <a:cs typeface="Times New Roman"/>
              </a:rPr>
              <a:t>2 </a:t>
            </a:r>
            <a:r>
              <a:rPr sz="2400" dirty="0">
                <a:latin typeface="Times New Roman"/>
                <a:cs typeface="Times New Roman"/>
              </a:rPr>
              <a:t>+ 4x + 17 </a:t>
            </a:r>
            <a:r>
              <a:rPr sz="2400" dirty="0">
                <a:latin typeface="Cambria Math"/>
                <a:cs typeface="Cambria Math"/>
              </a:rPr>
              <a:t>≤ </a:t>
            </a:r>
            <a:r>
              <a:rPr sz="2400" dirty="0">
                <a:latin typeface="Times New Roman"/>
                <a:cs typeface="Times New Roman"/>
              </a:rPr>
              <a:t>x</a:t>
            </a:r>
            <a:r>
              <a:rPr sz="2400" baseline="24305" dirty="0">
                <a:latin typeface="Times New Roman"/>
                <a:cs typeface="Times New Roman"/>
              </a:rPr>
              <a:t>2 </a:t>
            </a:r>
            <a:r>
              <a:rPr sz="2400" dirty="0">
                <a:latin typeface="Times New Roman"/>
                <a:cs typeface="Times New Roman"/>
              </a:rPr>
              <a:t>+ x</a:t>
            </a:r>
            <a:r>
              <a:rPr sz="2400" baseline="24305" dirty="0">
                <a:latin typeface="Times New Roman"/>
                <a:cs typeface="Times New Roman"/>
              </a:rPr>
              <a:t>2 </a:t>
            </a:r>
            <a:r>
              <a:rPr sz="2400" dirty="0">
                <a:latin typeface="Times New Roman"/>
                <a:cs typeface="Times New Roman"/>
              </a:rPr>
              <a:t>+ x</a:t>
            </a:r>
            <a:r>
              <a:rPr sz="2400" baseline="24305" dirty="0">
                <a:latin typeface="Times New Roman"/>
                <a:cs typeface="Times New Roman"/>
              </a:rPr>
              <a:t>2 </a:t>
            </a:r>
            <a:r>
              <a:rPr sz="2400" dirty="0">
                <a:latin typeface="Times New Roman"/>
                <a:cs typeface="Times New Roman"/>
              </a:rPr>
              <a:t>= 3x</a:t>
            </a:r>
            <a:r>
              <a:rPr sz="2400" baseline="24305" dirty="0">
                <a:latin typeface="Times New Roman"/>
                <a:cs typeface="Times New Roman"/>
              </a:rPr>
              <a:t>2 </a:t>
            </a:r>
            <a:r>
              <a:rPr sz="2400" dirty="0">
                <a:latin typeface="Cambria Math"/>
                <a:cs typeface="Cambria Math"/>
              </a:rPr>
              <a:t>≤ </a:t>
            </a:r>
            <a:r>
              <a:rPr sz="2400" spc="5" dirty="0">
                <a:latin typeface="Cambria Math"/>
                <a:cs typeface="Cambria Math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3x</a:t>
            </a:r>
            <a:r>
              <a:rPr sz="2400" baseline="24305" dirty="0">
                <a:latin typeface="Times New Roman"/>
                <a:cs typeface="Times New Roman"/>
              </a:rPr>
              <a:t>3 </a:t>
            </a:r>
            <a:r>
              <a:rPr sz="2400" spc="-5" dirty="0">
                <a:latin typeface="Times New Roman"/>
                <a:cs typeface="Times New Roman"/>
              </a:rPr>
              <a:t>for all </a:t>
            </a:r>
            <a:r>
              <a:rPr sz="2400" dirty="0">
                <a:latin typeface="Times New Roman"/>
                <a:cs typeface="Times New Roman"/>
              </a:rPr>
              <a:t>x &gt; 17, so x</a:t>
            </a:r>
            <a:r>
              <a:rPr sz="2400" baseline="24305" dirty="0">
                <a:latin typeface="Times New Roman"/>
                <a:cs typeface="Times New Roman"/>
              </a:rPr>
              <a:t>2 </a:t>
            </a:r>
            <a:r>
              <a:rPr sz="2400" dirty="0">
                <a:latin typeface="Times New Roman"/>
                <a:cs typeface="Times New Roman"/>
              </a:rPr>
              <a:t>+ 4x + 17 </a:t>
            </a:r>
            <a:r>
              <a:rPr sz="2400" spc="-5" dirty="0">
                <a:latin typeface="Times New Roman"/>
                <a:cs typeface="Times New Roman"/>
              </a:rPr>
              <a:t>is O(x</a:t>
            </a:r>
            <a:r>
              <a:rPr sz="2400" spc="-7" baseline="24305" dirty="0">
                <a:latin typeface="Times New Roman"/>
                <a:cs typeface="Times New Roman"/>
              </a:rPr>
              <a:t>3</a:t>
            </a:r>
            <a:r>
              <a:rPr sz="2400" spc="-5" dirty="0">
                <a:latin typeface="Times New Roman"/>
                <a:cs typeface="Times New Roman"/>
              </a:rPr>
              <a:t>), with witnesses </a:t>
            </a:r>
            <a:r>
              <a:rPr sz="2400" dirty="0">
                <a:latin typeface="Times New Roman"/>
                <a:cs typeface="Times New Roman"/>
              </a:rPr>
              <a:t>C =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3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k =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17.</a:t>
            </a:r>
            <a:endParaRPr sz="2400">
              <a:latin typeface="Times New Roman"/>
              <a:cs typeface="Times New Roman"/>
            </a:endParaRPr>
          </a:p>
          <a:p>
            <a:pPr marL="38100" marR="30480" algn="just">
              <a:lnSpc>
                <a:spcPct val="100000"/>
              </a:lnSpc>
              <a:spcBef>
                <a:spcPts val="570"/>
              </a:spcBef>
            </a:pPr>
            <a:r>
              <a:rPr sz="2400" spc="-5" dirty="0">
                <a:latin typeface="Times New Roman"/>
                <a:cs typeface="Times New Roman"/>
              </a:rPr>
              <a:t>On the other </a:t>
            </a:r>
            <a:r>
              <a:rPr sz="2400" dirty="0">
                <a:latin typeface="Times New Roman"/>
                <a:cs typeface="Times New Roman"/>
              </a:rPr>
              <a:t>hand, </a:t>
            </a:r>
            <a:r>
              <a:rPr sz="2400" spc="-5" dirty="0">
                <a:latin typeface="Times New Roman"/>
                <a:cs typeface="Times New Roman"/>
              </a:rPr>
              <a:t>if </a:t>
            </a:r>
            <a:r>
              <a:rPr sz="2400" dirty="0">
                <a:latin typeface="Times New Roman"/>
                <a:cs typeface="Times New Roman"/>
              </a:rPr>
              <a:t>x</a:t>
            </a:r>
            <a:r>
              <a:rPr sz="2400" baseline="24305" dirty="0">
                <a:latin typeface="Times New Roman"/>
                <a:cs typeface="Times New Roman"/>
              </a:rPr>
              <a:t>3 </a:t>
            </a:r>
            <a:r>
              <a:rPr sz="2400" spc="-5" dirty="0">
                <a:latin typeface="Times New Roman"/>
                <a:cs typeface="Times New Roman"/>
              </a:rPr>
              <a:t>were O(x</a:t>
            </a:r>
            <a:r>
              <a:rPr sz="2400" spc="-7" baseline="24305" dirty="0">
                <a:latin typeface="Times New Roman"/>
                <a:cs typeface="Times New Roman"/>
              </a:rPr>
              <a:t>2 </a:t>
            </a:r>
            <a:r>
              <a:rPr sz="2400" dirty="0">
                <a:latin typeface="Times New Roman"/>
                <a:cs typeface="Times New Roman"/>
              </a:rPr>
              <a:t>+ 4x + </a:t>
            </a:r>
            <a:r>
              <a:rPr sz="2400" spc="-5" dirty="0">
                <a:latin typeface="Times New Roman"/>
                <a:cs typeface="Times New Roman"/>
              </a:rPr>
              <a:t>17), then we would </a:t>
            </a:r>
            <a:r>
              <a:rPr sz="2400" dirty="0">
                <a:latin typeface="Times New Roman"/>
                <a:cs typeface="Times New Roman"/>
              </a:rPr>
              <a:t> have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x</a:t>
            </a:r>
            <a:r>
              <a:rPr sz="2400" baseline="24305" dirty="0">
                <a:latin typeface="Times New Roman"/>
                <a:cs typeface="Times New Roman"/>
              </a:rPr>
              <a:t>3</a:t>
            </a:r>
            <a:r>
              <a:rPr sz="2400" spc="300" baseline="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Cambria Math"/>
                <a:cs typeface="Cambria Math"/>
              </a:rPr>
              <a:t>≤</a:t>
            </a:r>
            <a:r>
              <a:rPr sz="2400" spc="70" dirty="0">
                <a:latin typeface="Cambria Math"/>
                <a:cs typeface="Cambria Math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C(x</a:t>
            </a:r>
            <a:r>
              <a:rPr sz="2400" spc="-7" baseline="24305" dirty="0">
                <a:latin typeface="Times New Roman"/>
                <a:cs typeface="Times New Roman"/>
              </a:rPr>
              <a:t>2</a:t>
            </a:r>
            <a:r>
              <a:rPr sz="2400" spc="292" baseline="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4x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17)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Cambria Math"/>
                <a:cs typeface="Cambria Math"/>
              </a:rPr>
              <a:t>≤</a:t>
            </a:r>
            <a:r>
              <a:rPr sz="2400" spc="70" dirty="0">
                <a:latin typeface="Cambria Math"/>
                <a:cs typeface="Cambria Math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3Cx</a:t>
            </a:r>
            <a:r>
              <a:rPr sz="2400" baseline="24305" dirty="0">
                <a:latin typeface="Times New Roman"/>
                <a:cs typeface="Times New Roman"/>
              </a:rPr>
              <a:t>2</a:t>
            </a:r>
            <a:r>
              <a:rPr sz="2400" spc="292" baseline="2430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for all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sufficiently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large </a:t>
            </a:r>
            <a:r>
              <a:rPr sz="2400" dirty="0">
                <a:latin typeface="Times New Roman"/>
                <a:cs typeface="Times New Roman"/>
              </a:rPr>
              <a:t>x.</a:t>
            </a:r>
            <a:endParaRPr sz="2400">
              <a:latin typeface="Times New Roman"/>
              <a:cs typeface="Times New Roman"/>
            </a:endParaRPr>
          </a:p>
          <a:p>
            <a:pPr marL="38100" marR="30480" algn="just">
              <a:lnSpc>
                <a:spcPct val="100000"/>
              </a:lnSpc>
              <a:spcBef>
                <a:spcPts val="580"/>
              </a:spcBef>
            </a:pPr>
            <a:r>
              <a:rPr sz="2400" dirty="0">
                <a:latin typeface="Times New Roman"/>
                <a:cs typeface="Times New Roman"/>
              </a:rPr>
              <a:t>But </a:t>
            </a:r>
            <a:r>
              <a:rPr sz="2400" spc="-5" dirty="0">
                <a:latin typeface="Times New Roman"/>
                <a:cs typeface="Times New Roman"/>
              </a:rPr>
              <a:t>this </a:t>
            </a:r>
            <a:r>
              <a:rPr sz="2400" dirty="0">
                <a:latin typeface="Times New Roman"/>
                <a:cs typeface="Times New Roman"/>
              </a:rPr>
              <a:t>says </a:t>
            </a:r>
            <a:r>
              <a:rPr sz="2400" spc="-5" dirty="0">
                <a:latin typeface="Times New Roman"/>
                <a:cs typeface="Times New Roman"/>
              </a:rPr>
              <a:t>that </a:t>
            </a:r>
            <a:r>
              <a:rPr sz="2400" dirty="0">
                <a:latin typeface="Times New Roman"/>
                <a:cs typeface="Times New Roman"/>
              </a:rPr>
              <a:t>x </a:t>
            </a:r>
            <a:r>
              <a:rPr sz="2400" dirty="0">
                <a:latin typeface="Cambria Math"/>
                <a:cs typeface="Cambria Math"/>
              </a:rPr>
              <a:t>≤ </a:t>
            </a:r>
            <a:r>
              <a:rPr sz="2400" dirty="0">
                <a:latin typeface="Times New Roman"/>
                <a:cs typeface="Times New Roman"/>
              </a:rPr>
              <a:t>3C, </a:t>
            </a:r>
            <a:r>
              <a:rPr sz="2400" spc="-5" dirty="0">
                <a:latin typeface="Times New Roman"/>
                <a:cs typeface="Times New Roman"/>
              </a:rPr>
              <a:t>clearly impossible for the constant </a:t>
            </a:r>
            <a:r>
              <a:rPr sz="2400" dirty="0">
                <a:latin typeface="Times New Roman"/>
                <a:cs typeface="Times New Roman"/>
              </a:rPr>
              <a:t>C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to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satisfy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for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all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large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x.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Therefore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x</a:t>
            </a:r>
            <a:r>
              <a:rPr sz="2400" spc="-7" baseline="24305" dirty="0">
                <a:latin typeface="Times New Roman"/>
                <a:cs typeface="Times New Roman"/>
              </a:rPr>
              <a:t>3</a:t>
            </a:r>
            <a:r>
              <a:rPr sz="2400" spc="-5" dirty="0">
                <a:latin typeface="Times New Roman"/>
                <a:cs typeface="Times New Roman"/>
              </a:rPr>
              <a:t>is</a:t>
            </a:r>
            <a:r>
              <a:rPr sz="2400" dirty="0">
                <a:latin typeface="Times New Roman"/>
                <a:cs typeface="Times New Roman"/>
              </a:rPr>
              <a:t> not</a:t>
            </a:r>
            <a:r>
              <a:rPr sz="2400" spc="-5" dirty="0">
                <a:latin typeface="Times New Roman"/>
                <a:cs typeface="Times New Roman"/>
              </a:rPr>
              <a:t> O(x</a:t>
            </a:r>
            <a:r>
              <a:rPr sz="2400" spc="-7" baseline="24305" dirty="0">
                <a:latin typeface="Times New Roman"/>
                <a:cs typeface="Times New Roman"/>
              </a:rPr>
              <a:t>2</a:t>
            </a:r>
            <a:r>
              <a:rPr sz="2400" spc="300" baseline="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4x +</a:t>
            </a:r>
            <a:r>
              <a:rPr sz="2400" spc="-5" dirty="0">
                <a:latin typeface="Times New Roman"/>
                <a:cs typeface="Times New Roman"/>
              </a:rPr>
              <a:t> 17).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4164329"/>
            <a:ext cx="203453" cy="213360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43</a:t>
            </a:fld>
            <a:endParaRPr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70865" y="177958"/>
            <a:ext cx="7999095" cy="1488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Suppose</a:t>
            </a:r>
            <a:r>
              <a:rPr spc="25" dirty="0"/>
              <a:t> </a:t>
            </a:r>
            <a:r>
              <a:rPr spc="-5" dirty="0"/>
              <a:t>that</a:t>
            </a:r>
            <a:r>
              <a:rPr spc="20" dirty="0"/>
              <a:t> </a:t>
            </a:r>
            <a:r>
              <a:rPr spc="-5" dirty="0"/>
              <a:t>f</a:t>
            </a:r>
            <a:r>
              <a:rPr dirty="0"/>
              <a:t> </a:t>
            </a:r>
            <a:r>
              <a:rPr spc="-5" dirty="0"/>
              <a:t>(x),</a:t>
            </a:r>
            <a:r>
              <a:rPr spc="10" dirty="0"/>
              <a:t> </a:t>
            </a:r>
            <a:r>
              <a:rPr spc="-5" dirty="0"/>
              <a:t>g(x),</a:t>
            </a:r>
            <a:r>
              <a:rPr dirty="0"/>
              <a:t> </a:t>
            </a:r>
            <a:r>
              <a:rPr spc="-5" dirty="0"/>
              <a:t>and</a:t>
            </a:r>
            <a:r>
              <a:rPr spc="15" dirty="0"/>
              <a:t> </a:t>
            </a:r>
            <a:r>
              <a:rPr spc="-5" dirty="0"/>
              <a:t>h(x)</a:t>
            </a:r>
            <a:r>
              <a:rPr spc="15" dirty="0"/>
              <a:t> </a:t>
            </a:r>
            <a:r>
              <a:rPr spc="-5" dirty="0"/>
              <a:t>are</a:t>
            </a:r>
            <a:r>
              <a:rPr spc="5" dirty="0"/>
              <a:t> </a:t>
            </a:r>
            <a:r>
              <a:rPr spc="-10" dirty="0"/>
              <a:t>functions</a:t>
            </a:r>
            <a:r>
              <a:rPr spc="20" dirty="0"/>
              <a:t> </a:t>
            </a:r>
            <a:r>
              <a:rPr spc="-5" dirty="0"/>
              <a:t>such</a:t>
            </a:r>
            <a:r>
              <a:rPr spc="10" dirty="0"/>
              <a:t> </a:t>
            </a:r>
            <a:r>
              <a:rPr spc="-5" dirty="0"/>
              <a:t>that </a:t>
            </a:r>
            <a:r>
              <a:rPr spc="-685" dirty="0"/>
              <a:t> </a:t>
            </a:r>
            <a:r>
              <a:rPr spc="-5" dirty="0"/>
              <a:t>f (x)</a:t>
            </a:r>
            <a:r>
              <a:rPr dirty="0"/>
              <a:t> </a:t>
            </a:r>
            <a:r>
              <a:rPr spc="-5" dirty="0"/>
              <a:t>is O(g(x))</a:t>
            </a:r>
            <a:r>
              <a:rPr spc="15" dirty="0"/>
              <a:t> </a:t>
            </a:r>
            <a:r>
              <a:rPr spc="-5" dirty="0"/>
              <a:t>and</a:t>
            </a:r>
            <a:r>
              <a:rPr spc="5" dirty="0"/>
              <a:t> </a:t>
            </a:r>
            <a:r>
              <a:rPr spc="-5" dirty="0"/>
              <a:t>g(x)</a:t>
            </a:r>
            <a:r>
              <a:rPr spc="5" dirty="0"/>
              <a:t> </a:t>
            </a:r>
            <a:r>
              <a:rPr spc="-5" dirty="0"/>
              <a:t>is</a:t>
            </a:r>
            <a:r>
              <a:rPr spc="-10" dirty="0"/>
              <a:t> </a:t>
            </a:r>
            <a:r>
              <a:rPr spc="-5" dirty="0"/>
              <a:t>O(h(x)).</a:t>
            </a:r>
          </a:p>
          <a:p>
            <a:pPr marL="1905" algn="ctr">
              <a:lnSpc>
                <a:spcPct val="100000"/>
              </a:lnSpc>
              <a:spcBef>
                <a:spcPts val="5"/>
              </a:spcBef>
            </a:pPr>
            <a:r>
              <a:rPr spc="-5" dirty="0"/>
              <a:t>Show that</a:t>
            </a:r>
            <a:r>
              <a:rPr spc="5" dirty="0"/>
              <a:t> </a:t>
            </a:r>
            <a:r>
              <a:rPr spc="-5" dirty="0"/>
              <a:t>f</a:t>
            </a:r>
            <a:r>
              <a:rPr spc="-15" dirty="0"/>
              <a:t> </a:t>
            </a:r>
            <a:r>
              <a:rPr spc="-5" dirty="0"/>
              <a:t>(x) is</a:t>
            </a:r>
            <a:r>
              <a:rPr spc="-15" dirty="0"/>
              <a:t> </a:t>
            </a:r>
            <a:r>
              <a:rPr spc="-5" dirty="0"/>
              <a:t>O(h(x)).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2417076"/>
            <a:ext cx="203453" cy="213347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840587" y="2308353"/>
            <a:ext cx="7784465" cy="23666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800" marR="52705" indent="-635">
              <a:lnSpc>
                <a:spcPct val="100000"/>
              </a:lnSpc>
              <a:spcBef>
                <a:spcPts val="100"/>
              </a:spcBef>
              <a:tabLst>
                <a:tab pos="6273800" algn="l"/>
                <a:tab pos="7367270" algn="l"/>
              </a:tabLst>
            </a:pPr>
            <a:r>
              <a:rPr sz="2400" spc="-5" dirty="0">
                <a:latin typeface="Times New Roman"/>
                <a:cs typeface="Times New Roman"/>
              </a:rPr>
              <a:t>L</a:t>
            </a:r>
            <a:r>
              <a:rPr sz="2400" dirty="0">
                <a:latin typeface="Times New Roman"/>
                <a:cs typeface="Times New Roman"/>
              </a:rPr>
              <a:t>et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</a:t>
            </a:r>
            <a:r>
              <a:rPr sz="2400" baseline="-20833" dirty="0">
                <a:latin typeface="Times New Roman"/>
                <a:cs typeface="Times New Roman"/>
              </a:rPr>
              <a:t>l </a:t>
            </a:r>
            <a:r>
              <a:rPr sz="2400" dirty="0">
                <a:latin typeface="Times New Roman"/>
                <a:cs typeface="Times New Roman"/>
              </a:rPr>
              <a:t>, c</a:t>
            </a:r>
            <a:r>
              <a:rPr sz="2400" baseline="-20833" dirty="0">
                <a:latin typeface="Times New Roman"/>
                <a:cs typeface="Times New Roman"/>
              </a:rPr>
              <a:t>2</a:t>
            </a:r>
            <a:r>
              <a:rPr sz="2400" spc="284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, k</a:t>
            </a:r>
            <a:r>
              <a:rPr sz="2400" baseline="-20833" dirty="0">
                <a:latin typeface="Times New Roman"/>
                <a:cs typeface="Times New Roman"/>
              </a:rPr>
              <a:t>1</a:t>
            </a:r>
            <a:r>
              <a:rPr sz="2400" dirty="0">
                <a:latin typeface="Times New Roman"/>
                <a:cs typeface="Times New Roman"/>
              </a:rPr>
              <a:t>, and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k</a:t>
            </a:r>
            <a:r>
              <a:rPr sz="2400" baseline="-20833" dirty="0">
                <a:latin typeface="Times New Roman"/>
                <a:cs typeface="Times New Roman"/>
              </a:rPr>
              <a:t>2</a:t>
            </a:r>
            <a:r>
              <a:rPr sz="2400" spc="292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be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nu</a:t>
            </a:r>
            <a:r>
              <a:rPr sz="2400" spc="-5" dirty="0">
                <a:latin typeface="Times New Roman"/>
                <a:cs typeface="Times New Roman"/>
              </a:rPr>
              <a:t>m</a:t>
            </a:r>
            <a:r>
              <a:rPr sz="2400" dirty="0">
                <a:latin typeface="Times New Roman"/>
                <a:cs typeface="Times New Roman"/>
              </a:rPr>
              <a:t>be</a:t>
            </a:r>
            <a:r>
              <a:rPr sz="2400" spc="-5" dirty="0">
                <a:latin typeface="Times New Roman"/>
                <a:cs typeface="Times New Roman"/>
              </a:rPr>
              <a:t>r</a:t>
            </a:r>
            <a:r>
              <a:rPr sz="2400" dirty="0">
                <a:latin typeface="Times New Roman"/>
                <a:cs typeface="Times New Roman"/>
              </a:rPr>
              <a:t>s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such </a:t>
            </a:r>
            <a:r>
              <a:rPr sz="2400" spc="-5" dirty="0">
                <a:latin typeface="Times New Roman"/>
                <a:cs typeface="Times New Roman"/>
              </a:rPr>
              <a:t>t</a:t>
            </a:r>
            <a:r>
              <a:rPr sz="2400" dirty="0">
                <a:latin typeface="Times New Roman"/>
                <a:cs typeface="Times New Roman"/>
              </a:rPr>
              <a:t>hat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|f(</a:t>
            </a:r>
            <a:r>
              <a:rPr sz="2400" dirty="0">
                <a:latin typeface="Times New Roman"/>
                <a:cs typeface="Times New Roman"/>
              </a:rPr>
              <a:t>x</a:t>
            </a:r>
            <a:r>
              <a:rPr sz="2400" spc="-5" dirty="0">
                <a:latin typeface="Times New Roman"/>
                <a:cs typeface="Times New Roman"/>
              </a:rPr>
              <a:t>)</a:t>
            </a:r>
            <a:r>
              <a:rPr sz="2400" dirty="0">
                <a:latin typeface="Times New Roman"/>
                <a:cs typeface="Times New Roman"/>
              </a:rPr>
              <a:t>|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≤	c</a:t>
            </a:r>
            <a:r>
              <a:rPr sz="2400" baseline="-20833" dirty="0">
                <a:latin typeface="Times New Roman"/>
                <a:cs typeface="Times New Roman"/>
              </a:rPr>
              <a:t>1</a:t>
            </a:r>
            <a:r>
              <a:rPr sz="2400" spc="-5" dirty="0">
                <a:latin typeface="Times New Roman"/>
                <a:cs typeface="Times New Roman"/>
              </a:rPr>
              <a:t>|g(</a:t>
            </a:r>
            <a:r>
              <a:rPr sz="2400" dirty="0">
                <a:latin typeface="Times New Roman"/>
                <a:cs typeface="Times New Roman"/>
              </a:rPr>
              <a:t>x</a:t>
            </a:r>
            <a:r>
              <a:rPr sz="2400" spc="-5" dirty="0">
                <a:latin typeface="Times New Roman"/>
                <a:cs typeface="Times New Roman"/>
              </a:rPr>
              <a:t>)|</a:t>
            </a:r>
            <a:r>
              <a:rPr sz="2400" dirty="0">
                <a:latin typeface="Times New Roman"/>
                <a:cs typeface="Times New Roman"/>
              </a:rPr>
              <a:t>,	</a:t>
            </a:r>
            <a:r>
              <a:rPr sz="2400" spc="-5" dirty="0">
                <a:latin typeface="Times New Roman"/>
                <a:cs typeface="Times New Roman"/>
              </a:rPr>
              <a:t>f</a:t>
            </a:r>
            <a:r>
              <a:rPr sz="2400" dirty="0">
                <a:latin typeface="Times New Roman"/>
                <a:cs typeface="Times New Roman"/>
              </a:rPr>
              <a:t>or  </a:t>
            </a:r>
            <a:r>
              <a:rPr sz="2400" spc="-5" dirty="0">
                <a:latin typeface="Times New Roman"/>
                <a:cs typeface="Times New Roman"/>
              </a:rPr>
              <a:t>all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x &gt;</a:t>
            </a:r>
            <a:r>
              <a:rPr sz="2400" spc="-5" dirty="0">
                <a:latin typeface="Times New Roman"/>
                <a:cs typeface="Times New Roman"/>
              </a:rPr>
              <a:t> k</a:t>
            </a:r>
            <a:r>
              <a:rPr sz="2400" spc="-7" baseline="-20833" dirty="0">
                <a:latin typeface="Times New Roman"/>
                <a:cs typeface="Times New Roman"/>
              </a:rPr>
              <a:t>1</a:t>
            </a:r>
            <a:r>
              <a:rPr sz="2400" spc="292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|g(x)|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≤</a:t>
            </a:r>
            <a:r>
              <a:rPr sz="2400" spc="-5" dirty="0">
                <a:latin typeface="Times New Roman"/>
                <a:cs typeface="Times New Roman"/>
              </a:rPr>
              <a:t> c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|h(x)|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for all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x &gt;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k</a:t>
            </a:r>
            <a:r>
              <a:rPr sz="2400" baseline="-20833" dirty="0">
                <a:latin typeface="Times New Roman"/>
                <a:cs typeface="Times New Roman"/>
              </a:rPr>
              <a:t>2</a:t>
            </a:r>
            <a:r>
              <a:rPr sz="2400" dirty="0"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500">
              <a:latin typeface="Times New Roman"/>
              <a:cs typeface="Times New Roman"/>
            </a:endParaRPr>
          </a:p>
          <a:p>
            <a:pPr marL="50800" marR="43180">
              <a:lnSpc>
                <a:spcPct val="100000"/>
              </a:lnSpc>
            </a:pPr>
            <a:r>
              <a:rPr sz="2400" spc="-5" dirty="0">
                <a:latin typeface="Times New Roman"/>
                <a:cs typeface="Times New Roman"/>
              </a:rPr>
              <a:t>Let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</a:t>
            </a:r>
            <a:r>
              <a:rPr sz="2400" baseline="-20833" dirty="0">
                <a:latin typeface="Times New Roman"/>
                <a:cs typeface="Times New Roman"/>
              </a:rPr>
              <a:t>l</a:t>
            </a:r>
            <a:r>
              <a:rPr sz="2400" spc="292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</a:t>
            </a:r>
            <a:r>
              <a:rPr sz="2400" baseline="-20833" dirty="0">
                <a:latin typeface="Times New Roman"/>
                <a:cs typeface="Times New Roman"/>
              </a:rPr>
              <a:t>2</a:t>
            </a:r>
            <a:r>
              <a:rPr sz="2400" spc="284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let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k be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the</a:t>
            </a:r>
            <a:r>
              <a:rPr sz="2400" spc="-10" dirty="0">
                <a:latin typeface="Times New Roman"/>
                <a:cs typeface="Times New Roman"/>
              </a:rPr>
              <a:t> larger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 k</a:t>
            </a:r>
            <a:r>
              <a:rPr sz="2400" baseline="-20833" dirty="0">
                <a:latin typeface="Times New Roman"/>
                <a:cs typeface="Times New Roman"/>
              </a:rPr>
              <a:t>l</a:t>
            </a:r>
            <a:r>
              <a:rPr sz="2400" spc="300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k</a:t>
            </a:r>
            <a:r>
              <a:rPr sz="2400" baseline="-20833" dirty="0">
                <a:latin typeface="Times New Roman"/>
                <a:cs typeface="Times New Roman"/>
              </a:rPr>
              <a:t>2</a:t>
            </a:r>
            <a:r>
              <a:rPr sz="2400" dirty="0">
                <a:latin typeface="Times New Roman"/>
                <a:cs typeface="Times New Roman"/>
              </a:rPr>
              <a:t>.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Then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for all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x &gt;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k </a:t>
            </a:r>
            <a:r>
              <a:rPr sz="2400" spc="-5" dirty="0">
                <a:latin typeface="Times New Roman"/>
                <a:cs typeface="Times New Roman"/>
              </a:rPr>
              <a:t>we </a:t>
            </a:r>
            <a:r>
              <a:rPr sz="2400" dirty="0">
                <a:latin typeface="Times New Roman"/>
                <a:cs typeface="Times New Roman"/>
              </a:rPr>
              <a:t>have </a:t>
            </a:r>
            <a:r>
              <a:rPr sz="2400" spc="-5" dirty="0">
                <a:latin typeface="Times New Roman"/>
                <a:cs typeface="Times New Roman"/>
              </a:rPr>
              <a:t>|f(x)| </a:t>
            </a:r>
            <a:r>
              <a:rPr sz="2400" dirty="0">
                <a:latin typeface="Times New Roman"/>
                <a:cs typeface="Times New Roman"/>
              </a:rPr>
              <a:t>≤ </a:t>
            </a:r>
            <a:r>
              <a:rPr sz="2400" spc="-5" dirty="0">
                <a:latin typeface="Times New Roman"/>
                <a:cs typeface="Times New Roman"/>
              </a:rPr>
              <a:t>c1|g(x)| </a:t>
            </a:r>
            <a:r>
              <a:rPr sz="2400" dirty="0">
                <a:latin typeface="Times New Roman"/>
                <a:cs typeface="Times New Roman"/>
              </a:rPr>
              <a:t>≤ </a:t>
            </a:r>
            <a:r>
              <a:rPr sz="2400" spc="-5" dirty="0">
                <a:latin typeface="Times New Roman"/>
                <a:cs typeface="Times New Roman"/>
              </a:rPr>
              <a:t>c</a:t>
            </a:r>
            <a:r>
              <a:rPr sz="2400" spc="-7" baseline="-20833" dirty="0">
                <a:latin typeface="Times New Roman"/>
                <a:cs typeface="Times New Roman"/>
              </a:rPr>
              <a:t>1</a:t>
            </a:r>
            <a:r>
              <a:rPr sz="2400" spc="-5" dirty="0">
                <a:latin typeface="Times New Roman"/>
                <a:cs typeface="Times New Roman"/>
              </a:rPr>
              <a:t>c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|h(x)| </a:t>
            </a:r>
            <a:r>
              <a:rPr sz="2400" dirty="0">
                <a:latin typeface="Times New Roman"/>
                <a:cs typeface="Times New Roman"/>
              </a:rPr>
              <a:t>= </a:t>
            </a:r>
            <a:r>
              <a:rPr sz="2400" spc="-5" dirty="0">
                <a:latin typeface="Times New Roman"/>
                <a:cs typeface="Times New Roman"/>
              </a:rPr>
              <a:t>c|h(x)|, which is 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precisely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what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we </a:t>
            </a:r>
            <a:r>
              <a:rPr sz="2400" dirty="0">
                <a:latin typeface="Times New Roman"/>
                <a:cs typeface="Times New Roman"/>
              </a:rPr>
              <a:t>needed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to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show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3660660"/>
            <a:ext cx="203453" cy="213347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44</a:t>
            </a:fld>
            <a:endParaRPr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883060" y="3905503"/>
            <a:ext cx="5378450" cy="1000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42135" marR="5080" indent="-1830070">
              <a:lnSpc>
                <a:spcPct val="100000"/>
              </a:lnSpc>
              <a:spcBef>
                <a:spcPts val="95"/>
              </a:spcBef>
            </a:pPr>
            <a:r>
              <a:rPr sz="3200" spc="-5" dirty="0">
                <a:solidFill>
                  <a:srgbClr val="888888"/>
                </a:solidFill>
                <a:latin typeface="Times New Roman"/>
                <a:cs typeface="Times New Roman"/>
              </a:rPr>
              <a:t>Why</a:t>
            </a:r>
            <a:r>
              <a:rPr sz="3200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888888"/>
                </a:solidFill>
                <a:latin typeface="Times New Roman"/>
                <a:cs typeface="Times New Roman"/>
              </a:rPr>
              <a:t>do we</a:t>
            </a:r>
            <a:r>
              <a:rPr sz="3200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888888"/>
                </a:solidFill>
                <a:latin typeface="Times New Roman"/>
                <a:cs typeface="Times New Roman"/>
              </a:rPr>
              <a:t>care</a:t>
            </a:r>
            <a:r>
              <a:rPr sz="3200" spc="5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888888"/>
                </a:solidFill>
                <a:latin typeface="Times New Roman"/>
                <a:cs typeface="Times New Roman"/>
              </a:rPr>
              <a:t>about</a:t>
            </a:r>
            <a:r>
              <a:rPr sz="3200" spc="-10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888888"/>
                </a:solidFill>
                <a:latin typeface="Times New Roman"/>
                <a:cs typeface="Times New Roman"/>
              </a:rPr>
              <a:t>growth of </a:t>
            </a:r>
            <a:r>
              <a:rPr sz="3200" spc="-785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888888"/>
                </a:solidFill>
                <a:latin typeface="Times New Roman"/>
                <a:cs typeface="Times New Roman"/>
              </a:rPr>
              <a:t>functions?</a:t>
            </a:r>
            <a:endParaRPr sz="3200">
              <a:latin typeface="Times New Roman"/>
              <a:cs typeface="Times New Roman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476500" y="381008"/>
            <a:ext cx="4143375" cy="3305547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64540" y="170180"/>
            <a:ext cx="7601584" cy="5028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100705" marR="631190" indent="-2446655">
              <a:lnSpc>
                <a:spcPct val="100000"/>
              </a:lnSpc>
              <a:spcBef>
                <a:spcPts val="95"/>
              </a:spcBef>
            </a:pPr>
            <a:r>
              <a:rPr sz="3200" i="1" spc="-5" dirty="0">
                <a:latin typeface="Monotype Corsiva"/>
                <a:cs typeface="Monotype Corsiva"/>
              </a:rPr>
              <a:t>We care</a:t>
            </a:r>
            <a:r>
              <a:rPr sz="3200" i="1" spc="5" dirty="0">
                <a:latin typeface="Monotype Corsiva"/>
                <a:cs typeface="Monotype Corsiva"/>
              </a:rPr>
              <a:t> </a:t>
            </a:r>
            <a:r>
              <a:rPr sz="3200" i="1" spc="-5" dirty="0">
                <a:latin typeface="Monotype Corsiva"/>
                <a:cs typeface="Monotype Corsiva"/>
              </a:rPr>
              <a:t>about</a:t>
            </a:r>
            <a:r>
              <a:rPr sz="3200" i="1" spc="10" dirty="0">
                <a:latin typeface="Monotype Corsiva"/>
                <a:cs typeface="Monotype Corsiva"/>
              </a:rPr>
              <a:t> </a:t>
            </a:r>
            <a:r>
              <a:rPr sz="3200" i="1" spc="-5" dirty="0">
                <a:latin typeface="Monotype Corsiva"/>
                <a:cs typeface="Monotype Corsiva"/>
              </a:rPr>
              <a:t>the</a:t>
            </a:r>
            <a:r>
              <a:rPr sz="3200" i="1" spc="15" dirty="0">
                <a:latin typeface="Monotype Corsiva"/>
                <a:cs typeface="Monotype Corsiva"/>
              </a:rPr>
              <a:t> </a:t>
            </a:r>
            <a:r>
              <a:rPr sz="3200" i="1" spc="-5" dirty="0">
                <a:latin typeface="Monotype Corsiva"/>
                <a:cs typeface="Monotype Corsiva"/>
              </a:rPr>
              <a:t>running</a:t>
            </a:r>
            <a:r>
              <a:rPr sz="3200" i="1" spc="15" dirty="0">
                <a:latin typeface="Monotype Corsiva"/>
                <a:cs typeface="Monotype Corsiva"/>
              </a:rPr>
              <a:t> </a:t>
            </a:r>
            <a:r>
              <a:rPr sz="3200" i="1" spc="-5" dirty="0">
                <a:latin typeface="Monotype Corsiva"/>
                <a:cs typeface="Monotype Corsiva"/>
              </a:rPr>
              <a:t>time of</a:t>
            </a:r>
            <a:r>
              <a:rPr sz="3200" i="1" dirty="0">
                <a:latin typeface="Monotype Corsiva"/>
                <a:cs typeface="Monotype Corsiva"/>
              </a:rPr>
              <a:t> </a:t>
            </a:r>
            <a:r>
              <a:rPr sz="3200" i="1" spc="-5" dirty="0">
                <a:latin typeface="Monotype Corsiva"/>
                <a:cs typeface="Monotype Corsiva"/>
              </a:rPr>
              <a:t>computer </a:t>
            </a:r>
            <a:r>
              <a:rPr sz="3200" i="1" spc="-690" dirty="0">
                <a:latin typeface="Monotype Corsiva"/>
                <a:cs typeface="Monotype Corsiva"/>
              </a:rPr>
              <a:t> </a:t>
            </a:r>
            <a:r>
              <a:rPr sz="3200" i="1" spc="-5" dirty="0">
                <a:latin typeface="Monotype Corsiva"/>
                <a:cs typeface="Monotype Corsiva"/>
              </a:rPr>
              <a:t>programs!</a:t>
            </a:r>
            <a:endParaRPr sz="3200">
              <a:latin typeface="Monotype Corsiva"/>
              <a:cs typeface="Monotype Corsiva"/>
            </a:endParaRPr>
          </a:p>
          <a:p>
            <a:pPr marL="355600" marR="5080" indent="-342900">
              <a:lnSpc>
                <a:spcPct val="100000"/>
              </a:lnSpc>
              <a:spcBef>
                <a:spcPts val="2535"/>
              </a:spcBef>
            </a:pPr>
            <a:r>
              <a:rPr sz="3200" spc="-5" dirty="0">
                <a:latin typeface="Times New Roman"/>
                <a:cs typeface="Times New Roman"/>
              </a:rPr>
              <a:t>Running time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of a</a:t>
            </a:r>
            <a:r>
              <a:rPr sz="3200" spc="1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program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depends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on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factors </a:t>
            </a:r>
            <a:r>
              <a:rPr sz="3200" spc="-78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such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as:</a:t>
            </a:r>
            <a:endParaRPr sz="3200">
              <a:latin typeface="Times New Roman"/>
              <a:cs typeface="Times New Roman"/>
            </a:endParaRPr>
          </a:p>
          <a:p>
            <a:pPr marL="527050" indent="-514350">
              <a:lnSpc>
                <a:spcPct val="100000"/>
              </a:lnSpc>
              <a:spcBef>
                <a:spcPts val="765"/>
              </a:spcBef>
              <a:buAutoNum type="arabicPeriod"/>
              <a:tabLst>
                <a:tab pos="526415" algn="l"/>
                <a:tab pos="527050" algn="l"/>
              </a:tabLst>
            </a:pPr>
            <a:r>
              <a:rPr sz="3200" spc="-5" dirty="0">
                <a:latin typeface="Times New Roman"/>
                <a:cs typeface="Times New Roman"/>
              </a:rPr>
              <a:t>The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input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to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the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program</a:t>
            </a:r>
            <a:endParaRPr sz="3200">
              <a:latin typeface="Times New Roman"/>
              <a:cs typeface="Times New Roman"/>
            </a:endParaRPr>
          </a:p>
          <a:p>
            <a:pPr marL="527050" marR="505459" indent="-514350">
              <a:lnSpc>
                <a:spcPct val="100000"/>
              </a:lnSpc>
              <a:spcBef>
                <a:spcPts val="770"/>
              </a:spcBef>
              <a:buAutoNum type="arabicPeriod"/>
              <a:tabLst>
                <a:tab pos="526415" algn="l"/>
                <a:tab pos="527050" algn="l"/>
              </a:tabLst>
            </a:pPr>
            <a:r>
              <a:rPr sz="3200" spc="-5" dirty="0">
                <a:latin typeface="Times New Roman"/>
                <a:cs typeface="Times New Roman"/>
              </a:rPr>
              <a:t>The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quality of the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code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generated</a:t>
            </a:r>
            <a:r>
              <a:rPr sz="3200" spc="1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by the </a:t>
            </a:r>
            <a:r>
              <a:rPr sz="3200" spc="-785" dirty="0">
                <a:latin typeface="Times New Roman"/>
                <a:cs typeface="Times New Roman"/>
              </a:rPr>
              <a:t> </a:t>
            </a:r>
            <a:r>
              <a:rPr sz="3200" spc="-25" dirty="0">
                <a:latin typeface="Times New Roman"/>
                <a:cs typeface="Times New Roman"/>
              </a:rPr>
              <a:t>compiler.</a:t>
            </a:r>
            <a:endParaRPr sz="3200">
              <a:latin typeface="Times New Roman"/>
              <a:cs typeface="Times New Roman"/>
            </a:endParaRPr>
          </a:p>
          <a:p>
            <a:pPr marL="527050" marR="52069" indent="-514350">
              <a:lnSpc>
                <a:spcPct val="100000"/>
              </a:lnSpc>
              <a:spcBef>
                <a:spcPts val="765"/>
              </a:spcBef>
              <a:buAutoNum type="arabicPeriod"/>
              <a:tabLst>
                <a:tab pos="526415" algn="l"/>
                <a:tab pos="527050" algn="l"/>
              </a:tabLst>
            </a:pPr>
            <a:r>
              <a:rPr sz="3200" spc="-5" dirty="0">
                <a:latin typeface="Times New Roman"/>
                <a:cs typeface="Times New Roman"/>
              </a:rPr>
              <a:t>The nature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and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speed</a:t>
            </a:r>
            <a:r>
              <a:rPr sz="3200" spc="1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of the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instructions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on </a:t>
            </a:r>
            <a:r>
              <a:rPr sz="3200" spc="-78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the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machine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used</a:t>
            </a:r>
            <a:r>
              <a:rPr sz="3200" spc="1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to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execute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the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program.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85800" y="5334000"/>
            <a:ext cx="6781800" cy="1066800"/>
          </a:xfrm>
          <a:prstGeom prst="rect">
            <a:avLst/>
          </a:prstGeom>
          <a:ln w="38100">
            <a:solidFill>
              <a:srgbClr val="C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91440">
              <a:lnSpc>
                <a:spcPts val="3440"/>
              </a:lnSpc>
              <a:tabLst>
                <a:tab pos="605155" algn="l"/>
              </a:tabLst>
            </a:pPr>
            <a:r>
              <a:rPr sz="3200" spc="-5" dirty="0">
                <a:latin typeface="Times New Roman"/>
                <a:cs typeface="Times New Roman"/>
              </a:rPr>
              <a:t>4.	The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time</a:t>
            </a:r>
            <a:r>
              <a:rPr sz="32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2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complexity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of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the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algorithm</a:t>
            </a:r>
            <a:endParaRPr sz="3200">
              <a:latin typeface="Times New Roman"/>
              <a:cs typeface="Times New Roman"/>
            </a:endParaRPr>
          </a:p>
          <a:p>
            <a:pPr marL="605790">
              <a:lnSpc>
                <a:spcPct val="100000"/>
              </a:lnSpc>
            </a:pPr>
            <a:r>
              <a:rPr sz="3200" spc="-5" dirty="0">
                <a:latin typeface="Times New Roman"/>
                <a:cs typeface="Times New Roman"/>
              </a:rPr>
              <a:t>underlying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the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program.</a:t>
            </a:r>
            <a:endParaRPr sz="3200">
              <a:latin typeface="Times New Roman"/>
              <a:cs typeface="Times New Roman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571500" y="2509266"/>
            <a:ext cx="7924800" cy="2634615"/>
            <a:chOff x="571500" y="2509266"/>
            <a:chExt cx="7924800" cy="2634615"/>
          </a:xfrm>
        </p:grpSpPr>
        <p:sp>
          <p:nvSpPr>
            <p:cNvPr id="5" name="object 5"/>
            <p:cNvSpPr/>
            <p:nvPr/>
          </p:nvSpPr>
          <p:spPr>
            <a:xfrm>
              <a:off x="609600" y="2528316"/>
              <a:ext cx="5562600" cy="609600"/>
            </a:xfrm>
            <a:custGeom>
              <a:avLst/>
              <a:gdLst/>
              <a:ahLst/>
              <a:cxnLst/>
              <a:rect l="l" t="t" r="r" b="b"/>
              <a:pathLst>
                <a:path w="5562600" h="609600">
                  <a:moveTo>
                    <a:pt x="0" y="609600"/>
                  </a:moveTo>
                  <a:lnTo>
                    <a:pt x="5562600" y="609600"/>
                  </a:lnTo>
                  <a:lnTo>
                    <a:pt x="5562600" y="0"/>
                  </a:lnTo>
                  <a:lnTo>
                    <a:pt x="0" y="0"/>
                  </a:lnTo>
                  <a:lnTo>
                    <a:pt x="0" y="609600"/>
                  </a:lnTo>
                  <a:close/>
                </a:path>
              </a:pathLst>
            </a:custGeom>
            <a:ln w="381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09600" y="3352800"/>
              <a:ext cx="7848600" cy="1676400"/>
            </a:xfrm>
            <a:custGeom>
              <a:avLst/>
              <a:gdLst/>
              <a:ahLst/>
              <a:cxnLst/>
              <a:rect l="l" t="t" r="r" b="b"/>
              <a:pathLst>
                <a:path w="7848600" h="1676400">
                  <a:moveTo>
                    <a:pt x="0" y="0"/>
                  </a:moveTo>
                  <a:lnTo>
                    <a:pt x="7848600" y="1676400"/>
                  </a:lnTo>
                </a:path>
              </a:pathLst>
            </a:custGeom>
            <a:ln w="762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62000" y="3048000"/>
              <a:ext cx="7315200" cy="2057400"/>
            </a:xfrm>
            <a:custGeom>
              <a:avLst/>
              <a:gdLst/>
              <a:ahLst/>
              <a:cxnLst/>
              <a:rect l="l" t="t" r="r" b="b"/>
              <a:pathLst>
                <a:path w="7315200" h="2057400">
                  <a:moveTo>
                    <a:pt x="0" y="2057400"/>
                  </a:moveTo>
                  <a:lnTo>
                    <a:pt x="7315200" y="0"/>
                  </a:lnTo>
                </a:path>
              </a:pathLst>
            </a:custGeom>
            <a:ln w="762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3202939" y="6432041"/>
            <a:ext cx="2419350" cy="5283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810"/>
              </a:lnSpc>
            </a:pPr>
            <a:r>
              <a:rPr sz="1800" spc="-5" dirty="0">
                <a:latin typeface="Calibri"/>
                <a:cs typeface="Calibri"/>
              </a:rPr>
              <a:t>Adapted</a:t>
            </a:r>
            <a:r>
              <a:rPr sz="1800" spc="-10" dirty="0">
                <a:latin typeface="Calibri"/>
                <a:cs typeface="Calibri"/>
              </a:rPr>
              <a:t> from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60" dirty="0">
                <a:latin typeface="Calibri"/>
                <a:cs typeface="Calibri"/>
              </a:rPr>
              <a:t>Dr.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Hodges'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spc="-10" dirty="0">
                <a:latin typeface="Calibri"/>
                <a:cs typeface="Calibri"/>
              </a:rPr>
              <a:t>notes </a:t>
            </a:r>
            <a:r>
              <a:rPr sz="1800" dirty="0">
                <a:latin typeface="Calibri"/>
                <a:cs typeface="Calibri"/>
              </a:rPr>
              <a:t>&amp;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Rosen's </a:t>
            </a:r>
            <a:r>
              <a:rPr sz="1800" spc="-5" dirty="0">
                <a:latin typeface="Calibri"/>
                <a:cs typeface="Calibri"/>
              </a:rPr>
              <a:t>Book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>
                <a:solidFill>
                  <a:srgbClr val="888888"/>
                </a:solidFill>
              </a:rPr>
              <a:t>46</a:t>
            </a:fld>
            <a:endParaRPr dirty="0">
              <a:solidFill>
                <a:srgbClr val="888888"/>
              </a:solidFill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69722" y="246538"/>
            <a:ext cx="240538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Time</a:t>
            </a:r>
            <a:r>
              <a:rPr spc="-70" dirty="0"/>
              <a:t> </a:t>
            </a:r>
            <a:r>
              <a:rPr spc="-5" dirty="0"/>
              <a:t>Complexity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7240" y="1731276"/>
            <a:ext cx="203453" cy="213347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107439" y="1622552"/>
            <a:ext cx="7010400" cy="27324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9304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The amount </a:t>
            </a:r>
            <a:r>
              <a:rPr sz="2400" dirty="0">
                <a:latin typeface="Times New Roman"/>
                <a:cs typeface="Times New Roman"/>
              </a:rPr>
              <a:t>of </a:t>
            </a:r>
            <a:r>
              <a:rPr sz="2400" spc="-5" dirty="0">
                <a:latin typeface="Times New Roman"/>
                <a:cs typeface="Times New Roman"/>
              </a:rPr>
              <a:t>time required for </a:t>
            </a:r>
            <a:r>
              <a:rPr sz="2400" dirty="0">
                <a:latin typeface="Times New Roman"/>
                <a:cs typeface="Times New Roman"/>
              </a:rPr>
              <a:t>an </a:t>
            </a:r>
            <a:r>
              <a:rPr sz="2400" spc="-5" dirty="0">
                <a:latin typeface="Times New Roman"/>
                <a:cs typeface="Times New Roman"/>
              </a:rPr>
              <a:t>algorithm to solve </a:t>
            </a:r>
            <a:r>
              <a:rPr sz="2400" dirty="0">
                <a:latin typeface="Times New Roman"/>
                <a:cs typeface="Times New Roman"/>
              </a:rPr>
              <a:t>a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problem.</a:t>
            </a:r>
            <a:endParaRPr sz="24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spcBef>
                <a:spcPts val="575"/>
              </a:spcBef>
            </a:pPr>
            <a:r>
              <a:rPr sz="2400" spc="-5" dirty="0">
                <a:latin typeface="Times New Roman"/>
                <a:cs typeface="Times New Roman"/>
              </a:rPr>
              <a:t>Since </a:t>
            </a:r>
            <a:r>
              <a:rPr sz="2400" spc="-10" dirty="0">
                <a:latin typeface="Times New Roman"/>
                <a:cs typeface="Times New Roman"/>
              </a:rPr>
              <a:t>different </a:t>
            </a:r>
            <a:r>
              <a:rPr sz="2400" spc="-5" dirty="0">
                <a:latin typeface="Times New Roman"/>
                <a:cs typeface="Times New Roman"/>
              </a:rPr>
              <a:t>computers run </a:t>
            </a:r>
            <a:r>
              <a:rPr sz="2400" dirty="0">
                <a:latin typeface="Times New Roman"/>
                <a:cs typeface="Times New Roman"/>
              </a:rPr>
              <a:t>at </a:t>
            </a:r>
            <a:r>
              <a:rPr sz="2400" spc="-10" dirty="0">
                <a:latin typeface="Times New Roman"/>
                <a:cs typeface="Times New Roman"/>
              </a:rPr>
              <a:t>different </a:t>
            </a:r>
            <a:r>
              <a:rPr sz="2400" dirty="0">
                <a:latin typeface="Times New Roman"/>
                <a:cs typeface="Times New Roman"/>
              </a:rPr>
              <a:t>speeds </a:t>
            </a:r>
            <a:r>
              <a:rPr sz="2400" spc="-5" dirty="0">
                <a:latin typeface="Times New Roman"/>
                <a:cs typeface="Times New Roman"/>
              </a:rPr>
              <a:t>we 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actually describe time complexity in terms </a:t>
            </a:r>
            <a:r>
              <a:rPr sz="2400" dirty="0">
                <a:latin typeface="Times New Roman"/>
                <a:cs typeface="Times New Roman"/>
              </a:rPr>
              <a:t>of </a:t>
            </a:r>
            <a:r>
              <a:rPr sz="2400" spc="-5" dirty="0">
                <a:latin typeface="Times New Roman"/>
                <a:cs typeface="Times New Roman"/>
              </a:rPr>
              <a:t>the number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 </a:t>
            </a:r>
            <a:r>
              <a:rPr sz="2400" spc="-5" dirty="0">
                <a:latin typeface="Times New Roman"/>
                <a:cs typeface="Times New Roman"/>
              </a:rPr>
              <a:t>operations required to solve </a:t>
            </a:r>
            <a:r>
              <a:rPr sz="2400" dirty="0">
                <a:latin typeface="Times New Roman"/>
                <a:cs typeface="Times New Roman"/>
              </a:rPr>
              <a:t>a </a:t>
            </a:r>
            <a:r>
              <a:rPr sz="2400" spc="-5" dirty="0">
                <a:latin typeface="Times New Roman"/>
                <a:cs typeface="Times New Roman"/>
              </a:rPr>
              <a:t>problem </a:t>
            </a:r>
            <a:r>
              <a:rPr sz="2400" dirty="0">
                <a:latin typeface="Times New Roman"/>
                <a:cs typeface="Times New Roman"/>
              </a:rPr>
              <a:t>as a </a:t>
            </a:r>
            <a:r>
              <a:rPr sz="2400" spc="-5" dirty="0">
                <a:latin typeface="Times New Roman"/>
                <a:cs typeface="Times New Roman"/>
              </a:rPr>
              <a:t>function </a:t>
            </a:r>
            <a:r>
              <a:rPr sz="2400" dirty="0">
                <a:latin typeface="Times New Roman"/>
                <a:cs typeface="Times New Roman"/>
              </a:rPr>
              <a:t>of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the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size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 </a:t>
            </a:r>
            <a:r>
              <a:rPr sz="2400" spc="-5" dirty="0">
                <a:latin typeface="Times New Roman"/>
                <a:cs typeface="Times New Roman"/>
              </a:rPr>
              <a:t>the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input.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75"/>
              </a:spcBef>
            </a:pPr>
            <a:r>
              <a:rPr sz="2400" spc="-5" dirty="0">
                <a:latin typeface="Times New Roman"/>
                <a:cs typeface="Times New Roman"/>
              </a:rPr>
              <a:t>T(n)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5" dirty="0">
                <a:latin typeface="Times New Roman"/>
                <a:cs typeface="Times New Roman"/>
              </a:rPr>
              <a:t> time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complexity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problem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5" dirty="0">
                <a:latin typeface="Times New Roman"/>
                <a:cs typeface="Times New Roman"/>
              </a:rPr>
              <a:t> size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n.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7240" y="2535948"/>
            <a:ext cx="203453" cy="213347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7240" y="4072140"/>
            <a:ext cx="203453" cy="213347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3202939" y="6432041"/>
            <a:ext cx="2419350" cy="5283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810"/>
              </a:lnSpc>
            </a:pPr>
            <a:r>
              <a:rPr sz="1800" spc="-5" dirty="0">
                <a:latin typeface="Calibri"/>
                <a:cs typeface="Calibri"/>
              </a:rPr>
              <a:t>Adapted</a:t>
            </a:r>
            <a:r>
              <a:rPr sz="1800" spc="-10" dirty="0">
                <a:latin typeface="Calibri"/>
                <a:cs typeface="Calibri"/>
              </a:rPr>
              <a:t> from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60" dirty="0">
                <a:latin typeface="Calibri"/>
                <a:cs typeface="Calibri"/>
              </a:rPr>
              <a:t>Dr.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Hodges'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spc="-10" dirty="0">
                <a:latin typeface="Calibri"/>
                <a:cs typeface="Calibri"/>
              </a:rPr>
              <a:t>notes </a:t>
            </a:r>
            <a:r>
              <a:rPr sz="1800" dirty="0">
                <a:latin typeface="Calibri"/>
                <a:cs typeface="Calibri"/>
              </a:rPr>
              <a:t>&amp;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Rosen's </a:t>
            </a:r>
            <a:r>
              <a:rPr sz="1800" spc="-5" dirty="0">
                <a:latin typeface="Calibri"/>
                <a:cs typeface="Calibri"/>
              </a:rPr>
              <a:t>Book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>
                <a:solidFill>
                  <a:srgbClr val="888888"/>
                </a:solidFill>
              </a:rPr>
              <a:t>47</a:t>
            </a:fld>
            <a:endParaRPr dirty="0">
              <a:solidFill>
                <a:srgbClr val="888888"/>
              </a:solidFill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86511" y="52990"/>
            <a:ext cx="7571105" cy="90931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958339" marR="5080" indent="-1946275">
              <a:lnSpc>
                <a:spcPct val="100000"/>
              </a:lnSpc>
              <a:spcBef>
                <a:spcPts val="95"/>
              </a:spcBef>
            </a:pPr>
            <a:r>
              <a:rPr sz="2900" spc="-5" dirty="0"/>
              <a:t>Example: Find</a:t>
            </a:r>
            <a:r>
              <a:rPr sz="2900" spc="10" dirty="0"/>
              <a:t> </a:t>
            </a:r>
            <a:r>
              <a:rPr sz="2900" spc="-5" dirty="0"/>
              <a:t>the</a:t>
            </a:r>
            <a:r>
              <a:rPr sz="2900" spc="10" dirty="0"/>
              <a:t> </a:t>
            </a:r>
            <a:r>
              <a:rPr sz="2900" spc="-5" dirty="0"/>
              <a:t>location</a:t>
            </a:r>
            <a:r>
              <a:rPr sz="2900" spc="25" dirty="0"/>
              <a:t> </a:t>
            </a:r>
            <a:r>
              <a:rPr sz="2900" spc="-5" dirty="0"/>
              <a:t>of</a:t>
            </a:r>
            <a:r>
              <a:rPr sz="2900" dirty="0"/>
              <a:t> </a:t>
            </a:r>
            <a:r>
              <a:rPr sz="2900" spc="-5" dirty="0"/>
              <a:t>a</a:t>
            </a:r>
            <a:r>
              <a:rPr sz="2900" dirty="0"/>
              <a:t> </a:t>
            </a:r>
            <a:r>
              <a:rPr sz="2900" spc="-5" dirty="0"/>
              <a:t>particular</a:t>
            </a:r>
            <a:r>
              <a:rPr sz="2900" spc="20" dirty="0"/>
              <a:t> </a:t>
            </a:r>
            <a:r>
              <a:rPr sz="2900" spc="-5" dirty="0"/>
              <a:t>element,</a:t>
            </a:r>
            <a:r>
              <a:rPr sz="2900" spc="25" dirty="0"/>
              <a:t> </a:t>
            </a:r>
            <a:r>
              <a:rPr sz="2900" spc="-5" dirty="0"/>
              <a:t>k,</a:t>
            </a:r>
            <a:r>
              <a:rPr sz="2900" dirty="0"/>
              <a:t> </a:t>
            </a:r>
            <a:r>
              <a:rPr sz="2900" spc="-5" dirty="0"/>
              <a:t>in</a:t>
            </a:r>
            <a:r>
              <a:rPr sz="2900" spc="15" dirty="0"/>
              <a:t> </a:t>
            </a:r>
            <a:r>
              <a:rPr sz="2900" spc="-5" dirty="0"/>
              <a:t>a </a:t>
            </a:r>
            <a:r>
              <a:rPr sz="2900" spc="-620" dirty="0"/>
              <a:t> </a:t>
            </a:r>
            <a:r>
              <a:rPr sz="2900" spc="-5" dirty="0"/>
              <a:t>sequential</a:t>
            </a:r>
            <a:r>
              <a:rPr sz="2900" spc="25" dirty="0"/>
              <a:t> </a:t>
            </a:r>
            <a:r>
              <a:rPr sz="2900" spc="-5" dirty="0"/>
              <a:t>list</a:t>
            </a:r>
            <a:r>
              <a:rPr sz="2900" spc="5" dirty="0"/>
              <a:t> </a:t>
            </a:r>
            <a:r>
              <a:rPr sz="2900" spc="-5" dirty="0"/>
              <a:t>of</a:t>
            </a:r>
            <a:r>
              <a:rPr sz="2900" dirty="0"/>
              <a:t> </a:t>
            </a:r>
            <a:r>
              <a:rPr sz="2900" spc="-5" dirty="0"/>
              <a:t>n</a:t>
            </a:r>
            <a:r>
              <a:rPr sz="2900" spc="5" dirty="0"/>
              <a:t> </a:t>
            </a:r>
            <a:r>
              <a:rPr sz="2900" spc="-5" dirty="0"/>
              <a:t>elements.</a:t>
            </a:r>
            <a:endParaRPr sz="29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2440" y="1607059"/>
            <a:ext cx="279653" cy="284225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29639" y="2247139"/>
            <a:ext cx="215646" cy="227837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802640" y="1369264"/>
            <a:ext cx="6931025" cy="1196340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65"/>
              </a:spcBef>
            </a:pPr>
            <a:r>
              <a:rPr sz="3200" b="1" spc="-5" dirty="0">
                <a:latin typeface="Times New Roman"/>
                <a:cs typeface="Times New Roman"/>
              </a:rPr>
              <a:t>Best</a:t>
            </a:r>
            <a:r>
              <a:rPr sz="3200" b="1" spc="-10" dirty="0">
                <a:latin typeface="Times New Roman"/>
                <a:cs typeface="Times New Roman"/>
              </a:rPr>
              <a:t> </a:t>
            </a:r>
            <a:r>
              <a:rPr sz="3200" b="1" spc="-5" dirty="0">
                <a:latin typeface="Times New Roman"/>
                <a:cs typeface="Times New Roman"/>
              </a:rPr>
              <a:t>case complexity</a:t>
            </a:r>
            <a:endParaRPr sz="3200">
              <a:latin typeface="Times New Roman"/>
              <a:cs typeface="Times New Roman"/>
            </a:endParaRPr>
          </a:p>
          <a:p>
            <a:pPr marL="412750">
              <a:lnSpc>
                <a:spcPct val="100000"/>
              </a:lnSpc>
              <a:spcBef>
                <a:spcPts val="770"/>
              </a:spcBef>
            </a:pPr>
            <a:r>
              <a:rPr sz="3200" spc="-135" dirty="0">
                <a:latin typeface="Times New Roman"/>
                <a:cs typeface="Times New Roman"/>
              </a:rPr>
              <a:t>We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find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k in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the first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location we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check.</a:t>
            </a:r>
            <a:endParaRPr sz="3200">
              <a:latin typeface="Times New Roman"/>
              <a:cs typeface="Times New Roman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2440" y="2832355"/>
            <a:ext cx="215646" cy="227837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29639" y="3417571"/>
            <a:ext cx="215646" cy="227837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762000" y="2590800"/>
            <a:ext cx="7772400" cy="1219200"/>
          </a:xfrm>
          <a:prstGeom prst="rect">
            <a:avLst/>
          </a:prstGeom>
          <a:ln w="28575">
            <a:solidFill>
              <a:srgbClr val="C00000"/>
            </a:solidFill>
          </a:ln>
        </p:spPr>
        <p:txBody>
          <a:bodyPr vert="horz" wrap="square" lIns="0" tIns="59055" rIns="0" bIns="0" rtlCol="0">
            <a:spAutoFit/>
          </a:bodyPr>
          <a:lstStyle/>
          <a:p>
            <a:pPr marL="53340">
              <a:lnSpc>
                <a:spcPct val="100000"/>
              </a:lnSpc>
              <a:spcBef>
                <a:spcPts val="465"/>
              </a:spcBef>
            </a:pPr>
            <a:r>
              <a:rPr sz="3200" b="1" spc="-40" dirty="0">
                <a:latin typeface="Times New Roman"/>
                <a:cs typeface="Times New Roman"/>
              </a:rPr>
              <a:t>Worst</a:t>
            </a:r>
            <a:r>
              <a:rPr sz="3200" b="1" spc="-15" dirty="0">
                <a:latin typeface="Times New Roman"/>
                <a:cs typeface="Times New Roman"/>
              </a:rPr>
              <a:t> </a:t>
            </a:r>
            <a:r>
              <a:rPr sz="3200" b="1" spc="-5" dirty="0">
                <a:latin typeface="Times New Roman"/>
                <a:cs typeface="Times New Roman"/>
              </a:rPr>
              <a:t>case complexity</a:t>
            </a:r>
            <a:endParaRPr sz="3200">
              <a:latin typeface="Times New Roman"/>
              <a:cs typeface="Times New Roman"/>
            </a:endParaRPr>
          </a:p>
          <a:p>
            <a:pPr marL="453390">
              <a:lnSpc>
                <a:spcPct val="100000"/>
              </a:lnSpc>
              <a:spcBef>
                <a:spcPts val="770"/>
              </a:spcBef>
            </a:pPr>
            <a:r>
              <a:rPr sz="3200" spc="-135" dirty="0">
                <a:latin typeface="Times New Roman"/>
                <a:cs typeface="Times New Roman"/>
              </a:rPr>
              <a:t>We</a:t>
            </a:r>
            <a:r>
              <a:rPr sz="3200" spc="1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find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k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in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the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last</a:t>
            </a:r>
            <a:r>
              <a:rPr sz="3200" spc="1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(n</a:t>
            </a:r>
            <a:r>
              <a:rPr sz="3150" baseline="25132" dirty="0">
                <a:latin typeface="Times New Roman"/>
                <a:cs typeface="Times New Roman"/>
              </a:rPr>
              <a:t>th</a:t>
            </a:r>
            <a:r>
              <a:rPr sz="3150" spc="390" baseline="25132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)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location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we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check.</a:t>
            </a:r>
            <a:endParaRPr sz="3200">
              <a:latin typeface="Times New Roman"/>
              <a:cs typeface="Times New Roman"/>
            </a:endParaRPr>
          </a:p>
        </p:txBody>
      </p: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2440" y="3947923"/>
            <a:ext cx="279653" cy="284225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29639" y="4588003"/>
            <a:ext cx="215646" cy="227837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802640" y="3710128"/>
            <a:ext cx="6778625" cy="1196340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65"/>
              </a:spcBef>
            </a:pPr>
            <a:r>
              <a:rPr sz="3200" b="1" spc="-40" dirty="0">
                <a:latin typeface="Times New Roman"/>
                <a:cs typeface="Times New Roman"/>
              </a:rPr>
              <a:t>Average</a:t>
            </a:r>
            <a:r>
              <a:rPr sz="3200" b="1" spc="-5" dirty="0">
                <a:latin typeface="Times New Roman"/>
                <a:cs typeface="Times New Roman"/>
              </a:rPr>
              <a:t> case</a:t>
            </a:r>
            <a:r>
              <a:rPr sz="3200" b="1" dirty="0">
                <a:latin typeface="Times New Roman"/>
                <a:cs typeface="Times New Roman"/>
              </a:rPr>
              <a:t> </a:t>
            </a:r>
            <a:r>
              <a:rPr sz="3200" b="1" spc="-5" dirty="0">
                <a:latin typeface="Times New Roman"/>
                <a:cs typeface="Times New Roman"/>
              </a:rPr>
              <a:t>complexity</a:t>
            </a:r>
            <a:endParaRPr sz="3200">
              <a:latin typeface="Times New Roman"/>
              <a:cs typeface="Times New Roman"/>
            </a:endParaRPr>
          </a:p>
          <a:p>
            <a:pPr marL="412750">
              <a:lnSpc>
                <a:spcPct val="100000"/>
              </a:lnSpc>
              <a:spcBef>
                <a:spcPts val="770"/>
              </a:spcBef>
            </a:pPr>
            <a:r>
              <a:rPr sz="3200" spc="-135" dirty="0">
                <a:latin typeface="Times New Roman"/>
                <a:cs typeface="Times New Roman"/>
              </a:rPr>
              <a:t>We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find k after searching</a:t>
            </a:r>
            <a:r>
              <a:rPr sz="3200" spc="1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n/2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locations</a:t>
            </a:r>
            <a:r>
              <a:rPr sz="2000" spc="-5" dirty="0"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202939" y="6432041"/>
            <a:ext cx="2419350" cy="5283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810"/>
              </a:lnSpc>
            </a:pPr>
            <a:r>
              <a:rPr sz="1800" spc="-5" dirty="0">
                <a:latin typeface="Calibri"/>
                <a:cs typeface="Calibri"/>
              </a:rPr>
              <a:t>Adapted</a:t>
            </a:r>
            <a:r>
              <a:rPr sz="1800" spc="-10" dirty="0">
                <a:latin typeface="Calibri"/>
                <a:cs typeface="Calibri"/>
              </a:rPr>
              <a:t> from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60" dirty="0">
                <a:latin typeface="Calibri"/>
                <a:cs typeface="Calibri"/>
              </a:rPr>
              <a:t>Dr.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Hodges'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spc="-10" dirty="0">
                <a:latin typeface="Calibri"/>
                <a:cs typeface="Calibri"/>
              </a:rPr>
              <a:t>notes </a:t>
            </a:r>
            <a:r>
              <a:rPr sz="1800" dirty="0">
                <a:latin typeface="Calibri"/>
                <a:cs typeface="Calibri"/>
              </a:rPr>
              <a:t>&amp;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Rosen's </a:t>
            </a:r>
            <a:r>
              <a:rPr sz="1800" spc="-5" dirty="0">
                <a:latin typeface="Calibri"/>
                <a:cs typeface="Calibri"/>
              </a:rPr>
              <a:t>Book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>
                <a:solidFill>
                  <a:srgbClr val="888888"/>
                </a:solidFill>
              </a:rPr>
              <a:t>48</a:t>
            </a:fld>
            <a:endParaRPr dirty="0">
              <a:solidFill>
                <a:srgbClr val="888888"/>
              </a:solidFill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07216" y="529082"/>
            <a:ext cx="592645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/>
              <a:t>Big-O</a:t>
            </a:r>
            <a:r>
              <a:rPr sz="3600" spc="-25" dirty="0"/>
              <a:t> </a:t>
            </a:r>
            <a:r>
              <a:rPr sz="3600" spc="-5" dirty="0"/>
              <a:t>Notation</a:t>
            </a:r>
            <a:r>
              <a:rPr sz="3600" spc="-35" dirty="0"/>
              <a:t> </a:t>
            </a:r>
            <a:r>
              <a:rPr sz="3600" dirty="0"/>
              <a:t>for</a:t>
            </a:r>
            <a:r>
              <a:rPr sz="3600" spc="-35" dirty="0"/>
              <a:t> </a:t>
            </a:r>
            <a:r>
              <a:rPr sz="3600" dirty="0"/>
              <a:t>Time</a:t>
            </a:r>
            <a:r>
              <a:rPr sz="3600" spc="-20" dirty="0"/>
              <a:t> </a:t>
            </a:r>
            <a:r>
              <a:rPr sz="3600" spc="-5" dirty="0"/>
              <a:t>Complexity</a:t>
            </a:r>
            <a:endParaRPr sz="36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1040" y="1626107"/>
            <a:ext cx="241553" cy="249174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688196" y="1502155"/>
            <a:ext cx="7253605" cy="3396615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355600" marR="276860" algn="just">
              <a:lnSpc>
                <a:spcPct val="90100"/>
              </a:lnSpc>
              <a:spcBef>
                <a:spcPts val="434"/>
              </a:spcBef>
            </a:pPr>
            <a:r>
              <a:rPr sz="2800" spc="-114" dirty="0">
                <a:latin typeface="Times New Roman"/>
                <a:cs typeface="Times New Roman"/>
              </a:rPr>
              <a:t>We </a:t>
            </a:r>
            <a:r>
              <a:rPr sz="2800" spc="-5" dirty="0">
                <a:latin typeface="Times New Roman"/>
                <a:cs typeface="Times New Roman"/>
              </a:rPr>
              <a:t>say that </a:t>
            </a:r>
            <a:r>
              <a:rPr sz="2800" dirty="0">
                <a:latin typeface="Times New Roman"/>
                <a:cs typeface="Times New Roman"/>
              </a:rPr>
              <a:t>the </a:t>
            </a:r>
            <a:r>
              <a:rPr sz="2800" spc="-5" dirty="0">
                <a:latin typeface="Times New Roman"/>
                <a:cs typeface="Times New Roman"/>
              </a:rPr>
              <a:t>time complexity </a:t>
            </a:r>
            <a:r>
              <a:rPr sz="2800" dirty="0">
                <a:latin typeface="Times New Roman"/>
                <a:cs typeface="Times New Roman"/>
              </a:rPr>
              <a:t>of a </a:t>
            </a:r>
            <a:r>
              <a:rPr sz="2800" spc="-5" dirty="0">
                <a:latin typeface="Times New Roman"/>
                <a:cs typeface="Times New Roman"/>
              </a:rPr>
              <a:t>function,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T(n) </a:t>
            </a:r>
            <a:r>
              <a:rPr sz="2800" dirty="0">
                <a:latin typeface="Times New Roman"/>
                <a:cs typeface="Times New Roman"/>
              </a:rPr>
              <a:t>is O(g(n)) if </a:t>
            </a:r>
            <a:r>
              <a:rPr sz="2800" spc="-5" dirty="0">
                <a:latin typeface="Times New Roman"/>
                <a:cs typeface="Times New Roman"/>
              </a:rPr>
              <a:t>there are constants </a:t>
            </a:r>
            <a:r>
              <a:rPr sz="2800" spc="-5" dirty="0">
                <a:solidFill>
                  <a:srgbClr val="C0504D"/>
                </a:solidFill>
                <a:latin typeface="Times New Roman"/>
                <a:cs typeface="Times New Roman"/>
              </a:rPr>
              <a:t>C</a:t>
            </a:r>
            <a:r>
              <a:rPr sz="2800" spc="-5" dirty="0">
                <a:latin typeface="Symbol"/>
                <a:cs typeface="Symbol"/>
              </a:rPr>
              <a:t></a:t>
            </a:r>
            <a:r>
              <a:rPr sz="2800" b="1" spc="-5" dirty="0">
                <a:latin typeface="Times New Roman"/>
                <a:cs typeface="Times New Roman"/>
              </a:rPr>
              <a:t>N </a:t>
            </a:r>
            <a:r>
              <a:rPr sz="2800" spc="-5" dirty="0">
                <a:latin typeface="Times New Roman"/>
                <a:cs typeface="Times New Roman"/>
              </a:rPr>
              <a:t>and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C0504D"/>
                </a:solidFill>
                <a:latin typeface="Times New Roman"/>
                <a:cs typeface="Times New Roman"/>
              </a:rPr>
              <a:t>k</a:t>
            </a:r>
            <a:r>
              <a:rPr sz="2800" dirty="0">
                <a:latin typeface="Symbol"/>
                <a:cs typeface="Symbol"/>
              </a:rPr>
              <a:t></a:t>
            </a:r>
            <a:r>
              <a:rPr sz="2800" b="1" dirty="0">
                <a:latin typeface="Times New Roman"/>
                <a:cs typeface="Times New Roman"/>
              </a:rPr>
              <a:t>N</a:t>
            </a:r>
            <a:r>
              <a:rPr sz="2800" b="1" spc="-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such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that</a:t>
            </a:r>
            <a:endParaRPr sz="2800">
              <a:latin typeface="Times New Roman"/>
              <a:cs typeface="Times New Roman"/>
            </a:endParaRPr>
          </a:p>
          <a:p>
            <a:pPr marL="355600" algn="just">
              <a:lnSpc>
                <a:spcPct val="100000"/>
              </a:lnSpc>
              <a:spcBef>
                <a:spcPts val="335"/>
              </a:spcBef>
            </a:pPr>
            <a:r>
              <a:rPr sz="2800" spc="-5" dirty="0">
                <a:latin typeface="Times New Roman"/>
                <a:cs typeface="Times New Roman"/>
              </a:rPr>
              <a:t>|T(n)|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Symbol"/>
                <a:cs typeface="Symbol"/>
              </a:rPr>
              <a:t>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C0504D"/>
                </a:solidFill>
                <a:latin typeface="Times New Roman"/>
                <a:cs typeface="Times New Roman"/>
              </a:rPr>
              <a:t>C</a:t>
            </a:r>
            <a:r>
              <a:rPr sz="2800" spc="-5" dirty="0">
                <a:latin typeface="Times New Roman"/>
                <a:cs typeface="Times New Roman"/>
              </a:rPr>
              <a:t>|g(n)|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whenever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n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&gt;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C0504D"/>
                </a:solidFill>
                <a:latin typeface="Times New Roman"/>
                <a:cs typeface="Times New Roman"/>
              </a:rPr>
              <a:t>k</a:t>
            </a:r>
            <a:r>
              <a:rPr sz="2800" dirty="0">
                <a:latin typeface="Times New Roman"/>
                <a:cs typeface="Times New Roman"/>
              </a:rPr>
              <a:t>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3800">
              <a:latin typeface="Times New Roman"/>
              <a:cs typeface="Times New Roman"/>
            </a:endParaRPr>
          </a:p>
          <a:p>
            <a:pPr marL="355600" marR="5080" indent="-343535">
              <a:lnSpc>
                <a:spcPts val="3020"/>
              </a:lnSpc>
            </a:pPr>
            <a:r>
              <a:rPr sz="2800" spc="-5" dirty="0">
                <a:latin typeface="Times New Roman"/>
                <a:cs typeface="Times New Roman"/>
              </a:rPr>
              <a:t>This </a:t>
            </a:r>
            <a:r>
              <a:rPr sz="2800" dirty="0">
                <a:latin typeface="Times New Roman"/>
                <a:cs typeface="Times New Roman"/>
              </a:rPr>
              <a:t>is </a:t>
            </a:r>
            <a:r>
              <a:rPr sz="2800" spc="-5" dirty="0">
                <a:latin typeface="Times New Roman"/>
                <a:cs typeface="Times New Roman"/>
              </a:rPr>
              <a:t>exactly </a:t>
            </a:r>
            <a:r>
              <a:rPr sz="2800" dirty="0">
                <a:latin typeface="Times New Roman"/>
                <a:cs typeface="Times New Roman"/>
              </a:rPr>
              <a:t>the </a:t>
            </a:r>
            <a:r>
              <a:rPr sz="2800" spc="-5" dirty="0">
                <a:latin typeface="Times New Roman"/>
                <a:cs typeface="Times New Roman"/>
              </a:rPr>
              <a:t>same </a:t>
            </a:r>
            <a:r>
              <a:rPr sz="2800" dirty="0">
                <a:latin typeface="Times New Roman"/>
                <a:cs typeface="Times New Roman"/>
              </a:rPr>
              <a:t>thing </a:t>
            </a:r>
            <a:r>
              <a:rPr sz="2800" spc="-5" dirty="0">
                <a:latin typeface="Times New Roman"/>
                <a:cs typeface="Times New Roman"/>
              </a:rPr>
              <a:t>as </a:t>
            </a:r>
            <a:r>
              <a:rPr sz="2800" dirty="0">
                <a:latin typeface="Times New Roman"/>
                <a:cs typeface="Times New Roman"/>
              </a:rPr>
              <a:t>the growth of 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functions definition with </a:t>
            </a:r>
            <a:r>
              <a:rPr sz="2800" dirty="0">
                <a:latin typeface="Times New Roman"/>
                <a:cs typeface="Times New Roman"/>
              </a:rPr>
              <a:t>the </a:t>
            </a:r>
            <a:r>
              <a:rPr sz="2800" spc="-5" dirty="0">
                <a:latin typeface="Times New Roman"/>
                <a:cs typeface="Times New Roman"/>
              </a:rPr>
              <a:t>assumption that </a:t>
            </a:r>
            <a:r>
              <a:rPr sz="2800" dirty="0">
                <a:latin typeface="Times New Roman"/>
                <a:cs typeface="Times New Roman"/>
              </a:rPr>
              <a:t>the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input(n)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natural</a:t>
            </a:r>
            <a:r>
              <a:rPr sz="2800" spc="-25" dirty="0">
                <a:latin typeface="Times New Roman"/>
                <a:cs typeface="Times New Roman"/>
              </a:rPr>
              <a:t> number.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49</a:t>
            </a:fld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0392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414"/>
              </a:spcBef>
            </a:pPr>
            <a:r>
              <a:rPr sz="4000" spc="-5" dirty="0"/>
              <a:t>The</a:t>
            </a:r>
            <a:r>
              <a:rPr sz="4000" spc="-20" dirty="0"/>
              <a:t> </a:t>
            </a:r>
            <a:r>
              <a:rPr sz="4000" dirty="0"/>
              <a:t>Growth</a:t>
            </a:r>
            <a:r>
              <a:rPr sz="4000" spc="-35" dirty="0"/>
              <a:t> </a:t>
            </a:r>
            <a:r>
              <a:rPr sz="4000" dirty="0"/>
              <a:t>of</a:t>
            </a:r>
            <a:r>
              <a:rPr sz="4000" spc="-30" dirty="0"/>
              <a:t> </a:t>
            </a:r>
            <a:r>
              <a:rPr sz="4000" spc="-5" dirty="0"/>
              <a:t>Functions</a:t>
            </a:r>
            <a:endParaRPr sz="4000"/>
          </a:p>
          <a:p>
            <a:pPr algn="ctr">
              <a:lnSpc>
                <a:spcPct val="100000"/>
              </a:lnSpc>
              <a:spcBef>
                <a:spcPts val="195"/>
              </a:spcBef>
            </a:pPr>
            <a:r>
              <a:rPr sz="2500" dirty="0"/>
              <a:t>Growth</a:t>
            </a:r>
            <a:r>
              <a:rPr sz="2500" spc="-30" dirty="0"/>
              <a:t> </a:t>
            </a:r>
            <a:r>
              <a:rPr sz="2500" spc="-5" dirty="0"/>
              <a:t>and</a:t>
            </a:r>
            <a:r>
              <a:rPr sz="2500" spc="-30" dirty="0"/>
              <a:t> </a:t>
            </a:r>
            <a:r>
              <a:rPr sz="2500" spc="-5" dirty="0"/>
              <a:t>Big-O</a:t>
            </a:r>
            <a:endParaRPr sz="2500"/>
          </a:p>
        </p:txBody>
      </p:sp>
      <p:sp>
        <p:nvSpPr>
          <p:cNvPr id="3" name="object 3"/>
          <p:cNvSpPr txBox="1"/>
          <p:nvPr/>
        </p:nvSpPr>
        <p:spPr>
          <a:xfrm>
            <a:off x="2729388" y="3905503"/>
            <a:ext cx="368554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sz="3200" spc="-5" dirty="0">
                <a:solidFill>
                  <a:srgbClr val="888888"/>
                </a:solidFill>
                <a:latin typeface="Times New Roman"/>
                <a:cs typeface="Times New Roman"/>
              </a:rPr>
              <a:t>Rosen</a:t>
            </a:r>
            <a:r>
              <a:rPr sz="3200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3200" spc="5" dirty="0">
                <a:solidFill>
                  <a:srgbClr val="888888"/>
                </a:solidFill>
                <a:latin typeface="Times New Roman"/>
                <a:cs typeface="Times New Roman"/>
              </a:rPr>
              <a:t>6</a:t>
            </a:r>
            <a:r>
              <a:rPr sz="3150" spc="7" baseline="25132" dirty="0">
                <a:solidFill>
                  <a:srgbClr val="888888"/>
                </a:solidFill>
                <a:latin typeface="Times New Roman"/>
                <a:cs typeface="Times New Roman"/>
              </a:rPr>
              <a:t>th</a:t>
            </a:r>
            <a:r>
              <a:rPr sz="3150" spc="375" baseline="25132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888888"/>
                </a:solidFill>
                <a:latin typeface="Times New Roman"/>
                <a:cs typeface="Times New Roman"/>
              </a:rPr>
              <a:t>Ed.,</a:t>
            </a:r>
            <a:r>
              <a:rPr sz="3200" spc="-15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888888"/>
                </a:solidFill>
                <a:latin typeface="Times New Roman"/>
                <a:cs typeface="Times New Roman"/>
              </a:rPr>
              <a:t>3.2,</a:t>
            </a:r>
            <a:r>
              <a:rPr sz="3200" spc="-10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888888"/>
                </a:solidFill>
                <a:latin typeface="Times New Roman"/>
                <a:cs typeface="Times New Roman"/>
              </a:rPr>
              <a:t>3.3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75203" y="246538"/>
            <a:ext cx="259334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A</a:t>
            </a:r>
            <a:r>
              <a:rPr spc="-30" dirty="0"/>
              <a:t> </a:t>
            </a:r>
            <a:r>
              <a:rPr spc="-5" dirty="0"/>
              <a:t>Simple</a:t>
            </a:r>
            <a:r>
              <a:rPr spc="-20" dirty="0"/>
              <a:t> </a:t>
            </a:r>
            <a:r>
              <a:rPr spc="-5" dirty="0"/>
              <a:t>Exercise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1121663"/>
            <a:ext cx="203453" cy="21336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840739" y="1012952"/>
            <a:ext cx="7732395" cy="42691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800" marR="13462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Times New Roman"/>
                <a:cs typeface="Times New Roman"/>
              </a:rPr>
              <a:t>Question</a:t>
            </a:r>
            <a:r>
              <a:rPr sz="2400" spc="-5" dirty="0">
                <a:latin typeface="Times New Roman"/>
                <a:cs typeface="Times New Roman"/>
              </a:rPr>
              <a:t>: Suppose that </a:t>
            </a:r>
            <a:r>
              <a:rPr sz="2400" dirty="0">
                <a:latin typeface="Times New Roman"/>
                <a:cs typeface="Times New Roman"/>
              </a:rPr>
              <a:t>you have </a:t>
            </a:r>
            <a:r>
              <a:rPr sz="2400" spc="-5" dirty="0">
                <a:latin typeface="Times New Roman"/>
                <a:cs typeface="Times New Roman"/>
              </a:rPr>
              <a:t>two </a:t>
            </a:r>
            <a:r>
              <a:rPr sz="2400" spc="-10" dirty="0">
                <a:latin typeface="Times New Roman"/>
                <a:cs typeface="Times New Roman"/>
              </a:rPr>
              <a:t>different </a:t>
            </a:r>
            <a:r>
              <a:rPr sz="2400" spc="-5" dirty="0">
                <a:latin typeface="Times New Roman"/>
                <a:cs typeface="Times New Roman"/>
              </a:rPr>
              <a:t>algorithms for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solving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-5" dirty="0">
                <a:latin typeface="Times New Roman"/>
                <a:cs typeface="Times New Roman"/>
              </a:rPr>
              <a:t> problem.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spc="-85" dirty="0">
                <a:latin typeface="Times New Roman"/>
                <a:cs typeface="Times New Roman"/>
              </a:rPr>
              <a:t>To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solve 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-5" dirty="0">
                <a:latin typeface="Times New Roman"/>
                <a:cs typeface="Times New Roman"/>
              </a:rPr>
              <a:t> problem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5" dirty="0">
                <a:latin typeface="Times New Roman"/>
                <a:cs typeface="Times New Roman"/>
              </a:rPr>
              <a:t> size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n,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the first 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algorithm </a:t>
            </a:r>
            <a:r>
              <a:rPr sz="2400" dirty="0">
                <a:latin typeface="Times New Roman"/>
                <a:cs typeface="Times New Roman"/>
              </a:rPr>
              <a:t>uses </a:t>
            </a:r>
            <a:r>
              <a:rPr sz="2400" spc="-5" dirty="0">
                <a:latin typeface="Times New Roman"/>
                <a:cs typeface="Times New Roman"/>
              </a:rPr>
              <a:t>exactly n(log </a:t>
            </a:r>
            <a:r>
              <a:rPr sz="2400" dirty="0">
                <a:latin typeface="Times New Roman"/>
                <a:cs typeface="Times New Roman"/>
              </a:rPr>
              <a:t>n) </a:t>
            </a:r>
            <a:r>
              <a:rPr sz="2400" spc="-5" dirty="0">
                <a:latin typeface="Times New Roman"/>
                <a:cs typeface="Times New Roman"/>
              </a:rPr>
              <a:t>operations </a:t>
            </a:r>
            <a:r>
              <a:rPr sz="2400" dirty="0">
                <a:latin typeface="Times New Roman"/>
                <a:cs typeface="Times New Roman"/>
              </a:rPr>
              <a:t>and </a:t>
            </a:r>
            <a:r>
              <a:rPr sz="2400" spc="-5" dirty="0">
                <a:latin typeface="Times New Roman"/>
                <a:cs typeface="Times New Roman"/>
              </a:rPr>
              <a:t>the </a:t>
            </a:r>
            <a:r>
              <a:rPr sz="2400" dirty="0">
                <a:latin typeface="Times New Roman"/>
                <a:cs typeface="Times New Roman"/>
              </a:rPr>
              <a:t>second 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algorithm </a:t>
            </a:r>
            <a:r>
              <a:rPr sz="2400" dirty="0">
                <a:latin typeface="Times New Roman"/>
                <a:cs typeface="Times New Roman"/>
              </a:rPr>
              <a:t>uses </a:t>
            </a:r>
            <a:r>
              <a:rPr sz="2400" spc="-5" dirty="0">
                <a:latin typeface="Times New Roman"/>
                <a:cs typeface="Times New Roman"/>
              </a:rPr>
              <a:t>exactly n</a:t>
            </a:r>
            <a:r>
              <a:rPr sz="2400" spc="-7" baseline="24305" dirty="0">
                <a:latin typeface="Times New Roman"/>
                <a:cs typeface="Times New Roman"/>
              </a:rPr>
              <a:t>3/2 </a:t>
            </a:r>
            <a:r>
              <a:rPr sz="2400" spc="-5" dirty="0">
                <a:latin typeface="Times New Roman"/>
                <a:cs typeface="Times New Roman"/>
              </a:rPr>
              <a:t>operations. As </a:t>
            </a:r>
            <a:r>
              <a:rPr sz="2400" dirty="0">
                <a:latin typeface="Times New Roman"/>
                <a:cs typeface="Times New Roman"/>
              </a:rPr>
              <a:t>n </a:t>
            </a:r>
            <a:r>
              <a:rPr sz="2400" spc="-5" dirty="0">
                <a:latin typeface="Times New Roman"/>
                <a:cs typeface="Times New Roman"/>
              </a:rPr>
              <a:t>grows, which 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algorithm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uses </a:t>
            </a:r>
            <a:r>
              <a:rPr sz="2400" spc="-5" dirty="0">
                <a:latin typeface="Times New Roman"/>
                <a:cs typeface="Times New Roman"/>
              </a:rPr>
              <a:t>fewer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operations?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900">
              <a:latin typeface="Times New Roman"/>
              <a:cs typeface="Times New Roman"/>
            </a:endParaRPr>
          </a:p>
          <a:p>
            <a:pPr marL="50800">
              <a:lnSpc>
                <a:spcPct val="100000"/>
              </a:lnSpc>
            </a:pPr>
            <a:r>
              <a:rPr sz="2400" dirty="0">
                <a:latin typeface="Times New Roman"/>
                <a:cs typeface="Times New Roman"/>
              </a:rPr>
              <a:t>Because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2</a:t>
            </a:r>
            <a:r>
              <a:rPr sz="2400" spc="-7" baseline="24305" dirty="0">
                <a:latin typeface="Times New Roman"/>
                <a:cs typeface="Times New Roman"/>
              </a:rPr>
              <a:t>n+l</a:t>
            </a:r>
            <a:r>
              <a:rPr sz="2400" spc="292" baseline="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2 ·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2</a:t>
            </a:r>
            <a:r>
              <a:rPr sz="2400" baseline="24305" dirty="0">
                <a:latin typeface="Times New Roman"/>
                <a:cs typeface="Times New Roman"/>
              </a:rPr>
              <a:t>n</a:t>
            </a:r>
            <a:r>
              <a:rPr sz="2400" dirty="0">
                <a:latin typeface="Times New Roman"/>
                <a:cs typeface="Times New Roman"/>
              </a:rPr>
              <a:t>,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clearly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it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is O(2</a:t>
            </a:r>
            <a:r>
              <a:rPr sz="2400" spc="-7" baseline="24305" dirty="0">
                <a:latin typeface="Times New Roman"/>
                <a:cs typeface="Times New Roman"/>
              </a:rPr>
              <a:t>n</a:t>
            </a:r>
            <a:r>
              <a:rPr sz="2400" spc="-5" dirty="0">
                <a:latin typeface="Times New Roman"/>
                <a:cs typeface="Times New Roman"/>
              </a:rPr>
              <a:t>)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(take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C</a:t>
            </a:r>
            <a:r>
              <a:rPr sz="2400" i="1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5" dirty="0">
                <a:latin typeface="Times New Roman"/>
                <a:cs typeface="Times New Roman"/>
              </a:rPr>
              <a:t> 2).</a:t>
            </a:r>
            <a:endParaRPr sz="2400">
              <a:latin typeface="Times New Roman"/>
              <a:cs typeface="Times New Roman"/>
            </a:endParaRPr>
          </a:p>
          <a:p>
            <a:pPr marL="50800" marR="43180">
              <a:lnSpc>
                <a:spcPct val="120000"/>
              </a:lnSpc>
            </a:pPr>
            <a:r>
              <a:rPr sz="2400" spc="-85" dirty="0">
                <a:latin typeface="Times New Roman"/>
                <a:cs typeface="Times New Roman"/>
              </a:rPr>
              <a:t>To </a:t>
            </a:r>
            <a:r>
              <a:rPr sz="2400" dirty="0">
                <a:latin typeface="Times New Roman"/>
                <a:cs typeface="Times New Roman"/>
              </a:rPr>
              <a:t>see </a:t>
            </a:r>
            <a:r>
              <a:rPr sz="2400" spc="-5" dirty="0">
                <a:latin typeface="Times New Roman"/>
                <a:cs typeface="Times New Roman"/>
              </a:rPr>
              <a:t>that </a:t>
            </a:r>
            <a:r>
              <a:rPr sz="2400" dirty="0">
                <a:latin typeface="Times New Roman"/>
                <a:cs typeface="Times New Roman"/>
              </a:rPr>
              <a:t>2</a:t>
            </a:r>
            <a:r>
              <a:rPr sz="2400" baseline="24305" dirty="0">
                <a:latin typeface="Times New Roman"/>
                <a:cs typeface="Times New Roman"/>
              </a:rPr>
              <a:t>2n</a:t>
            </a:r>
            <a:r>
              <a:rPr sz="2400" spc="7" baseline="2430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is </a:t>
            </a:r>
            <a:r>
              <a:rPr sz="2400" dirty="0">
                <a:latin typeface="Times New Roman"/>
                <a:cs typeface="Times New Roman"/>
              </a:rPr>
              <a:t>not </a:t>
            </a:r>
            <a:r>
              <a:rPr sz="2400" spc="-5" dirty="0">
                <a:latin typeface="Times New Roman"/>
                <a:cs typeface="Times New Roman"/>
              </a:rPr>
              <a:t>O(2</a:t>
            </a:r>
            <a:r>
              <a:rPr sz="2400" spc="-7" baseline="24305" dirty="0">
                <a:latin typeface="Times New Roman"/>
                <a:cs typeface="Times New Roman"/>
              </a:rPr>
              <a:t>n</a:t>
            </a:r>
            <a:r>
              <a:rPr sz="2400" spc="-5" dirty="0">
                <a:latin typeface="Times New Roman"/>
                <a:cs typeface="Times New Roman"/>
              </a:rPr>
              <a:t>), look </a:t>
            </a:r>
            <a:r>
              <a:rPr sz="2400" dirty="0">
                <a:latin typeface="Times New Roman"/>
                <a:cs typeface="Times New Roman"/>
              </a:rPr>
              <a:t>at </a:t>
            </a:r>
            <a:r>
              <a:rPr sz="2400" spc="-5" dirty="0">
                <a:latin typeface="Times New Roman"/>
                <a:cs typeface="Times New Roman"/>
              </a:rPr>
              <a:t>the ratio: </a:t>
            </a:r>
            <a:r>
              <a:rPr sz="2400" dirty="0">
                <a:latin typeface="Times New Roman"/>
                <a:cs typeface="Times New Roman"/>
              </a:rPr>
              <a:t>2</a:t>
            </a:r>
            <a:r>
              <a:rPr sz="2400" baseline="24305" dirty="0">
                <a:latin typeface="Times New Roman"/>
                <a:cs typeface="Times New Roman"/>
              </a:rPr>
              <a:t>2n</a:t>
            </a:r>
            <a:r>
              <a:rPr sz="2400" spc="7" baseline="24305" dirty="0">
                <a:latin typeface="Times New Roman"/>
                <a:cs typeface="Times New Roman"/>
              </a:rPr>
              <a:t> </a:t>
            </a:r>
            <a:r>
              <a:rPr sz="2400" i="1" spc="-5" dirty="0">
                <a:latin typeface="Times New Roman"/>
                <a:cs typeface="Times New Roman"/>
              </a:rPr>
              <a:t>/2</a:t>
            </a:r>
            <a:r>
              <a:rPr sz="2400" i="1" spc="-7" baseline="24305" dirty="0">
                <a:latin typeface="Times New Roman"/>
                <a:cs typeface="Times New Roman"/>
              </a:rPr>
              <a:t>n</a:t>
            </a:r>
            <a:r>
              <a:rPr sz="2400" i="1" baseline="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 2</a:t>
            </a:r>
            <a:r>
              <a:rPr sz="2400" baseline="24305" dirty="0">
                <a:latin typeface="Times New Roman"/>
                <a:cs typeface="Times New Roman"/>
              </a:rPr>
              <a:t>n</a:t>
            </a:r>
            <a:r>
              <a:rPr sz="2400" dirty="0">
                <a:latin typeface="Times New Roman"/>
                <a:cs typeface="Times New Roman"/>
              </a:rPr>
              <a:t>. 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Because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this is</a:t>
            </a:r>
            <a:r>
              <a:rPr sz="2400" dirty="0">
                <a:latin typeface="Times New Roman"/>
                <a:cs typeface="Times New Roman"/>
              </a:rPr>
              <a:t> unbounded,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there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is</a:t>
            </a:r>
            <a:r>
              <a:rPr sz="2400" dirty="0">
                <a:latin typeface="Times New Roman"/>
                <a:cs typeface="Times New Roman"/>
              </a:rPr>
              <a:t> no </a:t>
            </a:r>
            <a:r>
              <a:rPr sz="2400" spc="-5" dirty="0">
                <a:latin typeface="Times New Roman"/>
                <a:cs typeface="Times New Roman"/>
              </a:rPr>
              <a:t>constant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C</a:t>
            </a:r>
            <a:r>
              <a:rPr sz="2400" i="1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such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that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2</a:t>
            </a:r>
            <a:r>
              <a:rPr sz="2400" baseline="24305" dirty="0">
                <a:latin typeface="Times New Roman"/>
                <a:cs typeface="Times New Roman"/>
              </a:rPr>
              <a:t>2n</a:t>
            </a:r>
            <a:endParaRPr sz="2400" baseline="24305">
              <a:latin typeface="Times New Roman"/>
              <a:cs typeface="Times New Roman"/>
            </a:endParaRPr>
          </a:p>
          <a:p>
            <a:pPr marL="50800">
              <a:lnSpc>
                <a:spcPct val="100000"/>
              </a:lnSpc>
              <a:spcBef>
                <a:spcPts val="5"/>
              </a:spcBef>
            </a:pPr>
            <a:r>
              <a:rPr sz="2400" dirty="0">
                <a:latin typeface="Cambria Math"/>
                <a:cs typeface="Cambria Math"/>
              </a:rPr>
              <a:t>≤</a:t>
            </a:r>
            <a:r>
              <a:rPr sz="2400" spc="65" dirty="0">
                <a:latin typeface="Cambria Math"/>
                <a:cs typeface="Cambria Math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C</a:t>
            </a:r>
            <a:r>
              <a:rPr sz="2400" i="1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·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2</a:t>
            </a:r>
            <a:r>
              <a:rPr sz="2400" baseline="24305" dirty="0">
                <a:latin typeface="Times New Roman"/>
                <a:cs typeface="Times New Roman"/>
              </a:rPr>
              <a:t>n</a:t>
            </a:r>
            <a:r>
              <a:rPr sz="2400" spc="292" baseline="2430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for all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sufficiently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large </a:t>
            </a:r>
            <a:r>
              <a:rPr sz="2400" i="1" dirty="0">
                <a:latin typeface="Times New Roman"/>
                <a:cs typeface="Times New Roman"/>
              </a:rPr>
              <a:t>n.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3755135"/>
            <a:ext cx="203453" cy="21336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4194047"/>
            <a:ext cx="203453" cy="213360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4632959"/>
            <a:ext cx="203453" cy="213360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50</a:t>
            </a:fld>
            <a:endParaRPr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28E82CC-5DD0-F742-B41D-25CF9DB72D4F}"/>
              </a:ext>
            </a:extLst>
          </p:cNvPr>
          <p:cNvGraphicFramePr>
            <a:graphicFrameLocks noGrp="1"/>
          </p:cNvGraphicFramePr>
          <p:nvPr/>
        </p:nvGraphicFramePr>
        <p:xfrm>
          <a:off x="0" y="968375"/>
          <a:ext cx="9144000" cy="58134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0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944954">
                <a:tc>
                  <a:txBody>
                    <a:bodyPr/>
                    <a:lstStyle/>
                    <a:p>
                      <a:r>
                        <a:rPr lang="en-US" sz="2800" dirty="0"/>
                        <a:t>         n</a:t>
                      </a:r>
                      <a:r>
                        <a:rPr lang="en-US" sz="2800" dirty="0">
                          <a:sym typeface="Symbol"/>
                        </a:rPr>
                        <a:t></a:t>
                      </a:r>
                      <a:endParaRPr lang="en-US" sz="2800" dirty="0"/>
                    </a:p>
                    <a:p>
                      <a:r>
                        <a:rPr lang="en-US" sz="2800" dirty="0"/>
                        <a:t>T(n)</a:t>
                      </a:r>
                      <a:r>
                        <a:rPr lang="en-US" sz="2800" dirty="0">
                          <a:sym typeface="Symbol"/>
                        </a:rPr>
                        <a:t></a:t>
                      </a:r>
                      <a:endParaRPr lang="en-US" sz="2800" dirty="0"/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20</a:t>
                      </a:r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50</a:t>
                      </a:r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100</a:t>
                      </a:r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500</a:t>
                      </a:r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1000</a:t>
                      </a:r>
                    </a:p>
                  </a:txBody>
                  <a:tcPr marT="45724" marB="45724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05606">
                <a:tc>
                  <a:txBody>
                    <a:bodyPr/>
                    <a:lstStyle/>
                    <a:p>
                      <a:r>
                        <a:rPr lang="en-US" sz="2400" dirty="0"/>
                        <a:t>1000n</a:t>
                      </a:r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.02 sec.</a:t>
                      </a:r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.05 sec.</a:t>
                      </a:r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0.1 sec.</a:t>
                      </a:r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0.5 sec.</a:t>
                      </a:r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1 sec.</a:t>
                      </a:r>
                    </a:p>
                  </a:txBody>
                  <a:tcPr marT="45724" marB="45724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05606">
                <a:tc>
                  <a:txBody>
                    <a:bodyPr/>
                    <a:lstStyle/>
                    <a:p>
                      <a:r>
                        <a:rPr lang="en-US" sz="2400" dirty="0"/>
                        <a:t>500nlogn</a:t>
                      </a:r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.04 sec.</a:t>
                      </a:r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.14 sec.</a:t>
                      </a:r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.33 sec.</a:t>
                      </a:r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2.2 sec.</a:t>
                      </a:r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5 sec.</a:t>
                      </a:r>
                    </a:p>
                  </a:txBody>
                  <a:tcPr marT="45724" marB="45724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05606">
                <a:tc>
                  <a:txBody>
                    <a:bodyPr/>
                    <a:lstStyle/>
                    <a:p>
                      <a:r>
                        <a:rPr lang="en-US" sz="2400" dirty="0"/>
                        <a:t>50n</a:t>
                      </a:r>
                      <a:r>
                        <a:rPr lang="en-US" sz="2400" baseline="30000" dirty="0"/>
                        <a:t>2</a:t>
                      </a:r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.02</a:t>
                      </a:r>
                      <a:r>
                        <a:rPr lang="en-US" sz="2400" baseline="0" dirty="0"/>
                        <a:t> sec.</a:t>
                      </a:r>
                      <a:endParaRPr lang="en-US" sz="2400" dirty="0"/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.13 sec.</a:t>
                      </a:r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.5 sec.</a:t>
                      </a:r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12.5 sec.</a:t>
                      </a:r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50 sec.</a:t>
                      </a:r>
                    </a:p>
                  </a:txBody>
                  <a:tcPr marT="45724" marB="45724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05606">
                <a:tc>
                  <a:txBody>
                    <a:bodyPr/>
                    <a:lstStyle/>
                    <a:p>
                      <a:r>
                        <a:rPr lang="en-US" sz="2400" dirty="0"/>
                        <a:t>10n</a:t>
                      </a:r>
                      <a:r>
                        <a:rPr lang="en-US" sz="2400" baseline="30000" dirty="0"/>
                        <a:t>3</a:t>
                      </a:r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.08 sec.</a:t>
                      </a:r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1.25 sec.</a:t>
                      </a:r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10 sec.</a:t>
                      </a:r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21 min.</a:t>
                      </a:r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2.8 hrs.</a:t>
                      </a:r>
                    </a:p>
                  </a:txBody>
                  <a:tcPr marT="45724" marB="45724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23024">
                <a:tc>
                  <a:txBody>
                    <a:bodyPr/>
                    <a:lstStyle/>
                    <a:p>
                      <a:r>
                        <a:rPr lang="en-US" sz="2400" dirty="0"/>
                        <a:t>n</a:t>
                      </a:r>
                      <a:r>
                        <a:rPr lang="en-US" sz="2400" baseline="30000" dirty="0"/>
                        <a:t>logn</a:t>
                      </a:r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4 sec.</a:t>
                      </a:r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1.1 hrs.</a:t>
                      </a:r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224 days</a:t>
                      </a:r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5*10</a:t>
                      </a:r>
                      <a:r>
                        <a:rPr lang="en-US" sz="2400" baseline="30000" dirty="0"/>
                        <a:t>10 </a:t>
                      </a:r>
                      <a:r>
                        <a:rPr lang="en-US" sz="2400" dirty="0"/>
                        <a:t>centuries</a:t>
                      </a:r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*</a:t>
                      </a:r>
                    </a:p>
                  </a:txBody>
                  <a:tcPr marT="45724" marB="45724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23024">
                <a:tc>
                  <a:txBody>
                    <a:bodyPr/>
                    <a:lstStyle/>
                    <a:p>
                      <a:r>
                        <a:rPr lang="en-US" sz="2400" dirty="0"/>
                        <a:t>2</a:t>
                      </a:r>
                      <a:r>
                        <a:rPr lang="en-US" sz="2400" baseline="30000" dirty="0"/>
                        <a:t>n</a:t>
                      </a:r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1.05 sec.</a:t>
                      </a:r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36 years</a:t>
                      </a:r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4*10</a:t>
                      </a:r>
                      <a:r>
                        <a:rPr lang="en-US" sz="2400" baseline="30000" dirty="0"/>
                        <a:t>14</a:t>
                      </a:r>
                      <a:r>
                        <a:rPr lang="en-US" sz="2400" dirty="0"/>
                        <a:t> centuries</a:t>
                      </a:r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*</a:t>
                      </a:r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*</a:t>
                      </a:r>
                    </a:p>
                  </a:txBody>
                  <a:tcPr marT="45724" marB="45724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4092" name="Title 4">
            <a:extLst>
              <a:ext uri="{FF2B5EF4-FFF2-40B4-BE49-F238E27FC236}">
                <a16:creationId xmlns:a16="http://schemas.microsoft.com/office/drawing/2014/main" id="{5637214F-FD0D-FD47-8D6B-ACFDDD3E81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25922"/>
          </a:xfrm>
        </p:spPr>
        <p:txBody>
          <a:bodyPr/>
          <a:lstStyle/>
          <a:p>
            <a:pPr algn="ctr">
              <a:lnSpc>
                <a:spcPts val="4000"/>
              </a:lnSpc>
            </a:pPr>
            <a:r>
              <a:rPr lang="en-US" sz="2500" spc="-5" dirty="0"/>
              <a:t>Assume</a:t>
            </a:r>
            <a:r>
              <a:rPr lang="en-US" sz="2500" spc="-10" dirty="0"/>
              <a:t> </a:t>
            </a:r>
            <a:r>
              <a:rPr lang="en-US" sz="2500" spc="-5" dirty="0"/>
              <a:t>T(n)</a:t>
            </a:r>
            <a:r>
              <a:rPr lang="en-US" sz="2500" dirty="0"/>
              <a:t> is</a:t>
            </a:r>
            <a:r>
              <a:rPr lang="en-US" sz="2500" spc="5" dirty="0"/>
              <a:t> </a:t>
            </a:r>
            <a:r>
              <a:rPr lang="en-US" sz="2500" spc="-5" dirty="0"/>
              <a:t>the</a:t>
            </a:r>
            <a:r>
              <a:rPr lang="en-US" sz="2500" spc="5" dirty="0"/>
              <a:t> </a:t>
            </a:r>
            <a:r>
              <a:rPr lang="en-US" sz="2500" dirty="0"/>
              <a:t>number</a:t>
            </a:r>
            <a:r>
              <a:rPr lang="en-US" sz="2500" spc="-5" dirty="0"/>
              <a:t> </a:t>
            </a:r>
            <a:r>
              <a:rPr lang="en-US" sz="2500" dirty="0"/>
              <a:t>of</a:t>
            </a:r>
            <a:r>
              <a:rPr lang="en-US" sz="2500" spc="5" dirty="0"/>
              <a:t> </a:t>
            </a:r>
            <a:r>
              <a:rPr lang="en-US" sz="2500" spc="-5" dirty="0"/>
              <a:t>operations </a:t>
            </a:r>
            <a:r>
              <a:rPr lang="en-US" sz="2500" dirty="0"/>
              <a:t>needed</a:t>
            </a:r>
            <a:r>
              <a:rPr lang="en-US" sz="2500" spc="-5" dirty="0"/>
              <a:t> to</a:t>
            </a:r>
            <a:r>
              <a:rPr lang="en-US" sz="2500" spc="5" dirty="0"/>
              <a:t> </a:t>
            </a:r>
            <a:r>
              <a:rPr lang="en-US" sz="2500" spc="-5" dirty="0"/>
              <a:t>solve</a:t>
            </a:r>
            <a:r>
              <a:rPr lang="en-US" sz="2500" dirty="0"/>
              <a:t> a</a:t>
            </a:r>
            <a:r>
              <a:rPr lang="en-US" sz="2500" spc="5" dirty="0"/>
              <a:t> </a:t>
            </a:r>
            <a:r>
              <a:rPr lang="en-US" sz="2500" dirty="0"/>
              <a:t>problem </a:t>
            </a:r>
            <a:r>
              <a:rPr lang="en-US" sz="2500" spc="-5" dirty="0"/>
              <a:t>with</a:t>
            </a:r>
            <a:r>
              <a:rPr lang="en-US" sz="2500" spc="-10" dirty="0"/>
              <a:t> </a:t>
            </a:r>
            <a:r>
              <a:rPr lang="en-US" sz="2500" dirty="0"/>
              <a:t>n</a:t>
            </a:r>
            <a:r>
              <a:rPr lang="en-US" sz="2500" spc="5" dirty="0"/>
              <a:t> </a:t>
            </a:r>
            <a:r>
              <a:rPr lang="en-US" sz="2500" spc="-5" dirty="0"/>
              <a:t>inputs </a:t>
            </a:r>
            <a:r>
              <a:rPr lang="en-US" sz="2500" spc="-535" dirty="0"/>
              <a:t> </a:t>
            </a:r>
            <a:r>
              <a:rPr lang="en-US" sz="2500" spc="-5" dirty="0"/>
              <a:t>and each</a:t>
            </a:r>
            <a:r>
              <a:rPr lang="en-US" sz="2500" spc="-10" dirty="0"/>
              <a:t> </a:t>
            </a:r>
            <a:r>
              <a:rPr lang="en-US" sz="2500" spc="-5" dirty="0"/>
              <a:t>operation takes</a:t>
            </a:r>
            <a:r>
              <a:rPr lang="en-US" sz="2500" dirty="0"/>
              <a:t> 10</a:t>
            </a:r>
            <a:r>
              <a:rPr lang="en-US" sz="2500" baseline="25252" dirty="0"/>
              <a:t>-6</a:t>
            </a:r>
            <a:r>
              <a:rPr lang="en-US" sz="2500" spc="284" baseline="25252" dirty="0"/>
              <a:t> </a:t>
            </a:r>
            <a:r>
              <a:rPr lang="en-US" sz="2500" spc="-5" dirty="0"/>
              <a:t>seconds.</a:t>
            </a:r>
            <a:endParaRPr lang="en-US" altLang="en-US" sz="25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7394C99-3280-AE43-9FBD-18B1AD3FC1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981200"/>
            <a:ext cx="9144000" cy="7620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6DD4CD9-A428-7E4C-8CCF-A8F41063B5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743200"/>
            <a:ext cx="9144000" cy="7620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737992E-F2B0-C94E-BC51-F6A95BF31E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505200"/>
            <a:ext cx="9144000" cy="7620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9C5738C-DADD-EA4A-9A62-D06AD5D5D0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267200"/>
            <a:ext cx="9144000" cy="7620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7A7F1A2-FCE9-A040-84C4-9A06FEBABD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029200"/>
            <a:ext cx="9144000" cy="9144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631A37B-74CE-AE45-952D-D3907E1863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943600"/>
            <a:ext cx="9144000" cy="9144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88583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88028" y="134524"/>
            <a:ext cx="1567815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400" spc="-5" dirty="0"/>
              <a:t>Grow</a:t>
            </a:r>
            <a:r>
              <a:rPr sz="4400" spc="-10" dirty="0"/>
              <a:t>t</a:t>
            </a:r>
            <a:r>
              <a:rPr sz="4400" spc="-5" dirty="0"/>
              <a:t>h</a:t>
            </a:r>
            <a:endParaRPr sz="44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1668779"/>
            <a:ext cx="241553" cy="249174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853439" y="1544828"/>
            <a:ext cx="7763509" cy="36106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852169">
              <a:lnSpc>
                <a:spcPct val="100000"/>
              </a:lnSpc>
              <a:spcBef>
                <a:spcPts val="100"/>
              </a:spcBef>
            </a:pPr>
            <a:r>
              <a:rPr sz="2800" dirty="0">
                <a:latin typeface="Times New Roman"/>
                <a:cs typeface="Times New Roman"/>
              </a:rPr>
              <a:t>If f is a </a:t>
            </a:r>
            <a:r>
              <a:rPr sz="2800" spc="-5" dirty="0">
                <a:latin typeface="Times New Roman"/>
                <a:cs typeface="Times New Roman"/>
              </a:rPr>
              <a:t>function </a:t>
            </a:r>
            <a:r>
              <a:rPr sz="2800" dirty="0">
                <a:latin typeface="Times New Roman"/>
                <a:cs typeface="Times New Roman"/>
              </a:rPr>
              <a:t>from </a:t>
            </a:r>
            <a:r>
              <a:rPr sz="2800" b="1" dirty="0">
                <a:latin typeface="Times New Roman"/>
                <a:cs typeface="Times New Roman"/>
              </a:rPr>
              <a:t>Z </a:t>
            </a:r>
            <a:r>
              <a:rPr sz="2800" dirty="0">
                <a:latin typeface="Times New Roman"/>
                <a:cs typeface="Times New Roman"/>
              </a:rPr>
              <a:t>or </a:t>
            </a:r>
            <a:r>
              <a:rPr sz="2800" b="1" dirty="0">
                <a:latin typeface="Times New Roman"/>
                <a:cs typeface="Times New Roman"/>
              </a:rPr>
              <a:t>R </a:t>
            </a:r>
            <a:r>
              <a:rPr sz="2800" dirty="0">
                <a:latin typeface="Times New Roman"/>
                <a:cs typeface="Times New Roman"/>
              </a:rPr>
              <a:t>to </a:t>
            </a:r>
            <a:r>
              <a:rPr sz="2800" b="1" spc="-5" dirty="0">
                <a:latin typeface="Times New Roman"/>
                <a:cs typeface="Times New Roman"/>
              </a:rPr>
              <a:t>R</a:t>
            </a:r>
            <a:r>
              <a:rPr sz="2800" spc="-5" dirty="0">
                <a:latin typeface="Times New Roman"/>
                <a:cs typeface="Times New Roman"/>
              </a:rPr>
              <a:t>, </a:t>
            </a:r>
            <a:r>
              <a:rPr sz="2800" dirty="0">
                <a:latin typeface="Times New Roman"/>
                <a:cs typeface="Times New Roman"/>
              </a:rPr>
              <a:t>how </a:t>
            </a:r>
            <a:r>
              <a:rPr sz="2800" spc="-5" dirty="0">
                <a:latin typeface="Times New Roman"/>
                <a:cs typeface="Times New Roman"/>
              </a:rPr>
              <a:t>can we 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quantify </a:t>
            </a:r>
            <a:r>
              <a:rPr sz="2800" dirty="0">
                <a:latin typeface="Times New Roman"/>
                <a:cs typeface="Times New Roman"/>
              </a:rPr>
              <a:t>the </a:t>
            </a:r>
            <a:r>
              <a:rPr sz="2800" spc="-5" dirty="0">
                <a:latin typeface="Times New Roman"/>
                <a:cs typeface="Times New Roman"/>
              </a:rPr>
              <a:t>rate </a:t>
            </a:r>
            <a:r>
              <a:rPr sz="2800" dirty="0">
                <a:latin typeface="Times New Roman"/>
                <a:cs typeface="Times New Roman"/>
              </a:rPr>
              <a:t>of growth </a:t>
            </a:r>
            <a:r>
              <a:rPr sz="2800" spc="-5" dirty="0">
                <a:latin typeface="Times New Roman"/>
                <a:cs typeface="Times New Roman"/>
              </a:rPr>
              <a:t>and compare rates </a:t>
            </a:r>
            <a:r>
              <a:rPr sz="2800" dirty="0">
                <a:latin typeface="Times New Roman"/>
                <a:cs typeface="Times New Roman"/>
              </a:rPr>
              <a:t>of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growth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of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different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functions?</a:t>
            </a:r>
            <a:endParaRPr sz="2800">
              <a:latin typeface="Times New Roman"/>
              <a:cs typeface="Times New Roman"/>
            </a:endParaRPr>
          </a:p>
          <a:p>
            <a:pPr marL="38100" marR="584200">
              <a:lnSpc>
                <a:spcPct val="100000"/>
              </a:lnSpc>
              <a:spcBef>
                <a:spcPts val="670"/>
              </a:spcBef>
            </a:pPr>
            <a:r>
              <a:rPr sz="2800" spc="-5" dirty="0">
                <a:latin typeface="Times New Roman"/>
                <a:cs typeface="Times New Roman"/>
              </a:rPr>
              <a:t>Possible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problem:</a:t>
            </a:r>
            <a:r>
              <a:rPr sz="2800" spc="-7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Whether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f(n)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or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g(n)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</a:t>
            </a:r>
            <a:r>
              <a:rPr sz="2800" spc="-10" dirty="0">
                <a:latin typeface="Times New Roman"/>
                <a:cs typeface="Times New Roman"/>
              </a:rPr>
              <a:t> larger </a:t>
            </a:r>
            <a:r>
              <a:rPr sz="2800" spc="-5" dirty="0">
                <a:latin typeface="Times New Roman"/>
                <a:cs typeface="Times New Roman"/>
              </a:rPr>
              <a:t>at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any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point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may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depend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on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value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of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n.</a:t>
            </a:r>
            <a:endParaRPr sz="2800">
              <a:latin typeface="Times New Roman"/>
              <a:cs typeface="Times New Roman"/>
            </a:endParaRPr>
          </a:p>
          <a:p>
            <a:pPr marL="38100" marR="30480" indent="-635">
              <a:lnSpc>
                <a:spcPct val="100000"/>
              </a:lnSpc>
              <a:spcBef>
                <a:spcPts val="675"/>
              </a:spcBef>
            </a:pPr>
            <a:r>
              <a:rPr sz="2800" b="1" spc="-5" dirty="0">
                <a:latin typeface="Times New Roman"/>
                <a:cs typeface="Times New Roman"/>
              </a:rPr>
              <a:t>For example: </a:t>
            </a:r>
            <a:r>
              <a:rPr sz="2800" b="1" dirty="0">
                <a:latin typeface="Times New Roman"/>
                <a:cs typeface="Times New Roman"/>
              </a:rPr>
              <a:t>100n &gt; </a:t>
            </a:r>
            <a:r>
              <a:rPr sz="2800" b="1" spc="-5" dirty="0">
                <a:latin typeface="Times New Roman"/>
                <a:cs typeface="Times New Roman"/>
              </a:rPr>
              <a:t>n</a:t>
            </a:r>
            <a:r>
              <a:rPr sz="2775" b="1" spc="-7" baseline="25525" dirty="0">
                <a:latin typeface="Times New Roman"/>
                <a:cs typeface="Times New Roman"/>
              </a:rPr>
              <a:t>2</a:t>
            </a:r>
            <a:r>
              <a:rPr sz="2775" b="1" baseline="2552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if n &lt; 100 [but, </a:t>
            </a:r>
            <a:r>
              <a:rPr sz="2800" b="1" spc="-5" dirty="0">
                <a:latin typeface="Times New Roman"/>
                <a:cs typeface="Times New Roman"/>
              </a:rPr>
              <a:t>after </a:t>
            </a:r>
            <a:r>
              <a:rPr sz="2800" b="1" dirty="0">
                <a:latin typeface="Times New Roman"/>
                <a:cs typeface="Times New Roman"/>
              </a:rPr>
              <a:t>that </a:t>
            </a:r>
            <a:r>
              <a:rPr sz="2800" b="1" spc="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point,</a:t>
            </a:r>
            <a:r>
              <a:rPr sz="2800" b="1" spc="-10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i.e.,</a:t>
            </a:r>
            <a:r>
              <a:rPr sz="2800" b="1" spc="-2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for</a:t>
            </a:r>
            <a:r>
              <a:rPr sz="2800" b="1" spc="-7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n</a:t>
            </a:r>
            <a:r>
              <a:rPr sz="2800" b="1" spc="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&gt; 100,</a:t>
            </a:r>
            <a:r>
              <a:rPr sz="2800" b="1" spc="-20" dirty="0">
                <a:latin typeface="Times New Roman"/>
                <a:cs typeface="Times New Roman"/>
              </a:rPr>
              <a:t> </a:t>
            </a:r>
            <a:r>
              <a:rPr sz="2800" b="1" spc="5" dirty="0">
                <a:latin typeface="Times New Roman"/>
                <a:cs typeface="Times New Roman"/>
              </a:rPr>
              <a:t>n</a:t>
            </a:r>
            <a:r>
              <a:rPr sz="2775" b="1" spc="7" baseline="25525" dirty="0">
                <a:latin typeface="Times New Roman"/>
                <a:cs typeface="Times New Roman"/>
              </a:rPr>
              <a:t>2</a:t>
            </a:r>
            <a:r>
              <a:rPr sz="2775" b="1" spc="352" baseline="2552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&gt; 100n,</a:t>
            </a:r>
            <a:r>
              <a:rPr sz="2800" b="1" spc="-2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for</a:t>
            </a:r>
            <a:r>
              <a:rPr sz="2800" b="1" spc="-6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n=100,</a:t>
            </a:r>
            <a:r>
              <a:rPr sz="2800" b="1" spc="-1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100n</a:t>
            </a:r>
            <a:r>
              <a:rPr sz="2800" b="1" spc="-2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= </a:t>
            </a:r>
            <a:r>
              <a:rPr sz="2800" b="1" spc="-68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n</a:t>
            </a:r>
            <a:r>
              <a:rPr sz="2775" b="1" baseline="25525" dirty="0">
                <a:latin typeface="Times New Roman"/>
                <a:cs typeface="Times New Roman"/>
              </a:rPr>
              <a:t>2</a:t>
            </a:r>
            <a:r>
              <a:rPr sz="2800" b="1" dirty="0">
                <a:latin typeface="Times New Roman"/>
                <a:cs typeface="Times New Roman"/>
              </a:rPr>
              <a:t>]</a:t>
            </a:r>
            <a:endParaRPr sz="2800">
              <a:latin typeface="Times New Roman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3034283"/>
            <a:ext cx="241553" cy="249174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>
                <a:solidFill>
                  <a:srgbClr val="888888"/>
                </a:solidFill>
              </a:rPr>
              <a:t>6</a:t>
            </a:fld>
            <a:endParaRPr dirty="0">
              <a:solidFill>
                <a:srgbClr val="888888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07216" y="185419"/>
            <a:ext cx="593090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How</a:t>
            </a:r>
            <a:r>
              <a:rPr spc="-10" dirty="0"/>
              <a:t> </a:t>
            </a:r>
            <a:r>
              <a:rPr spc="-5" dirty="0"/>
              <a:t>to quantify</a:t>
            </a:r>
            <a:r>
              <a:rPr spc="10" dirty="0"/>
              <a:t> </a:t>
            </a:r>
            <a:r>
              <a:rPr spc="-5" dirty="0"/>
              <a:t>growth</a:t>
            </a:r>
            <a:r>
              <a:rPr spc="5" dirty="0"/>
              <a:t> </a:t>
            </a:r>
            <a:r>
              <a:rPr spc="-5" dirty="0"/>
              <a:t>as</a:t>
            </a:r>
            <a:r>
              <a:rPr spc="5" dirty="0"/>
              <a:t> </a:t>
            </a:r>
            <a:r>
              <a:rPr spc="-5" dirty="0"/>
              <a:t>n gets</a:t>
            </a:r>
            <a:r>
              <a:rPr spc="5" dirty="0"/>
              <a:t> </a:t>
            </a:r>
            <a:r>
              <a:rPr spc="-5" dirty="0"/>
              <a:t>larger?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792079" y="1054467"/>
            <a:ext cx="7822565" cy="5407025"/>
            <a:chOff x="792079" y="1054467"/>
            <a:chExt cx="7822565" cy="5407025"/>
          </a:xfrm>
        </p:grpSpPr>
        <p:sp>
          <p:nvSpPr>
            <p:cNvPr id="4" name="object 4"/>
            <p:cNvSpPr/>
            <p:nvPr/>
          </p:nvSpPr>
          <p:spPr>
            <a:xfrm>
              <a:off x="792079" y="1054467"/>
              <a:ext cx="7822565" cy="5407025"/>
            </a:xfrm>
            <a:custGeom>
              <a:avLst/>
              <a:gdLst/>
              <a:ahLst/>
              <a:cxnLst/>
              <a:rect l="l" t="t" r="r" b="b"/>
              <a:pathLst>
                <a:path w="7822565" h="5407025">
                  <a:moveTo>
                    <a:pt x="0" y="0"/>
                  </a:moveTo>
                  <a:lnTo>
                    <a:pt x="7822227" y="0"/>
                  </a:lnTo>
                  <a:lnTo>
                    <a:pt x="7822227" y="5406503"/>
                  </a:lnTo>
                  <a:lnTo>
                    <a:pt x="0" y="5406503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854888" y="1642742"/>
              <a:ext cx="6377305" cy="4230370"/>
            </a:xfrm>
            <a:custGeom>
              <a:avLst/>
              <a:gdLst/>
              <a:ahLst/>
              <a:cxnLst/>
              <a:rect l="l" t="t" r="r" b="b"/>
              <a:pathLst>
                <a:path w="6377305" h="4230370">
                  <a:moveTo>
                    <a:pt x="6376817" y="0"/>
                  </a:moveTo>
                  <a:lnTo>
                    <a:pt x="0" y="0"/>
                  </a:lnTo>
                  <a:lnTo>
                    <a:pt x="0" y="4229958"/>
                  </a:lnTo>
                  <a:lnTo>
                    <a:pt x="6376817" y="4229958"/>
                  </a:lnTo>
                  <a:lnTo>
                    <a:pt x="6376817" y="0"/>
                  </a:lnTo>
                  <a:close/>
                </a:path>
              </a:pathLst>
            </a:custGeom>
            <a:solidFill>
              <a:srgbClr val="8F8F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854881" y="5872697"/>
              <a:ext cx="6377305" cy="0"/>
            </a:xfrm>
            <a:custGeom>
              <a:avLst/>
              <a:gdLst/>
              <a:ahLst/>
              <a:cxnLst/>
              <a:rect l="l" t="t" r="r" b="b"/>
              <a:pathLst>
                <a:path w="6377305">
                  <a:moveTo>
                    <a:pt x="0" y="0"/>
                  </a:moveTo>
                  <a:lnTo>
                    <a:pt x="6376815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854881" y="4668140"/>
              <a:ext cx="6377305" cy="0"/>
            </a:xfrm>
            <a:custGeom>
              <a:avLst/>
              <a:gdLst/>
              <a:ahLst/>
              <a:cxnLst/>
              <a:rect l="l" t="t" r="r" b="b"/>
              <a:pathLst>
                <a:path w="6377305">
                  <a:moveTo>
                    <a:pt x="0" y="0"/>
                  </a:moveTo>
                  <a:lnTo>
                    <a:pt x="6376815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854881" y="4051855"/>
              <a:ext cx="6377305" cy="0"/>
            </a:xfrm>
            <a:custGeom>
              <a:avLst/>
              <a:gdLst/>
              <a:ahLst/>
              <a:cxnLst/>
              <a:rect l="l" t="t" r="r" b="b"/>
              <a:pathLst>
                <a:path w="6377305">
                  <a:moveTo>
                    <a:pt x="0" y="0"/>
                  </a:moveTo>
                  <a:lnTo>
                    <a:pt x="6376815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854881" y="3463583"/>
              <a:ext cx="6377305" cy="0"/>
            </a:xfrm>
            <a:custGeom>
              <a:avLst/>
              <a:gdLst/>
              <a:ahLst/>
              <a:cxnLst/>
              <a:rect l="l" t="t" r="r" b="b"/>
              <a:pathLst>
                <a:path w="6377305">
                  <a:moveTo>
                    <a:pt x="0" y="0"/>
                  </a:moveTo>
                  <a:lnTo>
                    <a:pt x="6376815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854881" y="2847298"/>
              <a:ext cx="6377305" cy="0"/>
            </a:xfrm>
            <a:custGeom>
              <a:avLst/>
              <a:gdLst/>
              <a:ahLst/>
              <a:cxnLst/>
              <a:rect l="l" t="t" r="r" b="b"/>
              <a:pathLst>
                <a:path w="6377305">
                  <a:moveTo>
                    <a:pt x="0" y="0"/>
                  </a:moveTo>
                  <a:lnTo>
                    <a:pt x="6376815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854881" y="2259026"/>
              <a:ext cx="6377305" cy="0"/>
            </a:xfrm>
            <a:custGeom>
              <a:avLst/>
              <a:gdLst/>
              <a:ahLst/>
              <a:cxnLst/>
              <a:rect l="l" t="t" r="r" b="b"/>
              <a:pathLst>
                <a:path w="6377305">
                  <a:moveTo>
                    <a:pt x="0" y="0"/>
                  </a:moveTo>
                  <a:lnTo>
                    <a:pt x="6376815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854881" y="1642741"/>
              <a:ext cx="6377305" cy="0"/>
            </a:xfrm>
            <a:custGeom>
              <a:avLst/>
              <a:gdLst/>
              <a:ahLst/>
              <a:cxnLst/>
              <a:rect l="l" t="t" r="r" b="b"/>
              <a:pathLst>
                <a:path w="6377305">
                  <a:moveTo>
                    <a:pt x="0" y="0"/>
                  </a:moveTo>
                  <a:lnTo>
                    <a:pt x="6376815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854881" y="1628732"/>
              <a:ext cx="6377305" cy="28575"/>
            </a:xfrm>
            <a:custGeom>
              <a:avLst/>
              <a:gdLst/>
              <a:ahLst/>
              <a:cxnLst/>
              <a:rect l="l" t="t" r="r" b="b"/>
              <a:pathLst>
                <a:path w="6377305" h="28575">
                  <a:moveTo>
                    <a:pt x="0" y="0"/>
                  </a:moveTo>
                  <a:lnTo>
                    <a:pt x="6376815" y="0"/>
                  </a:lnTo>
                  <a:lnTo>
                    <a:pt x="6376815" y="28012"/>
                  </a:lnTo>
                  <a:lnTo>
                    <a:pt x="0" y="280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8231699" y="1642739"/>
              <a:ext cx="0" cy="4230370"/>
            </a:xfrm>
            <a:custGeom>
              <a:avLst/>
              <a:gdLst/>
              <a:ahLst/>
              <a:cxnLst/>
              <a:rect l="l" t="t" r="r" b="b"/>
              <a:pathLst>
                <a:path h="4230370">
                  <a:moveTo>
                    <a:pt x="0" y="0"/>
                  </a:moveTo>
                  <a:lnTo>
                    <a:pt x="0" y="4229958"/>
                  </a:lnTo>
                </a:path>
              </a:pathLst>
            </a:custGeom>
            <a:ln w="21256">
              <a:solidFill>
                <a:srgbClr val="808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854883" y="5872698"/>
              <a:ext cx="6377305" cy="0"/>
            </a:xfrm>
            <a:custGeom>
              <a:avLst/>
              <a:gdLst/>
              <a:ahLst/>
              <a:cxnLst/>
              <a:rect l="l" t="t" r="r" b="b"/>
              <a:pathLst>
                <a:path w="6377305">
                  <a:moveTo>
                    <a:pt x="6376815" y="0"/>
                  </a:moveTo>
                  <a:lnTo>
                    <a:pt x="0" y="0"/>
                  </a:lnTo>
                </a:path>
              </a:pathLst>
            </a:custGeom>
            <a:ln w="28012">
              <a:solidFill>
                <a:srgbClr val="808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854881" y="1642739"/>
              <a:ext cx="0" cy="4230370"/>
            </a:xfrm>
            <a:custGeom>
              <a:avLst/>
              <a:gdLst/>
              <a:ahLst/>
              <a:cxnLst/>
              <a:rect l="l" t="t" r="r" b="b"/>
              <a:pathLst>
                <a:path h="4230370">
                  <a:moveTo>
                    <a:pt x="0" y="4229958"/>
                  </a:moveTo>
                  <a:lnTo>
                    <a:pt x="0" y="0"/>
                  </a:lnTo>
                </a:path>
              </a:pathLst>
            </a:custGeom>
            <a:ln w="21256">
              <a:solidFill>
                <a:srgbClr val="808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854881" y="1642741"/>
              <a:ext cx="0" cy="4230370"/>
            </a:xfrm>
            <a:custGeom>
              <a:avLst/>
              <a:gdLst/>
              <a:ahLst/>
              <a:cxnLst/>
              <a:rect l="l" t="t" r="r" b="b"/>
              <a:pathLst>
                <a:path h="4230370">
                  <a:moveTo>
                    <a:pt x="0" y="0"/>
                  </a:moveTo>
                  <a:lnTo>
                    <a:pt x="0" y="4229958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769858" y="5872699"/>
              <a:ext cx="85090" cy="0"/>
            </a:xfrm>
            <a:custGeom>
              <a:avLst/>
              <a:gdLst/>
              <a:ahLst/>
              <a:cxnLst/>
              <a:rect l="l" t="t" r="r" b="b"/>
              <a:pathLst>
                <a:path w="85089">
                  <a:moveTo>
                    <a:pt x="0" y="0"/>
                  </a:moveTo>
                  <a:lnTo>
                    <a:pt x="85024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769858" y="5256414"/>
              <a:ext cx="85090" cy="0"/>
            </a:xfrm>
            <a:custGeom>
              <a:avLst/>
              <a:gdLst/>
              <a:ahLst/>
              <a:cxnLst/>
              <a:rect l="l" t="t" r="r" b="b"/>
              <a:pathLst>
                <a:path w="85089">
                  <a:moveTo>
                    <a:pt x="0" y="0"/>
                  </a:moveTo>
                  <a:lnTo>
                    <a:pt x="85024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769858" y="4668142"/>
              <a:ext cx="85090" cy="0"/>
            </a:xfrm>
            <a:custGeom>
              <a:avLst/>
              <a:gdLst/>
              <a:ahLst/>
              <a:cxnLst/>
              <a:rect l="l" t="t" r="r" b="b"/>
              <a:pathLst>
                <a:path w="85089">
                  <a:moveTo>
                    <a:pt x="0" y="0"/>
                  </a:moveTo>
                  <a:lnTo>
                    <a:pt x="85024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769858" y="4051857"/>
              <a:ext cx="85090" cy="0"/>
            </a:xfrm>
            <a:custGeom>
              <a:avLst/>
              <a:gdLst/>
              <a:ahLst/>
              <a:cxnLst/>
              <a:rect l="l" t="t" r="r" b="b"/>
              <a:pathLst>
                <a:path w="85089">
                  <a:moveTo>
                    <a:pt x="0" y="0"/>
                  </a:moveTo>
                  <a:lnTo>
                    <a:pt x="85024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769858" y="3463585"/>
              <a:ext cx="85090" cy="0"/>
            </a:xfrm>
            <a:custGeom>
              <a:avLst/>
              <a:gdLst/>
              <a:ahLst/>
              <a:cxnLst/>
              <a:rect l="l" t="t" r="r" b="b"/>
              <a:pathLst>
                <a:path w="85089">
                  <a:moveTo>
                    <a:pt x="0" y="0"/>
                  </a:moveTo>
                  <a:lnTo>
                    <a:pt x="85024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769858" y="2847300"/>
              <a:ext cx="85090" cy="0"/>
            </a:xfrm>
            <a:custGeom>
              <a:avLst/>
              <a:gdLst/>
              <a:ahLst/>
              <a:cxnLst/>
              <a:rect l="l" t="t" r="r" b="b"/>
              <a:pathLst>
                <a:path w="85089">
                  <a:moveTo>
                    <a:pt x="0" y="0"/>
                  </a:moveTo>
                  <a:lnTo>
                    <a:pt x="85024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769858" y="2259028"/>
              <a:ext cx="85090" cy="0"/>
            </a:xfrm>
            <a:custGeom>
              <a:avLst/>
              <a:gdLst/>
              <a:ahLst/>
              <a:cxnLst/>
              <a:rect l="l" t="t" r="r" b="b"/>
              <a:pathLst>
                <a:path w="85089">
                  <a:moveTo>
                    <a:pt x="0" y="0"/>
                  </a:moveTo>
                  <a:lnTo>
                    <a:pt x="85024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769858" y="1642743"/>
              <a:ext cx="85090" cy="0"/>
            </a:xfrm>
            <a:custGeom>
              <a:avLst/>
              <a:gdLst/>
              <a:ahLst/>
              <a:cxnLst/>
              <a:rect l="l" t="t" r="r" b="b"/>
              <a:pathLst>
                <a:path w="85089">
                  <a:moveTo>
                    <a:pt x="0" y="0"/>
                  </a:moveTo>
                  <a:lnTo>
                    <a:pt x="85024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854881" y="5256417"/>
              <a:ext cx="6377305" cy="0"/>
            </a:xfrm>
            <a:custGeom>
              <a:avLst/>
              <a:gdLst/>
              <a:ahLst/>
              <a:cxnLst/>
              <a:rect l="l" t="t" r="r" b="b"/>
              <a:pathLst>
                <a:path w="6377305">
                  <a:moveTo>
                    <a:pt x="0" y="0"/>
                  </a:moveTo>
                  <a:lnTo>
                    <a:pt x="1580203" y="0"/>
                  </a:lnTo>
                </a:path>
                <a:path w="6377305">
                  <a:moveTo>
                    <a:pt x="2139606" y="0"/>
                  </a:moveTo>
                  <a:lnTo>
                    <a:pt x="6376815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1854881" y="5256418"/>
              <a:ext cx="0" cy="112395"/>
            </a:xfrm>
            <a:custGeom>
              <a:avLst/>
              <a:gdLst/>
              <a:ahLst/>
              <a:cxnLst/>
              <a:rect l="l" t="t" r="r" b="b"/>
              <a:pathLst>
                <a:path h="112395">
                  <a:moveTo>
                    <a:pt x="0" y="112051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2917685" y="5256418"/>
              <a:ext cx="0" cy="112395"/>
            </a:xfrm>
            <a:custGeom>
              <a:avLst/>
              <a:gdLst/>
              <a:ahLst/>
              <a:cxnLst/>
              <a:rect l="l" t="t" r="r" b="b"/>
              <a:pathLst>
                <a:path h="112395">
                  <a:moveTo>
                    <a:pt x="0" y="112051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3980487" y="5270430"/>
              <a:ext cx="0" cy="98425"/>
            </a:xfrm>
            <a:custGeom>
              <a:avLst/>
              <a:gdLst/>
              <a:ahLst/>
              <a:cxnLst/>
              <a:rect l="l" t="t" r="r" b="b"/>
              <a:pathLst>
                <a:path h="98425">
                  <a:moveTo>
                    <a:pt x="0" y="0"/>
                  </a:moveTo>
                  <a:lnTo>
                    <a:pt x="0" y="9803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5043290" y="5256418"/>
              <a:ext cx="0" cy="112395"/>
            </a:xfrm>
            <a:custGeom>
              <a:avLst/>
              <a:gdLst/>
              <a:ahLst/>
              <a:cxnLst/>
              <a:rect l="l" t="t" r="r" b="b"/>
              <a:pathLst>
                <a:path h="112395">
                  <a:moveTo>
                    <a:pt x="0" y="112051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6106094" y="5256419"/>
              <a:ext cx="0" cy="112395"/>
            </a:xfrm>
            <a:custGeom>
              <a:avLst/>
              <a:gdLst/>
              <a:ahLst/>
              <a:cxnLst/>
              <a:rect l="l" t="t" r="r" b="b"/>
              <a:pathLst>
                <a:path h="112395">
                  <a:moveTo>
                    <a:pt x="0" y="112051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7168895" y="5256419"/>
              <a:ext cx="0" cy="112395"/>
            </a:xfrm>
            <a:custGeom>
              <a:avLst/>
              <a:gdLst/>
              <a:ahLst/>
              <a:cxnLst/>
              <a:rect l="l" t="t" r="r" b="b"/>
              <a:pathLst>
                <a:path h="112395">
                  <a:moveTo>
                    <a:pt x="0" y="112051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8231699" y="5256419"/>
              <a:ext cx="0" cy="112395"/>
            </a:xfrm>
            <a:custGeom>
              <a:avLst/>
              <a:gdLst/>
              <a:ahLst/>
              <a:cxnLst/>
              <a:rect l="l" t="t" r="r" b="b"/>
              <a:pathLst>
                <a:path h="112395">
                  <a:moveTo>
                    <a:pt x="0" y="112051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854873" y="5242407"/>
              <a:ext cx="1062990" cy="28575"/>
            </a:xfrm>
            <a:custGeom>
              <a:avLst/>
              <a:gdLst/>
              <a:ahLst/>
              <a:cxnLst/>
              <a:rect l="l" t="t" r="r" b="b"/>
              <a:pathLst>
                <a:path w="1062989" h="28575">
                  <a:moveTo>
                    <a:pt x="1062799" y="0"/>
                  </a:moveTo>
                  <a:lnTo>
                    <a:pt x="531406" y="0"/>
                  </a:lnTo>
                  <a:lnTo>
                    <a:pt x="0" y="0"/>
                  </a:lnTo>
                  <a:lnTo>
                    <a:pt x="0" y="28016"/>
                  </a:lnTo>
                  <a:lnTo>
                    <a:pt x="531406" y="28016"/>
                  </a:lnTo>
                  <a:lnTo>
                    <a:pt x="1062799" y="28016"/>
                  </a:lnTo>
                  <a:lnTo>
                    <a:pt x="1062799" y="0"/>
                  </a:lnTo>
                  <a:close/>
                </a:path>
              </a:pathLst>
            </a:custGeom>
            <a:solidFill>
              <a:srgbClr val="0000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2917685" y="5256413"/>
              <a:ext cx="1594485" cy="0"/>
            </a:xfrm>
            <a:custGeom>
              <a:avLst/>
              <a:gdLst/>
              <a:ahLst/>
              <a:cxnLst/>
              <a:rect l="l" t="t" r="r" b="b"/>
              <a:pathLst>
                <a:path w="1594485">
                  <a:moveTo>
                    <a:pt x="0" y="0"/>
                  </a:moveTo>
                  <a:lnTo>
                    <a:pt x="517399" y="0"/>
                  </a:lnTo>
                </a:path>
                <a:path w="1594485">
                  <a:moveTo>
                    <a:pt x="1076803" y="1"/>
                  </a:moveTo>
                  <a:lnTo>
                    <a:pt x="1594203" y="1"/>
                  </a:lnTo>
                </a:path>
              </a:pathLst>
            </a:custGeom>
            <a:ln w="28012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4511889" y="5256414"/>
              <a:ext cx="531495" cy="0"/>
            </a:xfrm>
            <a:custGeom>
              <a:avLst/>
              <a:gdLst/>
              <a:ahLst/>
              <a:cxnLst/>
              <a:rect l="l" t="t" r="r" b="b"/>
              <a:pathLst>
                <a:path w="531495">
                  <a:moveTo>
                    <a:pt x="0" y="0"/>
                  </a:moveTo>
                  <a:lnTo>
                    <a:pt x="531401" y="0"/>
                  </a:lnTo>
                </a:path>
              </a:pathLst>
            </a:custGeom>
            <a:ln w="28012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5043290" y="5256414"/>
              <a:ext cx="531495" cy="0"/>
            </a:xfrm>
            <a:custGeom>
              <a:avLst/>
              <a:gdLst/>
              <a:ahLst/>
              <a:cxnLst/>
              <a:rect l="l" t="t" r="r" b="b"/>
              <a:pathLst>
                <a:path w="531495">
                  <a:moveTo>
                    <a:pt x="0" y="0"/>
                  </a:moveTo>
                  <a:lnTo>
                    <a:pt x="531401" y="0"/>
                  </a:lnTo>
                </a:path>
              </a:pathLst>
            </a:custGeom>
            <a:ln w="28012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5574691" y="5256415"/>
              <a:ext cx="531495" cy="0"/>
            </a:xfrm>
            <a:custGeom>
              <a:avLst/>
              <a:gdLst/>
              <a:ahLst/>
              <a:cxnLst/>
              <a:rect l="l" t="t" r="r" b="b"/>
              <a:pathLst>
                <a:path w="531495">
                  <a:moveTo>
                    <a:pt x="0" y="0"/>
                  </a:moveTo>
                  <a:lnTo>
                    <a:pt x="531401" y="0"/>
                  </a:lnTo>
                </a:path>
              </a:pathLst>
            </a:custGeom>
            <a:ln w="28012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6106094" y="5228402"/>
              <a:ext cx="531495" cy="28575"/>
            </a:xfrm>
            <a:custGeom>
              <a:avLst/>
              <a:gdLst/>
              <a:ahLst/>
              <a:cxnLst/>
              <a:rect l="l" t="t" r="r" b="b"/>
              <a:pathLst>
                <a:path w="531495" h="28575">
                  <a:moveTo>
                    <a:pt x="0" y="28012"/>
                  </a:moveTo>
                  <a:lnTo>
                    <a:pt x="255072" y="0"/>
                  </a:lnTo>
                  <a:lnTo>
                    <a:pt x="531401" y="0"/>
                  </a:lnTo>
                </a:path>
              </a:pathLst>
            </a:custGeom>
            <a:ln w="27994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6637495" y="5228403"/>
              <a:ext cx="531495" cy="0"/>
            </a:xfrm>
            <a:custGeom>
              <a:avLst/>
              <a:gdLst/>
              <a:ahLst/>
              <a:cxnLst/>
              <a:rect l="l" t="t" r="r" b="b"/>
              <a:pathLst>
                <a:path w="531495">
                  <a:moveTo>
                    <a:pt x="0" y="0"/>
                  </a:moveTo>
                  <a:lnTo>
                    <a:pt x="531401" y="0"/>
                  </a:lnTo>
                </a:path>
              </a:pathLst>
            </a:custGeom>
            <a:ln w="28012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1854873" y="5242420"/>
              <a:ext cx="1062990" cy="28575"/>
            </a:xfrm>
            <a:custGeom>
              <a:avLst/>
              <a:gdLst/>
              <a:ahLst/>
              <a:cxnLst/>
              <a:rect l="l" t="t" r="r" b="b"/>
              <a:pathLst>
                <a:path w="1062989" h="28575">
                  <a:moveTo>
                    <a:pt x="1062799" y="0"/>
                  </a:moveTo>
                  <a:lnTo>
                    <a:pt x="531406" y="0"/>
                  </a:lnTo>
                  <a:lnTo>
                    <a:pt x="0" y="0"/>
                  </a:lnTo>
                  <a:lnTo>
                    <a:pt x="0" y="28003"/>
                  </a:lnTo>
                  <a:lnTo>
                    <a:pt x="531406" y="28003"/>
                  </a:lnTo>
                  <a:lnTo>
                    <a:pt x="1062799" y="28003"/>
                  </a:lnTo>
                  <a:lnTo>
                    <a:pt x="1062799" y="0"/>
                  </a:lnTo>
                  <a:close/>
                </a:path>
              </a:pathLst>
            </a:custGeom>
            <a:solidFill>
              <a:srgbClr val="FF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2917685" y="5228404"/>
              <a:ext cx="531495" cy="28575"/>
            </a:xfrm>
            <a:custGeom>
              <a:avLst/>
              <a:gdLst/>
              <a:ahLst/>
              <a:cxnLst/>
              <a:rect l="l" t="t" r="r" b="b"/>
              <a:pathLst>
                <a:path w="531495" h="28575">
                  <a:moveTo>
                    <a:pt x="0" y="28012"/>
                  </a:moveTo>
                  <a:lnTo>
                    <a:pt x="255072" y="0"/>
                  </a:lnTo>
                  <a:lnTo>
                    <a:pt x="531401" y="0"/>
                  </a:lnTo>
                </a:path>
              </a:pathLst>
            </a:custGeom>
            <a:ln w="27994">
              <a:solidFill>
                <a:srgbClr val="FF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3994488" y="5228410"/>
              <a:ext cx="531495" cy="0"/>
            </a:xfrm>
            <a:custGeom>
              <a:avLst/>
              <a:gdLst/>
              <a:ahLst/>
              <a:cxnLst/>
              <a:rect l="l" t="t" r="r" b="b"/>
              <a:pathLst>
                <a:path w="531495">
                  <a:moveTo>
                    <a:pt x="0" y="0"/>
                  </a:moveTo>
                  <a:lnTo>
                    <a:pt x="531401" y="0"/>
                  </a:lnTo>
                </a:path>
              </a:pathLst>
            </a:custGeom>
            <a:ln w="27990">
              <a:solidFill>
                <a:srgbClr val="FF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3966486" y="5200403"/>
              <a:ext cx="559435" cy="0"/>
            </a:xfrm>
            <a:custGeom>
              <a:avLst/>
              <a:gdLst/>
              <a:ahLst/>
              <a:cxnLst/>
              <a:rect l="l" t="t" r="r" b="b"/>
              <a:pathLst>
                <a:path w="559435">
                  <a:moveTo>
                    <a:pt x="0" y="0"/>
                  </a:moveTo>
                  <a:lnTo>
                    <a:pt x="559403" y="0"/>
                  </a:lnTo>
                </a:path>
              </a:pathLst>
            </a:custGeom>
            <a:ln w="27990">
              <a:solidFill>
                <a:srgbClr val="FF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4511889" y="5172379"/>
              <a:ext cx="531495" cy="28575"/>
            </a:xfrm>
            <a:custGeom>
              <a:avLst/>
              <a:gdLst/>
              <a:ahLst/>
              <a:cxnLst/>
              <a:rect l="l" t="t" r="r" b="b"/>
              <a:pathLst>
                <a:path w="531495" h="28575">
                  <a:moveTo>
                    <a:pt x="0" y="28012"/>
                  </a:moveTo>
                  <a:lnTo>
                    <a:pt x="531401" y="0"/>
                  </a:lnTo>
                </a:path>
              </a:pathLst>
            </a:custGeom>
            <a:ln w="27994">
              <a:solidFill>
                <a:srgbClr val="FF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5043290" y="5116353"/>
              <a:ext cx="531495" cy="56515"/>
            </a:xfrm>
            <a:custGeom>
              <a:avLst/>
              <a:gdLst/>
              <a:ahLst/>
              <a:cxnLst/>
              <a:rect l="l" t="t" r="r" b="b"/>
              <a:pathLst>
                <a:path w="531495" h="56514">
                  <a:moveTo>
                    <a:pt x="0" y="56025"/>
                  </a:moveTo>
                  <a:lnTo>
                    <a:pt x="531401" y="0"/>
                  </a:lnTo>
                </a:path>
              </a:pathLst>
            </a:custGeom>
            <a:ln w="27938">
              <a:solidFill>
                <a:srgbClr val="FF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5574691" y="5088340"/>
              <a:ext cx="531495" cy="28575"/>
            </a:xfrm>
            <a:custGeom>
              <a:avLst/>
              <a:gdLst/>
              <a:ahLst/>
              <a:cxnLst/>
              <a:rect l="l" t="t" r="r" b="b"/>
              <a:pathLst>
                <a:path w="531495" h="28575">
                  <a:moveTo>
                    <a:pt x="0" y="28012"/>
                  </a:moveTo>
                  <a:lnTo>
                    <a:pt x="531401" y="0"/>
                  </a:lnTo>
                </a:path>
              </a:pathLst>
            </a:custGeom>
            <a:ln w="27994">
              <a:solidFill>
                <a:srgbClr val="FF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6106094" y="5032315"/>
              <a:ext cx="531495" cy="56515"/>
            </a:xfrm>
            <a:custGeom>
              <a:avLst/>
              <a:gdLst/>
              <a:ahLst/>
              <a:cxnLst/>
              <a:rect l="l" t="t" r="r" b="b"/>
              <a:pathLst>
                <a:path w="531495" h="56514">
                  <a:moveTo>
                    <a:pt x="0" y="56025"/>
                  </a:moveTo>
                  <a:lnTo>
                    <a:pt x="531401" y="0"/>
                  </a:lnTo>
                </a:path>
              </a:pathLst>
            </a:custGeom>
            <a:ln w="27938">
              <a:solidFill>
                <a:srgbClr val="FF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6637495" y="4976290"/>
              <a:ext cx="531495" cy="56515"/>
            </a:xfrm>
            <a:custGeom>
              <a:avLst/>
              <a:gdLst/>
              <a:ahLst/>
              <a:cxnLst/>
              <a:rect l="l" t="t" r="r" b="b"/>
              <a:pathLst>
                <a:path w="531495" h="56514">
                  <a:moveTo>
                    <a:pt x="0" y="56025"/>
                  </a:moveTo>
                  <a:lnTo>
                    <a:pt x="531401" y="0"/>
                  </a:lnTo>
                </a:path>
              </a:pathLst>
            </a:custGeom>
            <a:ln w="27938">
              <a:solidFill>
                <a:srgbClr val="FF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1854881" y="5536550"/>
              <a:ext cx="531495" cy="28575"/>
            </a:xfrm>
            <a:custGeom>
              <a:avLst/>
              <a:gdLst/>
              <a:ahLst/>
              <a:cxnLst/>
              <a:rect l="l" t="t" r="r" b="b"/>
              <a:pathLst>
                <a:path w="531494" h="28575">
                  <a:moveTo>
                    <a:pt x="0" y="28012"/>
                  </a:moveTo>
                  <a:lnTo>
                    <a:pt x="255072" y="28012"/>
                  </a:lnTo>
                  <a:lnTo>
                    <a:pt x="531401" y="0"/>
                  </a:lnTo>
                </a:path>
              </a:pathLst>
            </a:custGeom>
            <a:ln w="27994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2386282" y="5452510"/>
              <a:ext cx="531495" cy="84455"/>
            </a:xfrm>
            <a:custGeom>
              <a:avLst/>
              <a:gdLst/>
              <a:ahLst/>
              <a:cxnLst/>
              <a:rect l="l" t="t" r="r" b="b"/>
              <a:pathLst>
                <a:path w="531494" h="84454">
                  <a:moveTo>
                    <a:pt x="0" y="84038"/>
                  </a:moveTo>
                  <a:lnTo>
                    <a:pt x="531401" y="0"/>
                  </a:lnTo>
                </a:path>
              </a:pathLst>
            </a:custGeom>
            <a:ln w="27848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2917685" y="5312446"/>
              <a:ext cx="531495" cy="140335"/>
            </a:xfrm>
            <a:custGeom>
              <a:avLst/>
              <a:gdLst/>
              <a:ahLst/>
              <a:cxnLst/>
              <a:rect l="l" t="t" r="r" b="b"/>
              <a:pathLst>
                <a:path w="531495" h="140335">
                  <a:moveTo>
                    <a:pt x="0" y="140064"/>
                  </a:moveTo>
                  <a:lnTo>
                    <a:pt x="255072" y="84038"/>
                  </a:lnTo>
                  <a:lnTo>
                    <a:pt x="531401" y="0"/>
                  </a:lnTo>
                </a:path>
              </a:pathLst>
            </a:custGeom>
            <a:ln w="27574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3449086" y="5088342"/>
              <a:ext cx="531495" cy="224154"/>
            </a:xfrm>
            <a:custGeom>
              <a:avLst/>
              <a:gdLst/>
              <a:ahLst/>
              <a:cxnLst/>
              <a:rect l="l" t="t" r="r" b="b"/>
              <a:pathLst>
                <a:path w="531495" h="224154">
                  <a:moveTo>
                    <a:pt x="0" y="224103"/>
                  </a:moveTo>
                  <a:lnTo>
                    <a:pt x="255072" y="112051"/>
                  </a:lnTo>
                  <a:lnTo>
                    <a:pt x="531401" y="0"/>
                  </a:lnTo>
                </a:path>
              </a:pathLst>
            </a:custGeom>
            <a:ln w="26992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3980487" y="4808214"/>
              <a:ext cx="531495" cy="280670"/>
            </a:xfrm>
            <a:custGeom>
              <a:avLst/>
              <a:gdLst/>
              <a:ahLst/>
              <a:cxnLst/>
              <a:rect l="l" t="t" r="r" b="b"/>
              <a:pathLst>
                <a:path w="531495" h="280670">
                  <a:moveTo>
                    <a:pt x="0" y="280129"/>
                  </a:moveTo>
                  <a:lnTo>
                    <a:pt x="531401" y="0"/>
                  </a:lnTo>
                </a:path>
              </a:pathLst>
            </a:custGeom>
            <a:ln w="26543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4511889" y="4472059"/>
              <a:ext cx="531495" cy="336550"/>
            </a:xfrm>
            <a:custGeom>
              <a:avLst/>
              <a:gdLst/>
              <a:ahLst/>
              <a:cxnLst/>
              <a:rect l="l" t="t" r="r" b="b"/>
              <a:pathLst>
                <a:path w="531495" h="336550">
                  <a:moveTo>
                    <a:pt x="0" y="336155"/>
                  </a:moveTo>
                  <a:lnTo>
                    <a:pt x="531401" y="0"/>
                  </a:lnTo>
                </a:path>
              </a:pathLst>
            </a:custGeom>
            <a:ln w="26081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5043290" y="4079878"/>
              <a:ext cx="531495" cy="392430"/>
            </a:xfrm>
            <a:custGeom>
              <a:avLst/>
              <a:gdLst/>
              <a:ahLst/>
              <a:cxnLst/>
              <a:rect l="l" t="t" r="r" b="b"/>
              <a:pathLst>
                <a:path w="531495" h="392429">
                  <a:moveTo>
                    <a:pt x="0" y="392181"/>
                  </a:moveTo>
                  <a:lnTo>
                    <a:pt x="531401" y="0"/>
                  </a:lnTo>
                </a:path>
              </a:pathLst>
            </a:custGeom>
            <a:ln w="25630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5574691" y="3631669"/>
              <a:ext cx="531495" cy="448309"/>
            </a:xfrm>
            <a:custGeom>
              <a:avLst/>
              <a:gdLst/>
              <a:ahLst/>
              <a:cxnLst/>
              <a:rect l="l" t="t" r="r" b="b"/>
              <a:pathLst>
                <a:path w="531495" h="448310">
                  <a:moveTo>
                    <a:pt x="0" y="448207"/>
                  </a:moveTo>
                  <a:lnTo>
                    <a:pt x="531401" y="0"/>
                  </a:lnTo>
                </a:path>
              </a:pathLst>
            </a:custGeom>
            <a:ln w="25204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6106094" y="3127436"/>
              <a:ext cx="531495" cy="504825"/>
            </a:xfrm>
            <a:custGeom>
              <a:avLst/>
              <a:gdLst/>
              <a:ahLst/>
              <a:cxnLst/>
              <a:rect l="l" t="t" r="r" b="b"/>
              <a:pathLst>
                <a:path w="531495" h="504825">
                  <a:moveTo>
                    <a:pt x="0" y="504233"/>
                  </a:moveTo>
                  <a:lnTo>
                    <a:pt x="255072" y="252116"/>
                  </a:lnTo>
                  <a:lnTo>
                    <a:pt x="531401" y="0"/>
                  </a:lnTo>
                </a:path>
              </a:pathLst>
            </a:custGeom>
            <a:ln w="24811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6637495" y="2539166"/>
              <a:ext cx="531495" cy="588645"/>
            </a:xfrm>
            <a:custGeom>
              <a:avLst/>
              <a:gdLst/>
              <a:ahLst/>
              <a:cxnLst/>
              <a:rect l="l" t="t" r="r" b="b"/>
              <a:pathLst>
                <a:path w="531495" h="588644">
                  <a:moveTo>
                    <a:pt x="0" y="588272"/>
                  </a:moveTo>
                  <a:lnTo>
                    <a:pt x="255072" y="308142"/>
                  </a:lnTo>
                  <a:lnTo>
                    <a:pt x="531401" y="0"/>
                  </a:lnTo>
                </a:path>
              </a:pathLst>
            </a:custGeom>
            <a:ln w="24292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1854881" y="5242417"/>
              <a:ext cx="531495" cy="28575"/>
            </a:xfrm>
            <a:custGeom>
              <a:avLst/>
              <a:gdLst/>
              <a:ahLst/>
              <a:cxnLst/>
              <a:rect l="l" t="t" r="r" b="b"/>
              <a:pathLst>
                <a:path w="531494" h="28575">
                  <a:moveTo>
                    <a:pt x="0" y="0"/>
                  </a:moveTo>
                  <a:lnTo>
                    <a:pt x="531401" y="0"/>
                  </a:lnTo>
                  <a:lnTo>
                    <a:pt x="531401" y="28012"/>
                  </a:lnTo>
                  <a:lnTo>
                    <a:pt x="0" y="280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2386282" y="5256424"/>
              <a:ext cx="531495" cy="0"/>
            </a:xfrm>
            <a:custGeom>
              <a:avLst/>
              <a:gdLst/>
              <a:ahLst/>
              <a:cxnLst/>
              <a:rect l="l" t="t" r="r" b="b"/>
              <a:pathLst>
                <a:path w="531494">
                  <a:moveTo>
                    <a:pt x="0" y="0"/>
                  </a:moveTo>
                  <a:lnTo>
                    <a:pt x="255072" y="0"/>
                  </a:lnTo>
                  <a:lnTo>
                    <a:pt x="531401" y="0"/>
                  </a:lnTo>
                </a:path>
              </a:pathLst>
            </a:custGeom>
            <a:ln w="28012">
              <a:solidFill>
                <a:srgbClr val="00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2917685" y="5200398"/>
              <a:ext cx="531495" cy="56515"/>
            </a:xfrm>
            <a:custGeom>
              <a:avLst/>
              <a:gdLst/>
              <a:ahLst/>
              <a:cxnLst/>
              <a:rect l="l" t="t" r="r" b="b"/>
              <a:pathLst>
                <a:path w="531495" h="56514">
                  <a:moveTo>
                    <a:pt x="0" y="56025"/>
                  </a:moveTo>
                  <a:lnTo>
                    <a:pt x="531401" y="0"/>
                  </a:lnTo>
                </a:path>
              </a:pathLst>
            </a:custGeom>
            <a:ln w="27938">
              <a:solidFill>
                <a:srgbClr val="00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3449086" y="5088347"/>
              <a:ext cx="531495" cy="112395"/>
            </a:xfrm>
            <a:custGeom>
              <a:avLst/>
              <a:gdLst/>
              <a:ahLst/>
              <a:cxnLst/>
              <a:rect l="l" t="t" r="r" b="b"/>
              <a:pathLst>
                <a:path w="531495" h="112395">
                  <a:moveTo>
                    <a:pt x="0" y="112051"/>
                  </a:moveTo>
                  <a:lnTo>
                    <a:pt x="255072" y="56025"/>
                  </a:lnTo>
                  <a:lnTo>
                    <a:pt x="531401" y="0"/>
                  </a:lnTo>
                </a:path>
              </a:pathLst>
            </a:custGeom>
            <a:ln w="27725">
              <a:solidFill>
                <a:srgbClr val="00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3980487" y="4892256"/>
              <a:ext cx="531495" cy="196215"/>
            </a:xfrm>
            <a:custGeom>
              <a:avLst/>
              <a:gdLst/>
              <a:ahLst/>
              <a:cxnLst/>
              <a:rect l="l" t="t" r="r" b="b"/>
              <a:pathLst>
                <a:path w="531495" h="196214">
                  <a:moveTo>
                    <a:pt x="0" y="196090"/>
                  </a:moveTo>
                  <a:lnTo>
                    <a:pt x="255072" y="112051"/>
                  </a:lnTo>
                  <a:lnTo>
                    <a:pt x="531401" y="0"/>
                  </a:lnTo>
                </a:path>
              </a:pathLst>
            </a:custGeom>
            <a:ln w="27203">
              <a:solidFill>
                <a:srgbClr val="00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4511889" y="4612127"/>
              <a:ext cx="531495" cy="280670"/>
            </a:xfrm>
            <a:custGeom>
              <a:avLst/>
              <a:gdLst/>
              <a:ahLst/>
              <a:cxnLst/>
              <a:rect l="l" t="t" r="r" b="b"/>
              <a:pathLst>
                <a:path w="531495" h="280670">
                  <a:moveTo>
                    <a:pt x="0" y="280129"/>
                  </a:moveTo>
                  <a:lnTo>
                    <a:pt x="255072" y="140064"/>
                  </a:lnTo>
                  <a:lnTo>
                    <a:pt x="531401" y="0"/>
                  </a:lnTo>
                </a:path>
              </a:pathLst>
            </a:custGeom>
            <a:ln w="26543">
              <a:solidFill>
                <a:srgbClr val="00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5043290" y="4219946"/>
              <a:ext cx="531495" cy="392430"/>
            </a:xfrm>
            <a:custGeom>
              <a:avLst/>
              <a:gdLst/>
              <a:ahLst/>
              <a:cxnLst/>
              <a:rect l="l" t="t" r="r" b="b"/>
              <a:pathLst>
                <a:path w="531495" h="392429">
                  <a:moveTo>
                    <a:pt x="0" y="392181"/>
                  </a:moveTo>
                  <a:lnTo>
                    <a:pt x="255072" y="196090"/>
                  </a:lnTo>
                  <a:lnTo>
                    <a:pt x="531401" y="0"/>
                  </a:lnTo>
                </a:path>
              </a:pathLst>
            </a:custGeom>
            <a:ln w="25630">
              <a:solidFill>
                <a:srgbClr val="00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5574691" y="3715713"/>
              <a:ext cx="531495" cy="504825"/>
            </a:xfrm>
            <a:custGeom>
              <a:avLst/>
              <a:gdLst/>
              <a:ahLst/>
              <a:cxnLst/>
              <a:rect l="l" t="t" r="r" b="b"/>
              <a:pathLst>
                <a:path w="531495" h="504825">
                  <a:moveTo>
                    <a:pt x="0" y="504233"/>
                  </a:moveTo>
                  <a:lnTo>
                    <a:pt x="255072" y="280129"/>
                  </a:lnTo>
                  <a:lnTo>
                    <a:pt x="531401" y="0"/>
                  </a:lnTo>
                </a:path>
              </a:pathLst>
            </a:custGeom>
            <a:ln w="24811">
              <a:solidFill>
                <a:srgbClr val="00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6106094" y="3071415"/>
              <a:ext cx="531495" cy="644525"/>
            </a:xfrm>
            <a:custGeom>
              <a:avLst/>
              <a:gdLst/>
              <a:ahLst/>
              <a:cxnLst/>
              <a:rect l="l" t="t" r="r" b="b"/>
              <a:pathLst>
                <a:path w="531495" h="644525">
                  <a:moveTo>
                    <a:pt x="0" y="644298"/>
                  </a:moveTo>
                  <a:lnTo>
                    <a:pt x="255072" y="336155"/>
                  </a:lnTo>
                  <a:lnTo>
                    <a:pt x="531401" y="0"/>
                  </a:lnTo>
                </a:path>
              </a:pathLst>
            </a:custGeom>
            <a:ln w="23991">
              <a:solidFill>
                <a:srgbClr val="00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6637495" y="2259040"/>
              <a:ext cx="531495" cy="812800"/>
            </a:xfrm>
            <a:custGeom>
              <a:avLst/>
              <a:gdLst/>
              <a:ahLst/>
              <a:cxnLst/>
              <a:rect l="l" t="t" r="r" b="b"/>
              <a:pathLst>
                <a:path w="531495" h="812800">
                  <a:moveTo>
                    <a:pt x="0" y="812376"/>
                  </a:moveTo>
                  <a:lnTo>
                    <a:pt x="127536" y="616285"/>
                  </a:lnTo>
                  <a:lnTo>
                    <a:pt x="255072" y="420194"/>
                  </a:lnTo>
                  <a:lnTo>
                    <a:pt x="531401" y="0"/>
                  </a:lnTo>
                </a:path>
              </a:pathLst>
            </a:custGeom>
            <a:ln w="23280">
              <a:solidFill>
                <a:srgbClr val="00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1854881" y="5242421"/>
              <a:ext cx="531495" cy="28575"/>
            </a:xfrm>
            <a:custGeom>
              <a:avLst/>
              <a:gdLst/>
              <a:ahLst/>
              <a:cxnLst/>
              <a:rect l="l" t="t" r="r" b="b"/>
              <a:pathLst>
                <a:path w="531494" h="28575">
                  <a:moveTo>
                    <a:pt x="0" y="0"/>
                  </a:moveTo>
                  <a:lnTo>
                    <a:pt x="531401" y="0"/>
                  </a:lnTo>
                  <a:lnTo>
                    <a:pt x="531401" y="28012"/>
                  </a:lnTo>
                  <a:lnTo>
                    <a:pt x="0" y="280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00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2386282" y="5256428"/>
              <a:ext cx="531495" cy="0"/>
            </a:xfrm>
            <a:custGeom>
              <a:avLst/>
              <a:gdLst/>
              <a:ahLst/>
              <a:cxnLst/>
              <a:rect l="l" t="t" r="r" b="b"/>
              <a:pathLst>
                <a:path w="531494">
                  <a:moveTo>
                    <a:pt x="0" y="0"/>
                  </a:moveTo>
                  <a:lnTo>
                    <a:pt x="531401" y="0"/>
                  </a:lnTo>
                </a:path>
              </a:pathLst>
            </a:custGeom>
            <a:ln w="28012">
              <a:solidFill>
                <a:srgbClr val="800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2917685" y="5256428"/>
              <a:ext cx="531495" cy="0"/>
            </a:xfrm>
            <a:custGeom>
              <a:avLst/>
              <a:gdLst/>
              <a:ahLst/>
              <a:cxnLst/>
              <a:rect l="l" t="t" r="r" b="b"/>
              <a:pathLst>
                <a:path w="531495">
                  <a:moveTo>
                    <a:pt x="0" y="0"/>
                  </a:moveTo>
                  <a:lnTo>
                    <a:pt x="531401" y="0"/>
                  </a:lnTo>
                </a:path>
              </a:pathLst>
            </a:custGeom>
            <a:ln w="28012">
              <a:solidFill>
                <a:srgbClr val="800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3449086" y="5228416"/>
              <a:ext cx="531495" cy="28575"/>
            </a:xfrm>
            <a:custGeom>
              <a:avLst/>
              <a:gdLst/>
              <a:ahLst/>
              <a:cxnLst/>
              <a:rect l="l" t="t" r="r" b="b"/>
              <a:pathLst>
                <a:path w="531495" h="28575">
                  <a:moveTo>
                    <a:pt x="0" y="28012"/>
                  </a:moveTo>
                  <a:lnTo>
                    <a:pt x="531401" y="0"/>
                  </a:lnTo>
                </a:path>
              </a:pathLst>
            </a:custGeom>
            <a:ln w="27994">
              <a:solidFill>
                <a:srgbClr val="800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3980487" y="5172390"/>
              <a:ext cx="531495" cy="56515"/>
            </a:xfrm>
            <a:custGeom>
              <a:avLst/>
              <a:gdLst/>
              <a:ahLst/>
              <a:cxnLst/>
              <a:rect l="l" t="t" r="r" b="b"/>
              <a:pathLst>
                <a:path w="531495" h="56514">
                  <a:moveTo>
                    <a:pt x="0" y="56025"/>
                  </a:moveTo>
                  <a:lnTo>
                    <a:pt x="531401" y="0"/>
                  </a:lnTo>
                </a:path>
              </a:pathLst>
            </a:custGeom>
            <a:ln w="27938">
              <a:solidFill>
                <a:srgbClr val="800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4511889" y="5088352"/>
              <a:ext cx="531495" cy="84455"/>
            </a:xfrm>
            <a:custGeom>
              <a:avLst/>
              <a:gdLst/>
              <a:ahLst/>
              <a:cxnLst/>
              <a:rect l="l" t="t" r="r" b="b"/>
              <a:pathLst>
                <a:path w="531495" h="84454">
                  <a:moveTo>
                    <a:pt x="0" y="84038"/>
                  </a:moveTo>
                  <a:lnTo>
                    <a:pt x="255072" y="56025"/>
                  </a:lnTo>
                  <a:lnTo>
                    <a:pt x="531401" y="0"/>
                  </a:lnTo>
                </a:path>
              </a:pathLst>
            </a:custGeom>
            <a:ln w="27848">
              <a:solidFill>
                <a:srgbClr val="800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5043290" y="4892261"/>
              <a:ext cx="531495" cy="196215"/>
            </a:xfrm>
            <a:custGeom>
              <a:avLst/>
              <a:gdLst/>
              <a:ahLst/>
              <a:cxnLst/>
              <a:rect l="l" t="t" r="r" b="b"/>
              <a:pathLst>
                <a:path w="531495" h="196214">
                  <a:moveTo>
                    <a:pt x="0" y="196090"/>
                  </a:moveTo>
                  <a:lnTo>
                    <a:pt x="255072" y="112051"/>
                  </a:lnTo>
                  <a:lnTo>
                    <a:pt x="531401" y="0"/>
                  </a:lnTo>
                </a:path>
              </a:pathLst>
            </a:custGeom>
            <a:ln w="27203">
              <a:solidFill>
                <a:srgbClr val="800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5574691" y="4500080"/>
              <a:ext cx="531495" cy="392430"/>
            </a:xfrm>
            <a:custGeom>
              <a:avLst/>
              <a:gdLst/>
              <a:ahLst/>
              <a:cxnLst/>
              <a:rect l="l" t="t" r="r" b="b"/>
              <a:pathLst>
                <a:path w="531495" h="392429">
                  <a:moveTo>
                    <a:pt x="0" y="392181"/>
                  </a:moveTo>
                  <a:lnTo>
                    <a:pt x="255072" y="224103"/>
                  </a:lnTo>
                  <a:lnTo>
                    <a:pt x="403865" y="140064"/>
                  </a:lnTo>
                  <a:lnTo>
                    <a:pt x="531401" y="0"/>
                  </a:lnTo>
                </a:path>
              </a:pathLst>
            </a:custGeom>
            <a:ln w="25630">
              <a:solidFill>
                <a:srgbClr val="800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6106094" y="3715717"/>
              <a:ext cx="531495" cy="784860"/>
            </a:xfrm>
            <a:custGeom>
              <a:avLst/>
              <a:gdLst/>
              <a:ahLst/>
              <a:cxnLst/>
              <a:rect l="l" t="t" r="r" b="b"/>
              <a:pathLst>
                <a:path w="531495" h="784860">
                  <a:moveTo>
                    <a:pt x="0" y="784363"/>
                  </a:moveTo>
                  <a:lnTo>
                    <a:pt x="127536" y="644298"/>
                  </a:lnTo>
                  <a:lnTo>
                    <a:pt x="255072" y="476220"/>
                  </a:lnTo>
                  <a:lnTo>
                    <a:pt x="403865" y="252116"/>
                  </a:lnTo>
                  <a:lnTo>
                    <a:pt x="531401" y="0"/>
                  </a:lnTo>
                </a:path>
              </a:pathLst>
            </a:custGeom>
            <a:ln w="23381">
              <a:solidFill>
                <a:srgbClr val="800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6637495" y="2175004"/>
              <a:ext cx="531495" cy="1541145"/>
            </a:xfrm>
            <a:custGeom>
              <a:avLst/>
              <a:gdLst/>
              <a:ahLst/>
              <a:cxnLst/>
              <a:rect l="l" t="t" r="r" b="b"/>
              <a:pathLst>
                <a:path w="531495" h="1541145">
                  <a:moveTo>
                    <a:pt x="0" y="1540713"/>
                  </a:moveTo>
                  <a:lnTo>
                    <a:pt x="63768" y="1372635"/>
                  </a:lnTo>
                  <a:lnTo>
                    <a:pt x="127536" y="1204557"/>
                  </a:lnTo>
                  <a:lnTo>
                    <a:pt x="255072" y="812376"/>
                  </a:lnTo>
                  <a:lnTo>
                    <a:pt x="403865" y="392181"/>
                  </a:lnTo>
                  <a:lnTo>
                    <a:pt x="531401" y="0"/>
                  </a:lnTo>
                </a:path>
              </a:pathLst>
            </a:custGeom>
            <a:ln w="21974">
              <a:solidFill>
                <a:srgbClr val="800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1791107" y="5172385"/>
              <a:ext cx="127635" cy="168275"/>
            </a:xfrm>
            <a:custGeom>
              <a:avLst/>
              <a:gdLst/>
              <a:ahLst/>
              <a:cxnLst/>
              <a:rect l="l" t="t" r="r" b="b"/>
              <a:pathLst>
                <a:path w="127635" h="168275">
                  <a:moveTo>
                    <a:pt x="63789" y="0"/>
                  </a:moveTo>
                  <a:lnTo>
                    <a:pt x="0" y="84038"/>
                  </a:lnTo>
                  <a:lnTo>
                    <a:pt x="63789" y="168104"/>
                  </a:lnTo>
                  <a:lnTo>
                    <a:pt x="127535" y="84038"/>
                  </a:lnTo>
                  <a:lnTo>
                    <a:pt x="63789" y="0"/>
                  </a:lnTo>
                  <a:close/>
                </a:path>
              </a:pathLst>
            </a:custGeom>
            <a:solidFill>
              <a:srgbClr val="0000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1791113" y="5172392"/>
              <a:ext cx="127635" cy="168275"/>
            </a:xfrm>
            <a:custGeom>
              <a:avLst/>
              <a:gdLst/>
              <a:ahLst/>
              <a:cxnLst/>
              <a:rect l="l" t="t" r="r" b="b"/>
              <a:pathLst>
                <a:path w="127635" h="168275">
                  <a:moveTo>
                    <a:pt x="63768" y="0"/>
                  </a:moveTo>
                  <a:lnTo>
                    <a:pt x="127536" y="84038"/>
                  </a:lnTo>
                  <a:lnTo>
                    <a:pt x="63768" y="168077"/>
                  </a:lnTo>
                  <a:lnTo>
                    <a:pt x="0" y="84038"/>
                  </a:lnTo>
                  <a:lnTo>
                    <a:pt x="63768" y="0"/>
                  </a:lnTo>
                  <a:close/>
                </a:path>
              </a:pathLst>
            </a:custGeom>
            <a:ln w="23724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2322513" y="5172364"/>
              <a:ext cx="127635" cy="168275"/>
            </a:xfrm>
            <a:custGeom>
              <a:avLst/>
              <a:gdLst/>
              <a:ahLst/>
              <a:cxnLst/>
              <a:rect l="l" t="t" r="r" b="b"/>
              <a:pathLst>
                <a:path w="127635" h="168275">
                  <a:moveTo>
                    <a:pt x="63767" y="0"/>
                  </a:moveTo>
                  <a:lnTo>
                    <a:pt x="0" y="84039"/>
                  </a:lnTo>
                  <a:lnTo>
                    <a:pt x="63767" y="168106"/>
                  </a:lnTo>
                  <a:lnTo>
                    <a:pt x="127535" y="84039"/>
                  </a:lnTo>
                  <a:lnTo>
                    <a:pt x="63767" y="0"/>
                  </a:lnTo>
                  <a:close/>
                </a:path>
              </a:pathLst>
            </a:custGeom>
            <a:solidFill>
              <a:srgbClr val="0000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2322514" y="5172373"/>
              <a:ext cx="127635" cy="168275"/>
            </a:xfrm>
            <a:custGeom>
              <a:avLst/>
              <a:gdLst/>
              <a:ahLst/>
              <a:cxnLst/>
              <a:rect l="l" t="t" r="r" b="b"/>
              <a:pathLst>
                <a:path w="127635" h="168275">
                  <a:moveTo>
                    <a:pt x="63768" y="0"/>
                  </a:moveTo>
                  <a:lnTo>
                    <a:pt x="127536" y="84038"/>
                  </a:lnTo>
                  <a:lnTo>
                    <a:pt x="63768" y="168077"/>
                  </a:lnTo>
                  <a:lnTo>
                    <a:pt x="0" y="84038"/>
                  </a:lnTo>
                  <a:lnTo>
                    <a:pt x="63768" y="0"/>
                  </a:lnTo>
                  <a:close/>
                </a:path>
              </a:pathLst>
            </a:custGeom>
            <a:ln w="23724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2853918" y="5172364"/>
              <a:ext cx="127635" cy="168275"/>
            </a:xfrm>
            <a:custGeom>
              <a:avLst/>
              <a:gdLst/>
              <a:ahLst/>
              <a:cxnLst/>
              <a:rect l="l" t="t" r="r" b="b"/>
              <a:pathLst>
                <a:path w="127635" h="168275">
                  <a:moveTo>
                    <a:pt x="63767" y="0"/>
                  </a:moveTo>
                  <a:lnTo>
                    <a:pt x="0" y="84039"/>
                  </a:lnTo>
                  <a:lnTo>
                    <a:pt x="63767" y="168106"/>
                  </a:lnTo>
                  <a:lnTo>
                    <a:pt x="127537" y="84039"/>
                  </a:lnTo>
                  <a:lnTo>
                    <a:pt x="63767" y="0"/>
                  </a:lnTo>
                  <a:close/>
                </a:path>
              </a:pathLst>
            </a:custGeom>
            <a:solidFill>
              <a:srgbClr val="0000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2853917" y="5172373"/>
              <a:ext cx="127635" cy="168275"/>
            </a:xfrm>
            <a:custGeom>
              <a:avLst/>
              <a:gdLst/>
              <a:ahLst/>
              <a:cxnLst/>
              <a:rect l="l" t="t" r="r" b="b"/>
              <a:pathLst>
                <a:path w="127635" h="168275">
                  <a:moveTo>
                    <a:pt x="63768" y="0"/>
                  </a:moveTo>
                  <a:lnTo>
                    <a:pt x="127536" y="84038"/>
                  </a:lnTo>
                  <a:lnTo>
                    <a:pt x="63768" y="168077"/>
                  </a:lnTo>
                  <a:lnTo>
                    <a:pt x="0" y="84038"/>
                  </a:lnTo>
                  <a:lnTo>
                    <a:pt x="63768" y="0"/>
                  </a:lnTo>
                  <a:close/>
                </a:path>
              </a:pathLst>
            </a:custGeom>
            <a:ln w="23724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3385324" y="5172364"/>
              <a:ext cx="127635" cy="168275"/>
            </a:xfrm>
            <a:custGeom>
              <a:avLst/>
              <a:gdLst/>
              <a:ahLst/>
              <a:cxnLst/>
              <a:rect l="l" t="t" r="r" b="b"/>
              <a:pathLst>
                <a:path w="127635" h="168275">
                  <a:moveTo>
                    <a:pt x="63767" y="0"/>
                  </a:moveTo>
                  <a:lnTo>
                    <a:pt x="0" y="84039"/>
                  </a:lnTo>
                  <a:lnTo>
                    <a:pt x="63767" y="168106"/>
                  </a:lnTo>
                  <a:lnTo>
                    <a:pt x="127515" y="84039"/>
                  </a:lnTo>
                  <a:lnTo>
                    <a:pt x="63767" y="0"/>
                  </a:lnTo>
                  <a:close/>
                </a:path>
              </a:pathLst>
            </a:custGeom>
            <a:solidFill>
              <a:srgbClr val="0000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3385318" y="5172373"/>
              <a:ext cx="127635" cy="168275"/>
            </a:xfrm>
            <a:custGeom>
              <a:avLst/>
              <a:gdLst/>
              <a:ahLst/>
              <a:cxnLst/>
              <a:rect l="l" t="t" r="r" b="b"/>
              <a:pathLst>
                <a:path w="127635" h="168275">
                  <a:moveTo>
                    <a:pt x="63768" y="0"/>
                  </a:moveTo>
                  <a:lnTo>
                    <a:pt x="127536" y="84038"/>
                  </a:lnTo>
                  <a:lnTo>
                    <a:pt x="63768" y="168077"/>
                  </a:lnTo>
                  <a:lnTo>
                    <a:pt x="0" y="84038"/>
                  </a:lnTo>
                  <a:lnTo>
                    <a:pt x="63768" y="0"/>
                  </a:lnTo>
                  <a:close/>
                </a:path>
              </a:pathLst>
            </a:custGeom>
            <a:ln w="23724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3916711" y="5172364"/>
              <a:ext cx="127635" cy="168275"/>
            </a:xfrm>
            <a:custGeom>
              <a:avLst/>
              <a:gdLst/>
              <a:ahLst/>
              <a:cxnLst/>
              <a:rect l="l" t="t" r="r" b="b"/>
              <a:pathLst>
                <a:path w="127635" h="168275">
                  <a:moveTo>
                    <a:pt x="63789" y="0"/>
                  </a:moveTo>
                  <a:lnTo>
                    <a:pt x="0" y="84039"/>
                  </a:lnTo>
                  <a:lnTo>
                    <a:pt x="63789" y="168106"/>
                  </a:lnTo>
                  <a:lnTo>
                    <a:pt x="127535" y="84039"/>
                  </a:lnTo>
                  <a:lnTo>
                    <a:pt x="63789" y="0"/>
                  </a:lnTo>
                  <a:close/>
                </a:path>
              </a:pathLst>
            </a:custGeom>
            <a:solidFill>
              <a:srgbClr val="0000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3916719" y="5172373"/>
              <a:ext cx="127635" cy="168275"/>
            </a:xfrm>
            <a:custGeom>
              <a:avLst/>
              <a:gdLst/>
              <a:ahLst/>
              <a:cxnLst/>
              <a:rect l="l" t="t" r="r" b="b"/>
              <a:pathLst>
                <a:path w="127635" h="168275">
                  <a:moveTo>
                    <a:pt x="63768" y="0"/>
                  </a:moveTo>
                  <a:lnTo>
                    <a:pt x="127536" y="84038"/>
                  </a:lnTo>
                  <a:lnTo>
                    <a:pt x="63768" y="168077"/>
                  </a:lnTo>
                  <a:lnTo>
                    <a:pt x="0" y="84038"/>
                  </a:lnTo>
                  <a:lnTo>
                    <a:pt x="63768" y="0"/>
                  </a:lnTo>
                  <a:close/>
                </a:path>
              </a:pathLst>
            </a:custGeom>
            <a:ln w="23724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4448116" y="5172364"/>
              <a:ext cx="127635" cy="168275"/>
            </a:xfrm>
            <a:custGeom>
              <a:avLst/>
              <a:gdLst/>
              <a:ahLst/>
              <a:cxnLst/>
              <a:rect l="l" t="t" r="r" b="b"/>
              <a:pathLst>
                <a:path w="127635" h="168275">
                  <a:moveTo>
                    <a:pt x="63789" y="0"/>
                  </a:moveTo>
                  <a:lnTo>
                    <a:pt x="0" y="84039"/>
                  </a:lnTo>
                  <a:lnTo>
                    <a:pt x="63789" y="168106"/>
                  </a:lnTo>
                  <a:lnTo>
                    <a:pt x="127537" y="84039"/>
                  </a:lnTo>
                  <a:lnTo>
                    <a:pt x="63789" y="0"/>
                  </a:lnTo>
                  <a:close/>
                </a:path>
              </a:pathLst>
            </a:custGeom>
            <a:solidFill>
              <a:srgbClr val="0000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4448121" y="5172373"/>
              <a:ext cx="127635" cy="168275"/>
            </a:xfrm>
            <a:custGeom>
              <a:avLst/>
              <a:gdLst/>
              <a:ahLst/>
              <a:cxnLst/>
              <a:rect l="l" t="t" r="r" b="b"/>
              <a:pathLst>
                <a:path w="127635" h="168275">
                  <a:moveTo>
                    <a:pt x="63768" y="0"/>
                  </a:moveTo>
                  <a:lnTo>
                    <a:pt x="127536" y="84038"/>
                  </a:lnTo>
                  <a:lnTo>
                    <a:pt x="63768" y="168077"/>
                  </a:lnTo>
                  <a:lnTo>
                    <a:pt x="0" y="84038"/>
                  </a:lnTo>
                  <a:lnTo>
                    <a:pt x="63768" y="0"/>
                  </a:lnTo>
                  <a:close/>
                </a:path>
              </a:pathLst>
            </a:custGeom>
            <a:ln w="23724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4979522" y="5172364"/>
              <a:ext cx="127635" cy="168275"/>
            </a:xfrm>
            <a:custGeom>
              <a:avLst/>
              <a:gdLst/>
              <a:ahLst/>
              <a:cxnLst/>
              <a:rect l="l" t="t" r="r" b="b"/>
              <a:pathLst>
                <a:path w="127635" h="168275">
                  <a:moveTo>
                    <a:pt x="63767" y="0"/>
                  </a:moveTo>
                  <a:lnTo>
                    <a:pt x="0" y="84039"/>
                  </a:lnTo>
                  <a:lnTo>
                    <a:pt x="63767" y="168106"/>
                  </a:lnTo>
                  <a:lnTo>
                    <a:pt x="127535" y="84039"/>
                  </a:lnTo>
                  <a:lnTo>
                    <a:pt x="63767" y="0"/>
                  </a:lnTo>
                  <a:close/>
                </a:path>
              </a:pathLst>
            </a:custGeom>
            <a:solidFill>
              <a:srgbClr val="0000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93"/>
            <p:cNvSpPr/>
            <p:nvPr/>
          </p:nvSpPr>
          <p:spPr>
            <a:xfrm>
              <a:off x="4979522" y="5172373"/>
              <a:ext cx="127635" cy="168275"/>
            </a:xfrm>
            <a:custGeom>
              <a:avLst/>
              <a:gdLst/>
              <a:ahLst/>
              <a:cxnLst/>
              <a:rect l="l" t="t" r="r" b="b"/>
              <a:pathLst>
                <a:path w="127635" h="168275">
                  <a:moveTo>
                    <a:pt x="63768" y="0"/>
                  </a:moveTo>
                  <a:lnTo>
                    <a:pt x="127536" y="84038"/>
                  </a:lnTo>
                  <a:lnTo>
                    <a:pt x="63768" y="168077"/>
                  </a:lnTo>
                  <a:lnTo>
                    <a:pt x="0" y="84038"/>
                  </a:lnTo>
                  <a:lnTo>
                    <a:pt x="63768" y="0"/>
                  </a:lnTo>
                  <a:close/>
                </a:path>
              </a:pathLst>
            </a:custGeom>
            <a:ln w="23724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94"/>
            <p:cNvSpPr/>
            <p:nvPr/>
          </p:nvSpPr>
          <p:spPr>
            <a:xfrm>
              <a:off x="5510928" y="5172364"/>
              <a:ext cx="127635" cy="168275"/>
            </a:xfrm>
            <a:custGeom>
              <a:avLst/>
              <a:gdLst/>
              <a:ahLst/>
              <a:cxnLst/>
              <a:rect l="l" t="t" r="r" b="b"/>
              <a:pathLst>
                <a:path w="127635" h="168275">
                  <a:moveTo>
                    <a:pt x="63767" y="0"/>
                  </a:moveTo>
                  <a:lnTo>
                    <a:pt x="0" y="84039"/>
                  </a:lnTo>
                  <a:lnTo>
                    <a:pt x="63767" y="168106"/>
                  </a:lnTo>
                  <a:lnTo>
                    <a:pt x="127514" y="84039"/>
                  </a:lnTo>
                  <a:lnTo>
                    <a:pt x="63767" y="0"/>
                  </a:lnTo>
                  <a:close/>
                </a:path>
              </a:pathLst>
            </a:custGeom>
            <a:solidFill>
              <a:srgbClr val="0000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5"/>
            <p:cNvSpPr/>
            <p:nvPr/>
          </p:nvSpPr>
          <p:spPr>
            <a:xfrm>
              <a:off x="5510923" y="5172373"/>
              <a:ext cx="127635" cy="168275"/>
            </a:xfrm>
            <a:custGeom>
              <a:avLst/>
              <a:gdLst/>
              <a:ahLst/>
              <a:cxnLst/>
              <a:rect l="l" t="t" r="r" b="b"/>
              <a:pathLst>
                <a:path w="127635" h="168275">
                  <a:moveTo>
                    <a:pt x="63768" y="0"/>
                  </a:moveTo>
                  <a:lnTo>
                    <a:pt x="127536" y="84038"/>
                  </a:lnTo>
                  <a:lnTo>
                    <a:pt x="63768" y="168077"/>
                  </a:lnTo>
                  <a:lnTo>
                    <a:pt x="0" y="84038"/>
                  </a:lnTo>
                  <a:lnTo>
                    <a:pt x="63768" y="0"/>
                  </a:lnTo>
                  <a:close/>
                </a:path>
              </a:pathLst>
            </a:custGeom>
            <a:ln w="23724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96"/>
            <p:cNvSpPr/>
            <p:nvPr/>
          </p:nvSpPr>
          <p:spPr>
            <a:xfrm>
              <a:off x="6042333" y="5172364"/>
              <a:ext cx="127635" cy="168275"/>
            </a:xfrm>
            <a:custGeom>
              <a:avLst/>
              <a:gdLst/>
              <a:ahLst/>
              <a:cxnLst/>
              <a:rect l="l" t="t" r="r" b="b"/>
              <a:pathLst>
                <a:path w="127635" h="168275">
                  <a:moveTo>
                    <a:pt x="63767" y="0"/>
                  </a:moveTo>
                  <a:lnTo>
                    <a:pt x="0" y="84039"/>
                  </a:lnTo>
                  <a:lnTo>
                    <a:pt x="63767" y="168106"/>
                  </a:lnTo>
                  <a:lnTo>
                    <a:pt x="127515" y="84039"/>
                  </a:lnTo>
                  <a:lnTo>
                    <a:pt x="63767" y="0"/>
                  </a:lnTo>
                  <a:close/>
                </a:path>
              </a:pathLst>
            </a:custGeom>
            <a:solidFill>
              <a:srgbClr val="0000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97"/>
            <p:cNvSpPr/>
            <p:nvPr/>
          </p:nvSpPr>
          <p:spPr>
            <a:xfrm>
              <a:off x="6042325" y="5172373"/>
              <a:ext cx="127635" cy="168275"/>
            </a:xfrm>
            <a:custGeom>
              <a:avLst/>
              <a:gdLst/>
              <a:ahLst/>
              <a:cxnLst/>
              <a:rect l="l" t="t" r="r" b="b"/>
              <a:pathLst>
                <a:path w="127635" h="168275">
                  <a:moveTo>
                    <a:pt x="63768" y="0"/>
                  </a:moveTo>
                  <a:lnTo>
                    <a:pt x="127536" y="84038"/>
                  </a:lnTo>
                  <a:lnTo>
                    <a:pt x="63768" y="168077"/>
                  </a:lnTo>
                  <a:lnTo>
                    <a:pt x="0" y="84038"/>
                  </a:lnTo>
                  <a:lnTo>
                    <a:pt x="63768" y="0"/>
                  </a:lnTo>
                  <a:close/>
                </a:path>
              </a:pathLst>
            </a:custGeom>
            <a:ln w="23724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8" name="object 9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561409" y="5132043"/>
              <a:ext cx="152170" cy="192712"/>
            </a:xfrm>
            <a:prstGeom prst="rect">
              <a:avLst/>
            </a:prstGeom>
          </p:spPr>
        </p:pic>
        <p:pic>
          <p:nvPicPr>
            <p:cNvPr id="99" name="object 9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092810" y="5132043"/>
              <a:ext cx="152170" cy="192712"/>
            </a:xfrm>
            <a:prstGeom prst="rect">
              <a:avLst/>
            </a:prstGeom>
          </p:spPr>
        </p:pic>
        <p:sp>
          <p:nvSpPr>
            <p:cNvPr id="100" name="object 100"/>
            <p:cNvSpPr/>
            <p:nvPr/>
          </p:nvSpPr>
          <p:spPr>
            <a:xfrm>
              <a:off x="1791098" y="5172376"/>
              <a:ext cx="106680" cy="140335"/>
            </a:xfrm>
            <a:custGeom>
              <a:avLst/>
              <a:gdLst/>
              <a:ahLst/>
              <a:cxnLst/>
              <a:rect l="l" t="t" r="r" b="b"/>
              <a:pathLst>
                <a:path w="106680" h="140335">
                  <a:moveTo>
                    <a:pt x="106280" y="0"/>
                  </a:moveTo>
                  <a:lnTo>
                    <a:pt x="0" y="0"/>
                  </a:lnTo>
                  <a:lnTo>
                    <a:pt x="0" y="140064"/>
                  </a:lnTo>
                  <a:lnTo>
                    <a:pt x="106280" y="140064"/>
                  </a:lnTo>
                  <a:lnTo>
                    <a:pt x="106280" y="0"/>
                  </a:lnTo>
                  <a:close/>
                </a:path>
              </a:pathLst>
            </a:custGeom>
            <a:solidFill>
              <a:srgbClr val="FF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101"/>
            <p:cNvSpPr/>
            <p:nvPr/>
          </p:nvSpPr>
          <p:spPr>
            <a:xfrm>
              <a:off x="1791113" y="5172373"/>
              <a:ext cx="106680" cy="140335"/>
            </a:xfrm>
            <a:custGeom>
              <a:avLst/>
              <a:gdLst/>
              <a:ahLst/>
              <a:cxnLst/>
              <a:rect l="l" t="t" r="r" b="b"/>
              <a:pathLst>
                <a:path w="106680" h="140335">
                  <a:moveTo>
                    <a:pt x="0" y="0"/>
                  </a:moveTo>
                  <a:lnTo>
                    <a:pt x="106280" y="0"/>
                  </a:lnTo>
                  <a:lnTo>
                    <a:pt x="106280" y="140064"/>
                  </a:lnTo>
                  <a:lnTo>
                    <a:pt x="0" y="140064"/>
                  </a:lnTo>
                  <a:lnTo>
                    <a:pt x="0" y="0"/>
                  </a:lnTo>
                  <a:close/>
                </a:path>
              </a:pathLst>
            </a:custGeom>
            <a:ln w="23724">
              <a:solidFill>
                <a:srgbClr val="FF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102"/>
            <p:cNvSpPr/>
            <p:nvPr/>
          </p:nvSpPr>
          <p:spPr>
            <a:xfrm>
              <a:off x="2322521" y="5172376"/>
              <a:ext cx="106680" cy="140335"/>
            </a:xfrm>
            <a:custGeom>
              <a:avLst/>
              <a:gdLst/>
              <a:ahLst/>
              <a:cxnLst/>
              <a:rect l="l" t="t" r="r" b="b"/>
              <a:pathLst>
                <a:path w="106680" h="140335">
                  <a:moveTo>
                    <a:pt x="106280" y="0"/>
                  </a:moveTo>
                  <a:lnTo>
                    <a:pt x="0" y="0"/>
                  </a:lnTo>
                  <a:lnTo>
                    <a:pt x="0" y="140064"/>
                  </a:lnTo>
                  <a:lnTo>
                    <a:pt x="106280" y="140064"/>
                  </a:lnTo>
                  <a:lnTo>
                    <a:pt x="106280" y="0"/>
                  </a:lnTo>
                  <a:close/>
                </a:path>
              </a:pathLst>
            </a:custGeom>
            <a:solidFill>
              <a:srgbClr val="FF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" name="object 103"/>
            <p:cNvSpPr/>
            <p:nvPr/>
          </p:nvSpPr>
          <p:spPr>
            <a:xfrm>
              <a:off x="2322515" y="5172373"/>
              <a:ext cx="106680" cy="140335"/>
            </a:xfrm>
            <a:custGeom>
              <a:avLst/>
              <a:gdLst/>
              <a:ahLst/>
              <a:cxnLst/>
              <a:rect l="l" t="t" r="r" b="b"/>
              <a:pathLst>
                <a:path w="106680" h="140335">
                  <a:moveTo>
                    <a:pt x="0" y="0"/>
                  </a:moveTo>
                  <a:lnTo>
                    <a:pt x="106280" y="0"/>
                  </a:lnTo>
                  <a:lnTo>
                    <a:pt x="106280" y="140064"/>
                  </a:lnTo>
                  <a:lnTo>
                    <a:pt x="0" y="140064"/>
                  </a:lnTo>
                  <a:lnTo>
                    <a:pt x="0" y="0"/>
                  </a:lnTo>
                  <a:close/>
                </a:path>
              </a:pathLst>
            </a:custGeom>
            <a:ln w="23724">
              <a:solidFill>
                <a:srgbClr val="FF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" name="object 104"/>
            <p:cNvSpPr/>
            <p:nvPr/>
          </p:nvSpPr>
          <p:spPr>
            <a:xfrm>
              <a:off x="2853923" y="5172376"/>
              <a:ext cx="106680" cy="140335"/>
            </a:xfrm>
            <a:custGeom>
              <a:avLst/>
              <a:gdLst/>
              <a:ahLst/>
              <a:cxnLst/>
              <a:rect l="l" t="t" r="r" b="b"/>
              <a:pathLst>
                <a:path w="106680" h="140335">
                  <a:moveTo>
                    <a:pt x="106259" y="0"/>
                  </a:moveTo>
                  <a:lnTo>
                    <a:pt x="0" y="0"/>
                  </a:lnTo>
                  <a:lnTo>
                    <a:pt x="0" y="140064"/>
                  </a:lnTo>
                  <a:lnTo>
                    <a:pt x="106259" y="140064"/>
                  </a:lnTo>
                  <a:lnTo>
                    <a:pt x="106259" y="0"/>
                  </a:lnTo>
                  <a:close/>
                </a:path>
              </a:pathLst>
            </a:custGeom>
            <a:solidFill>
              <a:srgbClr val="FF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" name="object 105"/>
            <p:cNvSpPr/>
            <p:nvPr/>
          </p:nvSpPr>
          <p:spPr>
            <a:xfrm>
              <a:off x="2853917" y="5172373"/>
              <a:ext cx="106680" cy="140335"/>
            </a:xfrm>
            <a:custGeom>
              <a:avLst/>
              <a:gdLst/>
              <a:ahLst/>
              <a:cxnLst/>
              <a:rect l="l" t="t" r="r" b="b"/>
              <a:pathLst>
                <a:path w="106680" h="140335">
                  <a:moveTo>
                    <a:pt x="0" y="0"/>
                  </a:moveTo>
                  <a:lnTo>
                    <a:pt x="106280" y="0"/>
                  </a:lnTo>
                  <a:lnTo>
                    <a:pt x="106280" y="140064"/>
                  </a:lnTo>
                  <a:lnTo>
                    <a:pt x="0" y="140064"/>
                  </a:lnTo>
                  <a:lnTo>
                    <a:pt x="0" y="0"/>
                  </a:lnTo>
                  <a:close/>
                </a:path>
              </a:pathLst>
            </a:custGeom>
            <a:ln w="23724">
              <a:solidFill>
                <a:srgbClr val="FF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" name="object 106"/>
            <p:cNvSpPr/>
            <p:nvPr/>
          </p:nvSpPr>
          <p:spPr>
            <a:xfrm>
              <a:off x="3385324" y="5144363"/>
              <a:ext cx="106680" cy="140335"/>
            </a:xfrm>
            <a:custGeom>
              <a:avLst/>
              <a:gdLst/>
              <a:ahLst/>
              <a:cxnLst/>
              <a:rect l="l" t="t" r="r" b="b"/>
              <a:pathLst>
                <a:path w="106679" h="140335">
                  <a:moveTo>
                    <a:pt x="106259" y="0"/>
                  </a:moveTo>
                  <a:lnTo>
                    <a:pt x="0" y="0"/>
                  </a:lnTo>
                  <a:lnTo>
                    <a:pt x="0" y="140036"/>
                  </a:lnTo>
                  <a:lnTo>
                    <a:pt x="106259" y="140036"/>
                  </a:lnTo>
                  <a:lnTo>
                    <a:pt x="106259" y="0"/>
                  </a:lnTo>
                  <a:close/>
                </a:path>
              </a:pathLst>
            </a:custGeom>
            <a:solidFill>
              <a:srgbClr val="FF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" name="object 107"/>
            <p:cNvSpPr/>
            <p:nvPr/>
          </p:nvSpPr>
          <p:spPr>
            <a:xfrm>
              <a:off x="3385318" y="5144361"/>
              <a:ext cx="106680" cy="140335"/>
            </a:xfrm>
            <a:custGeom>
              <a:avLst/>
              <a:gdLst/>
              <a:ahLst/>
              <a:cxnLst/>
              <a:rect l="l" t="t" r="r" b="b"/>
              <a:pathLst>
                <a:path w="106679" h="140335">
                  <a:moveTo>
                    <a:pt x="0" y="0"/>
                  </a:moveTo>
                  <a:lnTo>
                    <a:pt x="106280" y="0"/>
                  </a:lnTo>
                  <a:lnTo>
                    <a:pt x="106280" y="140064"/>
                  </a:lnTo>
                  <a:lnTo>
                    <a:pt x="0" y="140064"/>
                  </a:lnTo>
                  <a:lnTo>
                    <a:pt x="0" y="0"/>
                  </a:lnTo>
                  <a:close/>
                </a:path>
              </a:pathLst>
            </a:custGeom>
            <a:ln w="23724">
              <a:solidFill>
                <a:srgbClr val="FF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object 108"/>
            <p:cNvSpPr/>
            <p:nvPr/>
          </p:nvSpPr>
          <p:spPr>
            <a:xfrm>
              <a:off x="3916705" y="5144363"/>
              <a:ext cx="106680" cy="140335"/>
            </a:xfrm>
            <a:custGeom>
              <a:avLst/>
              <a:gdLst/>
              <a:ahLst/>
              <a:cxnLst/>
              <a:rect l="l" t="t" r="r" b="b"/>
              <a:pathLst>
                <a:path w="106679" h="140335">
                  <a:moveTo>
                    <a:pt x="106280" y="0"/>
                  </a:moveTo>
                  <a:lnTo>
                    <a:pt x="0" y="0"/>
                  </a:lnTo>
                  <a:lnTo>
                    <a:pt x="0" y="140036"/>
                  </a:lnTo>
                  <a:lnTo>
                    <a:pt x="106280" y="140036"/>
                  </a:lnTo>
                  <a:lnTo>
                    <a:pt x="106280" y="0"/>
                  </a:lnTo>
                  <a:close/>
                </a:path>
              </a:pathLst>
            </a:custGeom>
            <a:solidFill>
              <a:srgbClr val="FF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109"/>
            <p:cNvSpPr/>
            <p:nvPr/>
          </p:nvSpPr>
          <p:spPr>
            <a:xfrm>
              <a:off x="3916719" y="5144361"/>
              <a:ext cx="106680" cy="140335"/>
            </a:xfrm>
            <a:custGeom>
              <a:avLst/>
              <a:gdLst/>
              <a:ahLst/>
              <a:cxnLst/>
              <a:rect l="l" t="t" r="r" b="b"/>
              <a:pathLst>
                <a:path w="106679" h="140335">
                  <a:moveTo>
                    <a:pt x="0" y="0"/>
                  </a:moveTo>
                  <a:lnTo>
                    <a:pt x="106280" y="0"/>
                  </a:lnTo>
                  <a:lnTo>
                    <a:pt x="106280" y="140064"/>
                  </a:lnTo>
                  <a:lnTo>
                    <a:pt x="0" y="140064"/>
                  </a:lnTo>
                  <a:lnTo>
                    <a:pt x="0" y="0"/>
                  </a:lnTo>
                  <a:close/>
                </a:path>
              </a:pathLst>
            </a:custGeom>
            <a:ln w="23724">
              <a:solidFill>
                <a:srgbClr val="FF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" name="object 110"/>
            <p:cNvSpPr/>
            <p:nvPr/>
          </p:nvSpPr>
          <p:spPr>
            <a:xfrm>
              <a:off x="4448127" y="5116350"/>
              <a:ext cx="106680" cy="140335"/>
            </a:xfrm>
            <a:custGeom>
              <a:avLst/>
              <a:gdLst/>
              <a:ahLst/>
              <a:cxnLst/>
              <a:rect l="l" t="t" r="r" b="b"/>
              <a:pathLst>
                <a:path w="106679" h="140335">
                  <a:moveTo>
                    <a:pt x="106280" y="0"/>
                  </a:moveTo>
                  <a:lnTo>
                    <a:pt x="0" y="0"/>
                  </a:lnTo>
                  <a:lnTo>
                    <a:pt x="0" y="140036"/>
                  </a:lnTo>
                  <a:lnTo>
                    <a:pt x="106280" y="140036"/>
                  </a:lnTo>
                  <a:lnTo>
                    <a:pt x="106280" y="0"/>
                  </a:lnTo>
                  <a:close/>
                </a:path>
              </a:pathLst>
            </a:custGeom>
            <a:solidFill>
              <a:srgbClr val="FF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" name="object 111"/>
            <p:cNvSpPr/>
            <p:nvPr/>
          </p:nvSpPr>
          <p:spPr>
            <a:xfrm>
              <a:off x="4448121" y="5116347"/>
              <a:ext cx="106680" cy="140335"/>
            </a:xfrm>
            <a:custGeom>
              <a:avLst/>
              <a:gdLst/>
              <a:ahLst/>
              <a:cxnLst/>
              <a:rect l="l" t="t" r="r" b="b"/>
              <a:pathLst>
                <a:path w="106679" h="140335">
                  <a:moveTo>
                    <a:pt x="0" y="0"/>
                  </a:moveTo>
                  <a:lnTo>
                    <a:pt x="106280" y="0"/>
                  </a:lnTo>
                  <a:lnTo>
                    <a:pt x="106280" y="140064"/>
                  </a:lnTo>
                  <a:lnTo>
                    <a:pt x="0" y="140064"/>
                  </a:lnTo>
                  <a:lnTo>
                    <a:pt x="0" y="0"/>
                  </a:lnTo>
                  <a:close/>
                </a:path>
              </a:pathLst>
            </a:custGeom>
            <a:ln w="23724">
              <a:solidFill>
                <a:srgbClr val="FF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" name="object 112"/>
            <p:cNvSpPr/>
            <p:nvPr/>
          </p:nvSpPr>
          <p:spPr>
            <a:xfrm>
              <a:off x="4979529" y="5088337"/>
              <a:ext cx="106680" cy="140335"/>
            </a:xfrm>
            <a:custGeom>
              <a:avLst/>
              <a:gdLst/>
              <a:ahLst/>
              <a:cxnLst/>
              <a:rect l="l" t="t" r="r" b="b"/>
              <a:pathLst>
                <a:path w="106679" h="140335">
                  <a:moveTo>
                    <a:pt x="106280" y="0"/>
                  </a:moveTo>
                  <a:lnTo>
                    <a:pt x="0" y="0"/>
                  </a:lnTo>
                  <a:lnTo>
                    <a:pt x="0" y="140036"/>
                  </a:lnTo>
                  <a:lnTo>
                    <a:pt x="106280" y="140036"/>
                  </a:lnTo>
                  <a:lnTo>
                    <a:pt x="106280" y="0"/>
                  </a:lnTo>
                  <a:close/>
                </a:path>
              </a:pathLst>
            </a:custGeom>
            <a:solidFill>
              <a:srgbClr val="FF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" name="object 113"/>
            <p:cNvSpPr/>
            <p:nvPr/>
          </p:nvSpPr>
          <p:spPr>
            <a:xfrm>
              <a:off x="4979522" y="5088335"/>
              <a:ext cx="106680" cy="140335"/>
            </a:xfrm>
            <a:custGeom>
              <a:avLst/>
              <a:gdLst/>
              <a:ahLst/>
              <a:cxnLst/>
              <a:rect l="l" t="t" r="r" b="b"/>
              <a:pathLst>
                <a:path w="106679" h="140335">
                  <a:moveTo>
                    <a:pt x="0" y="0"/>
                  </a:moveTo>
                  <a:lnTo>
                    <a:pt x="106280" y="0"/>
                  </a:lnTo>
                  <a:lnTo>
                    <a:pt x="106280" y="140064"/>
                  </a:lnTo>
                  <a:lnTo>
                    <a:pt x="0" y="140064"/>
                  </a:lnTo>
                  <a:lnTo>
                    <a:pt x="0" y="0"/>
                  </a:lnTo>
                  <a:close/>
                </a:path>
              </a:pathLst>
            </a:custGeom>
            <a:ln w="23724">
              <a:solidFill>
                <a:srgbClr val="FF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" name="object 114"/>
            <p:cNvSpPr/>
            <p:nvPr/>
          </p:nvSpPr>
          <p:spPr>
            <a:xfrm>
              <a:off x="5510930" y="5032283"/>
              <a:ext cx="106680" cy="140335"/>
            </a:xfrm>
            <a:custGeom>
              <a:avLst/>
              <a:gdLst/>
              <a:ahLst/>
              <a:cxnLst/>
              <a:rect l="l" t="t" r="r" b="b"/>
              <a:pathLst>
                <a:path w="106679" h="140335">
                  <a:moveTo>
                    <a:pt x="106280" y="0"/>
                  </a:moveTo>
                  <a:lnTo>
                    <a:pt x="0" y="0"/>
                  </a:lnTo>
                  <a:lnTo>
                    <a:pt x="0" y="140064"/>
                  </a:lnTo>
                  <a:lnTo>
                    <a:pt x="106280" y="140064"/>
                  </a:lnTo>
                  <a:lnTo>
                    <a:pt x="106280" y="0"/>
                  </a:lnTo>
                  <a:close/>
                </a:path>
              </a:pathLst>
            </a:custGeom>
            <a:solidFill>
              <a:srgbClr val="FF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" name="object 115"/>
            <p:cNvSpPr/>
            <p:nvPr/>
          </p:nvSpPr>
          <p:spPr>
            <a:xfrm>
              <a:off x="5510923" y="5032309"/>
              <a:ext cx="106680" cy="140335"/>
            </a:xfrm>
            <a:custGeom>
              <a:avLst/>
              <a:gdLst/>
              <a:ahLst/>
              <a:cxnLst/>
              <a:rect l="l" t="t" r="r" b="b"/>
              <a:pathLst>
                <a:path w="106679" h="140335">
                  <a:moveTo>
                    <a:pt x="0" y="0"/>
                  </a:moveTo>
                  <a:lnTo>
                    <a:pt x="106280" y="0"/>
                  </a:lnTo>
                  <a:lnTo>
                    <a:pt x="106280" y="140064"/>
                  </a:lnTo>
                  <a:lnTo>
                    <a:pt x="0" y="140064"/>
                  </a:lnTo>
                  <a:lnTo>
                    <a:pt x="0" y="0"/>
                  </a:lnTo>
                  <a:close/>
                </a:path>
              </a:pathLst>
            </a:custGeom>
            <a:ln w="23724">
              <a:solidFill>
                <a:srgbClr val="FF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" name="object 116"/>
            <p:cNvSpPr/>
            <p:nvPr/>
          </p:nvSpPr>
          <p:spPr>
            <a:xfrm>
              <a:off x="6042332" y="5004298"/>
              <a:ext cx="106680" cy="140335"/>
            </a:xfrm>
            <a:custGeom>
              <a:avLst/>
              <a:gdLst/>
              <a:ahLst/>
              <a:cxnLst/>
              <a:rect l="l" t="t" r="r" b="b"/>
              <a:pathLst>
                <a:path w="106679" h="140335">
                  <a:moveTo>
                    <a:pt x="106259" y="0"/>
                  </a:moveTo>
                  <a:lnTo>
                    <a:pt x="0" y="0"/>
                  </a:lnTo>
                  <a:lnTo>
                    <a:pt x="0" y="140064"/>
                  </a:lnTo>
                  <a:lnTo>
                    <a:pt x="106259" y="140064"/>
                  </a:lnTo>
                  <a:lnTo>
                    <a:pt x="106259" y="0"/>
                  </a:lnTo>
                  <a:close/>
                </a:path>
              </a:pathLst>
            </a:custGeom>
            <a:solidFill>
              <a:srgbClr val="FF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" name="object 117"/>
            <p:cNvSpPr/>
            <p:nvPr/>
          </p:nvSpPr>
          <p:spPr>
            <a:xfrm>
              <a:off x="6042325" y="5004295"/>
              <a:ext cx="106680" cy="140335"/>
            </a:xfrm>
            <a:custGeom>
              <a:avLst/>
              <a:gdLst/>
              <a:ahLst/>
              <a:cxnLst/>
              <a:rect l="l" t="t" r="r" b="b"/>
              <a:pathLst>
                <a:path w="106679" h="140335">
                  <a:moveTo>
                    <a:pt x="0" y="0"/>
                  </a:moveTo>
                  <a:lnTo>
                    <a:pt x="106280" y="0"/>
                  </a:lnTo>
                  <a:lnTo>
                    <a:pt x="106280" y="140064"/>
                  </a:lnTo>
                  <a:lnTo>
                    <a:pt x="0" y="140064"/>
                  </a:lnTo>
                  <a:lnTo>
                    <a:pt x="0" y="0"/>
                  </a:lnTo>
                  <a:close/>
                </a:path>
              </a:pathLst>
            </a:custGeom>
            <a:ln w="23724">
              <a:solidFill>
                <a:srgbClr val="FF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" name="object 118"/>
            <p:cNvSpPr/>
            <p:nvPr/>
          </p:nvSpPr>
          <p:spPr>
            <a:xfrm>
              <a:off x="6573711" y="4948272"/>
              <a:ext cx="106680" cy="140335"/>
            </a:xfrm>
            <a:custGeom>
              <a:avLst/>
              <a:gdLst/>
              <a:ahLst/>
              <a:cxnLst/>
              <a:rect l="l" t="t" r="r" b="b"/>
              <a:pathLst>
                <a:path w="106679" h="140335">
                  <a:moveTo>
                    <a:pt x="106280" y="0"/>
                  </a:moveTo>
                  <a:lnTo>
                    <a:pt x="0" y="0"/>
                  </a:lnTo>
                  <a:lnTo>
                    <a:pt x="0" y="140064"/>
                  </a:lnTo>
                  <a:lnTo>
                    <a:pt x="106280" y="140064"/>
                  </a:lnTo>
                  <a:lnTo>
                    <a:pt x="106280" y="0"/>
                  </a:lnTo>
                  <a:close/>
                </a:path>
              </a:pathLst>
            </a:custGeom>
            <a:solidFill>
              <a:srgbClr val="FF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" name="object 119"/>
            <p:cNvSpPr/>
            <p:nvPr/>
          </p:nvSpPr>
          <p:spPr>
            <a:xfrm>
              <a:off x="6573727" y="4948269"/>
              <a:ext cx="106680" cy="140335"/>
            </a:xfrm>
            <a:custGeom>
              <a:avLst/>
              <a:gdLst/>
              <a:ahLst/>
              <a:cxnLst/>
              <a:rect l="l" t="t" r="r" b="b"/>
              <a:pathLst>
                <a:path w="106679" h="140335">
                  <a:moveTo>
                    <a:pt x="0" y="0"/>
                  </a:moveTo>
                  <a:lnTo>
                    <a:pt x="106280" y="0"/>
                  </a:lnTo>
                  <a:lnTo>
                    <a:pt x="106280" y="140064"/>
                  </a:lnTo>
                  <a:lnTo>
                    <a:pt x="0" y="140064"/>
                  </a:lnTo>
                  <a:lnTo>
                    <a:pt x="0" y="0"/>
                  </a:lnTo>
                  <a:close/>
                </a:path>
              </a:pathLst>
            </a:custGeom>
            <a:ln w="23724">
              <a:solidFill>
                <a:srgbClr val="FF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" name="object 120"/>
            <p:cNvSpPr/>
            <p:nvPr/>
          </p:nvSpPr>
          <p:spPr>
            <a:xfrm>
              <a:off x="7105134" y="4892246"/>
              <a:ext cx="106680" cy="140335"/>
            </a:xfrm>
            <a:custGeom>
              <a:avLst/>
              <a:gdLst/>
              <a:ahLst/>
              <a:cxnLst/>
              <a:rect l="l" t="t" r="r" b="b"/>
              <a:pathLst>
                <a:path w="106679" h="140335">
                  <a:moveTo>
                    <a:pt x="106280" y="0"/>
                  </a:moveTo>
                  <a:lnTo>
                    <a:pt x="0" y="0"/>
                  </a:lnTo>
                  <a:lnTo>
                    <a:pt x="0" y="140036"/>
                  </a:lnTo>
                  <a:lnTo>
                    <a:pt x="106280" y="140036"/>
                  </a:lnTo>
                  <a:lnTo>
                    <a:pt x="106280" y="0"/>
                  </a:lnTo>
                  <a:close/>
                </a:path>
              </a:pathLst>
            </a:custGeom>
            <a:solidFill>
              <a:srgbClr val="FF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" name="object 121"/>
            <p:cNvSpPr/>
            <p:nvPr/>
          </p:nvSpPr>
          <p:spPr>
            <a:xfrm>
              <a:off x="7105128" y="4892243"/>
              <a:ext cx="106680" cy="140335"/>
            </a:xfrm>
            <a:custGeom>
              <a:avLst/>
              <a:gdLst/>
              <a:ahLst/>
              <a:cxnLst/>
              <a:rect l="l" t="t" r="r" b="b"/>
              <a:pathLst>
                <a:path w="106679" h="140335">
                  <a:moveTo>
                    <a:pt x="0" y="0"/>
                  </a:moveTo>
                  <a:lnTo>
                    <a:pt x="106280" y="0"/>
                  </a:lnTo>
                  <a:lnTo>
                    <a:pt x="106280" y="140064"/>
                  </a:lnTo>
                  <a:lnTo>
                    <a:pt x="0" y="140064"/>
                  </a:lnTo>
                  <a:lnTo>
                    <a:pt x="0" y="0"/>
                  </a:lnTo>
                  <a:close/>
                </a:path>
              </a:pathLst>
            </a:custGeom>
            <a:ln w="23724">
              <a:solidFill>
                <a:srgbClr val="FF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2" name="object 12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78796" y="5468198"/>
              <a:ext cx="152170" cy="192712"/>
            </a:xfrm>
            <a:prstGeom prst="rect">
              <a:avLst/>
            </a:prstGeom>
          </p:spPr>
        </p:pic>
        <p:pic>
          <p:nvPicPr>
            <p:cNvPr id="123" name="object 12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310197" y="5440186"/>
              <a:ext cx="152170" cy="192712"/>
            </a:xfrm>
            <a:prstGeom prst="rect">
              <a:avLst/>
            </a:prstGeom>
          </p:spPr>
        </p:pic>
        <p:sp>
          <p:nvSpPr>
            <p:cNvPr id="124" name="object 124"/>
            <p:cNvSpPr/>
            <p:nvPr/>
          </p:nvSpPr>
          <p:spPr>
            <a:xfrm>
              <a:off x="2853918" y="5368480"/>
              <a:ext cx="127635" cy="168275"/>
            </a:xfrm>
            <a:custGeom>
              <a:avLst/>
              <a:gdLst/>
              <a:ahLst/>
              <a:cxnLst/>
              <a:rect l="l" t="t" r="r" b="b"/>
              <a:pathLst>
                <a:path w="127635" h="168275">
                  <a:moveTo>
                    <a:pt x="63767" y="0"/>
                  </a:moveTo>
                  <a:lnTo>
                    <a:pt x="0" y="168050"/>
                  </a:lnTo>
                  <a:lnTo>
                    <a:pt x="127537" y="168050"/>
                  </a:lnTo>
                  <a:lnTo>
                    <a:pt x="63767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" name="object 125"/>
            <p:cNvSpPr/>
            <p:nvPr/>
          </p:nvSpPr>
          <p:spPr>
            <a:xfrm>
              <a:off x="2853917" y="5368464"/>
              <a:ext cx="127635" cy="168275"/>
            </a:xfrm>
            <a:custGeom>
              <a:avLst/>
              <a:gdLst/>
              <a:ahLst/>
              <a:cxnLst/>
              <a:rect l="l" t="t" r="r" b="b"/>
              <a:pathLst>
                <a:path w="127635" h="168275">
                  <a:moveTo>
                    <a:pt x="63768" y="0"/>
                  </a:moveTo>
                  <a:lnTo>
                    <a:pt x="127536" y="168077"/>
                  </a:lnTo>
                  <a:lnTo>
                    <a:pt x="0" y="168077"/>
                  </a:lnTo>
                  <a:lnTo>
                    <a:pt x="63768" y="0"/>
                  </a:lnTo>
                  <a:close/>
                </a:path>
              </a:pathLst>
            </a:custGeom>
            <a:ln w="23724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" name="object 126"/>
            <p:cNvSpPr/>
            <p:nvPr/>
          </p:nvSpPr>
          <p:spPr>
            <a:xfrm>
              <a:off x="3385324" y="5228402"/>
              <a:ext cx="127635" cy="168275"/>
            </a:xfrm>
            <a:custGeom>
              <a:avLst/>
              <a:gdLst/>
              <a:ahLst/>
              <a:cxnLst/>
              <a:rect l="l" t="t" r="r" b="b"/>
              <a:pathLst>
                <a:path w="127635" h="168275">
                  <a:moveTo>
                    <a:pt x="63767" y="0"/>
                  </a:moveTo>
                  <a:lnTo>
                    <a:pt x="0" y="168078"/>
                  </a:lnTo>
                  <a:lnTo>
                    <a:pt x="127515" y="168078"/>
                  </a:lnTo>
                  <a:lnTo>
                    <a:pt x="63767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" name="object 127"/>
            <p:cNvSpPr/>
            <p:nvPr/>
          </p:nvSpPr>
          <p:spPr>
            <a:xfrm>
              <a:off x="3385318" y="5228399"/>
              <a:ext cx="127635" cy="168275"/>
            </a:xfrm>
            <a:custGeom>
              <a:avLst/>
              <a:gdLst/>
              <a:ahLst/>
              <a:cxnLst/>
              <a:rect l="l" t="t" r="r" b="b"/>
              <a:pathLst>
                <a:path w="127635" h="168275">
                  <a:moveTo>
                    <a:pt x="63768" y="0"/>
                  </a:moveTo>
                  <a:lnTo>
                    <a:pt x="127536" y="168077"/>
                  </a:lnTo>
                  <a:lnTo>
                    <a:pt x="0" y="168077"/>
                  </a:lnTo>
                  <a:lnTo>
                    <a:pt x="63768" y="0"/>
                  </a:lnTo>
                  <a:close/>
                </a:path>
              </a:pathLst>
            </a:custGeom>
            <a:ln w="23724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" name="object 128"/>
            <p:cNvSpPr/>
            <p:nvPr/>
          </p:nvSpPr>
          <p:spPr>
            <a:xfrm>
              <a:off x="3916711" y="5004295"/>
              <a:ext cx="127635" cy="168275"/>
            </a:xfrm>
            <a:custGeom>
              <a:avLst/>
              <a:gdLst/>
              <a:ahLst/>
              <a:cxnLst/>
              <a:rect l="l" t="t" r="r" b="b"/>
              <a:pathLst>
                <a:path w="127635" h="168275">
                  <a:moveTo>
                    <a:pt x="63789" y="0"/>
                  </a:moveTo>
                  <a:lnTo>
                    <a:pt x="0" y="168078"/>
                  </a:lnTo>
                  <a:lnTo>
                    <a:pt x="127535" y="168078"/>
                  </a:lnTo>
                  <a:lnTo>
                    <a:pt x="63789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" name="object 129"/>
            <p:cNvSpPr/>
            <p:nvPr/>
          </p:nvSpPr>
          <p:spPr>
            <a:xfrm>
              <a:off x="3916719" y="5004295"/>
              <a:ext cx="127635" cy="168275"/>
            </a:xfrm>
            <a:custGeom>
              <a:avLst/>
              <a:gdLst/>
              <a:ahLst/>
              <a:cxnLst/>
              <a:rect l="l" t="t" r="r" b="b"/>
              <a:pathLst>
                <a:path w="127635" h="168275">
                  <a:moveTo>
                    <a:pt x="63768" y="0"/>
                  </a:moveTo>
                  <a:lnTo>
                    <a:pt x="127536" y="168077"/>
                  </a:lnTo>
                  <a:lnTo>
                    <a:pt x="0" y="168077"/>
                  </a:lnTo>
                  <a:lnTo>
                    <a:pt x="63768" y="0"/>
                  </a:lnTo>
                  <a:close/>
                </a:path>
              </a:pathLst>
            </a:custGeom>
            <a:ln w="23724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" name="object 130"/>
            <p:cNvSpPr/>
            <p:nvPr/>
          </p:nvSpPr>
          <p:spPr>
            <a:xfrm>
              <a:off x="4448116" y="4724169"/>
              <a:ext cx="127635" cy="168275"/>
            </a:xfrm>
            <a:custGeom>
              <a:avLst/>
              <a:gdLst/>
              <a:ahLst/>
              <a:cxnLst/>
              <a:rect l="l" t="t" r="r" b="b"/>
              <a:pathLst>
                <a:path w="127635" h="168275">
                  <a:moveTo>
                    <a:pt x="63789" y="0"/>
                  </a:moveTo>
                  <a:lnTo>
                    <a:pt x="0" y="168078"/>
                  </a:lnTo>
                  <a:lnTo>
                    <a:pt x="127537" y="168078"/>
                  </a:lnTo>
                  <a:lnTo>
                    <a:pt x="63789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" name="object 131"/>
            <p:cNvSpPr/>
            <p:nvPr/>
          </p:nvSpPr>
          <p:spPr>
            <a:xfrm>
              <a:off x="4448121" y="4724166"/>
              <a:ext cx="127635" cy="168275"/>
            </a:xfrm>
            <a:custGeom>
              <a:avLst/>
              <a:gdLst/>
              <a:ahLst/>
              <a:cxnLst/>
              <a:rect l="l" t="t" r="r" b="b"/>
              <a:pathLst>
                <a:path w="127635" h="168275">
                  <a:moveTo>
                    <a:pt x="63768" y="0"/>
                  </a:moveTo>
                  <a:lnTo>
                    <a:pt x="127536" y="168077"/>
                  </a:lnTo>
                  <a:lnTo>
                    <a:pt x="0" y="168077"/>
                  </a:lnTo>
                  <a:lnTo>
                    <a:pt x="63768" y="0"/>
                  </a:lnTo>
                  <a:close/>
                </a:path>
              </a:pathLst>
            </a:custGeom>
            <a:ln w="23724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" name="object 132"/>
            <p:cNvSpPr/>
            <p:nvPr/>
          </p:nvSpPr>
          <p:spPr>
            <a:xfrm>
              <a:off x="4979522" y="4388021"/>
              <a:ext cx="127635" cy="168275"/>
            </a:xfrm>
            <a:custGeom>
              <a:avLst/>
              <a:gdLst/>
              <a:ahLst/>
              <a:cxnLst/>
              <a:rect l="l" t="t" r="r" b="b"/>
              <a:pathLst>
                <a:path w="127635" h="168275">
                  <a:moveTo>
                    <a:pt x="63767" y="0"/>
                  </a:moveTo>
                  <a:lnTo>
                    <a:pt x="0" y="168078"/>
                  </a:lnTo>
                  <a:lnTo>
                    <a:pt x="127535" y="168078"/>
                  </a:lnTo>
                  <a:lnTo>
                    <a:pt x="63767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" name="object 133"/>
            <p:cNvSpPr/>
            <p:nvPr/>
          </p:nvSpPr>
          <p:spPr>
            <a:xfrm>
              <a:off x="4979522" y="4388010"/>
              <a:ext cx="127635" cy="168275"/>
            </a:xfrm>
            <a:custGeom>
              <a:avLst/>
              <a:gdLst/>
              <a:ahLst/>
              <a:cxnLst/>
              <a:rect l="l" t="t" r="r" b="b"/>
              <a:pathLst>
                <a:path w="127635" h="168275">
                  <a:moveTo>
                    <a:pt x="63768" y="0"/>
                  </a:moveTo>
                  <a:lnTo>
                    <a:pt x="127536" y="168077"/>
                  </a:lnTo>
                  <a:lnTo>
                    <a:pt x="0" y="168077"/>
                  </a:lnTo>
                  <a:lnTo>
                    <a:pt x="63768" y="0"/>
                  </a:lnTo>
                  <a:close/>
                </a:path>
              </a:pathLst>
            </a:custGeom>
            <a:ln w="23724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" name="object 134"/>
            <p:cNvSpPr/>
            <p:nvPr/>
          </p:nvSpPr>
          <p:spPr>
            <a:xfrm>
              <a:off x="5510928" y="3995828"/>
              <a:ext cx="127635" cy="168275"/>
            </a:xfrm>
            <a:custGeom>
              <a:avLst/>
              <a:gdLst/>
              <a:ahLst/>
              <a:cxnLst/>
              <a:rect l="l" t="t" r="r" b="b"/>
              <a:pathLst>
                <a:path w="127635" h="168275">
                  <a:moveTo>
                    <a:pt x="63767" y="0"/>
                  </a:moveTo>
                  <a:lnTo>
                    <a:pt x="0" y="168078"/>
                  </a:lnTo>
                  <a:lnTo>
                    <a:pt x="127514" y="168078"/>
                  </a:lnTo>
                  <a:lnTo>
                    <a:pt x="63767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" name="object 135"/>
            <p:cNvSpPr/>
            <p:nvPr/>
          </p:nvSpPr>
          <p:spPr>
            <a:xfrm>
              <a:off x="5510923" y="3995828"/>
              <a:ext cx="127635" cy="168275"/>
            </a:xfrm>
            <a:custGeom>
              <a:avLst/>
              <a:gdLst/>
              <a:ahLst/>
              <a:cxnLst/>
              <a:rect l="l" t="t" r="r" b="b"/>
              <a:pathLst>
                <a:path w="127635" h="168275">
                  <a:moveTo>
                    <a:pt x="63768" y="0"/>
                  </a:moveTo>
                  <a:lnTo>
                    <a:pt x="127536" y="168077"/>
                  </a:lnTo>
                  <a:lnTo>
                    <a:pt x="0" y="168077"/>
                  </a:lnTo>
                  <a:lnTo>
                    <a:pt x="63768" y="0"/>
                  </a:lnTo>
                  <a:close/>
                </a:path>
              </a:pathLst>
            </a:custGeom>
            <a:ln w="23724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" name="object 136"/>
            <p:cNvSpPr/>
            <p:nvPr/>
          </p:nvSpPr>
          <p:spPr>
            <a:xfrm>
              <a:off x="6042333" y="3547643"/>
              <a:ext cx="127635" cy="168275"/>
            </a:xfrm>
            <a:custGeom>
              <a:avLst/>
              <a:gdLst/>
              <a:ahLst/>
              <a:cxnLst/>
              <a:rect l="l" t="t" r="r" b="b"/>
              <a:pathLst>
                <a:path w="127635" h="168275">
                  <a:moveTo>
                    <a:pt x="63767" y="0"/>
                  </a:moveTo>
                  <a:lnTo>
                    <a:pt x="0" y="168050"/>
                  </a:lnTo>
                  <a:lnTo>
                    <a:pt x="127515" y="168050"/>
                  </a:lnTo>
                  <a:lnTo>
                    <a:pt x="63767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" name="object 137"/>
            <p:cNvSpPr/>
            <p:nvPr/>
          </p:nvSpPr>
          <p:spPr>
            <a:xfrm>
              <a:off x="6042325" y="3547621"/>
              <a:ext cx="127635" cy="168275"/>
            </a:xfrm>
            <a:custGeom>
              <a:avLst/>
              <a:gdLst/>
              <a:ahLst/>
              <a:cxnLst/>
              <a:rect l="l" t="t" r="r" b="b"/>
              <a:pathLst>
                <a:path w="127635" h="168275">
                  <a:moveTo>
                    <a:pt x="63768" y="0"/>
                  </a:moveTo>
                  <a:lnTo>
                    <a:pt x="127536" y="168077"/>
                  </a:lnTo>
                  <a:lnTo>
                    <a:pt x="0" y="168077"/>
                  </a:lnTo>
                  <a:lnTo>
                    <a:pt x="63768" y="0"/>
                  </a:lnTo>
                  <a:close/>
                </a:path>
              </a:pathLst>
            </a:custGeom>
            <a:ln w="23724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" name="object 138"/>
            <p:cNvSpPr/>
            <p:nvPr/>
          </p:nvSpPr>
          <p:spPr>
            <a:xfrm>
              <a:off x="6573720" y="3043410"/>
              <a:ext cx="127635" cy="168275"/>
            </a:xfrm>
            <a:custGeom>
              <a:avLst/>
              <a:gdLst/>
              <a:ahLst/>
              <a:cxnLst/>
              <a:rect l="l" t="t" r="r" b="b"/>
              <a:pathLst>
                <a:path w="127634" h="168275">
                  <a:moveTo>
                    <a:pt x="63789" y="0"/>
                  </a:moveTo>
                  <a:lnTo>
                    <a:pt x="0" y="168050"/>
                  </a:lnTo>
                  <a:lnTo>
                    <a:pt x="127535" y="168050"/>
                  </a:lnTo>
                  <a:lnTo>
                    <a:pt x="63789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" name="object 139"/>
            <p:cNvSpPr/>
            <p:nvPr/>
          </p:nvSpPr>
          <p:spPr>
            <a:xfrm>
              <a:off x="6573726" y="3043387"/>
              <a:ext cx="127635" cy="168275"/>
            </a:xfrm>
            <a:custGeom>
              <a:avLst/>
              <a:gdLst/>
              <a:ahLst/>
              <a:cxnLst/>
              <a:rect l="l" t="t" r="r" b="b"/>
              <a:pathLst>
                <a:path w="127634" h="168275">
                  <a:moveTo>
                    <a:pt x="63768" y="0"/>
                  </a:moveTo>
                  <a:lnTo>
                    <a:pt x="127536" y="168077"/>
                  </a:lnTo>
                  <a:lnTo>
                    <a:pt x="0" y="168077"/>
                  </a:lnTo>
                  <a:lnTo>
                    <a:pt x="63768" y="0"/>
                  </a:lnTo>
                  <a:close/>
                </a:path>
              </a:pathLst>
            </a:custGeom>
            <a:ln w="23724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0" name="object 14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092810" y="2442798"/>
              <a:ext cx="152170" cy="192712"/>
            </a:xfrm>
            <a:prstGeom prst="rect">
              <a:avLst/>
            </a:prstGeom>
          </p:spPr>
        </p:pic>
        <p:sp>
          <p:nvSpPr>
            <p:cNvPr id="141" name="object 141"/>
            <p:cNvSpPr/>
            <p:nvPr/>
          </p:nvSpPr>
          <p:spPr>
            <a:xfrm>
              <a:off x="1791113" y="5172373"/>
              <a:ext cx="64135" cy="84455"/>
            </a:xfrm>
            <a:custGeom>
              <a:avLst/>
              <a:gdLst/>
              <a:ahLst/>
              <a:cxnLst/>
              <a:rect l="l" t="t" r="r" b="b"/>
              <a:pathLst>
                <a:path w="64135" h="84454">
                  <a:moveTo>
                    <a:pt x="63768" y="84038"/>
                  </a:moveTo>
                  <a:lnTo>
                    <a:pt x="0" y="0"/>
                  </a:lnTo>
                </a:path>
              </a:pathLst>
            </a:custGeom>
            <a:ln w="23724">
              <a:solidFill>
                <a:srgbClr val="00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" name="object 142"/>
            <p:cNvSpPr/>
            <p:nvPr/>
          </p:nvSpPr>
          <p:spPr>
            <a:xfrm>
              <a:off x="1854881" y="5256413"/>
              <a:ext cx="64135" cy="84455"/>
            </a:xfrm>
            <a:custGeom>
              <a:avLst/>
              <a:gdLst/>
              <a:ahLst/>
              <a:cxnLst/>
              <a:rect l="l" t="t" r="r" b="b"/>
              <a:pathLst>
                <a:path w="64135" h="84454">
                  <a:moveTo>
                    <a:pt x="0" y="0"/>
                  </a:moveTo>
                  <a:lnTo>
                    <a:pt x="63768" y="84038"/>
                  </a:lnTo>
                </a:path>
              </a:pathLst>
            </a:custGeom>
            <a:ln w="23724">
              <a:solidFill>
                <a:srgbClr val="00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" name="object 143"/>
            <p:cNvSpPr/>
            <p:nvPr/>
          </p:nvSpPr>
          <p:spPr>
            <a:xfrm>
              <a:off x="1791113" y="5256413"/>
              <a:ext cx="64135" cy="84455"/>
            </a:xfrm>
            <a:custGeom>
              <a:avLst/>
              <a:gdLst/>
              <a:ahLst/>
              <a:cxnLst/>
              <a:rect l="l" t="t" r="r" b="b"/>
              <a:pathLst>
                <a:path w="64135" h="84454">
                  <a:moveTo>
                    <a:pt x="63768" y="0"/>
                  </a:moveTo>
                  <a:lnTo>
                    <a:pt x="0" y="84038"/>
                  </a:lnTo>
                </a:path>
              </a:pathLst>
            </a:custGeom>
            <a:ln w="23724">
              <a:solidFill>
                <a:srgbClr val="00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" name="object 144"/>
            <p:cNvSpPr/>
            <p:nvPr/>
          </p:nvSpPr>
          <p:spPr>
            <a:xfrm>
              <a:off x="1854881" y="5172374"/>
              <a:ext cx="64135" cy="84455"/>
            </a:xfrm>
            <a:custGeom>
              <a:avLst/>
              <a:gdLst/>
              <a:ahLst/>
              <a:cxnLst/>
              <a:rect l="l" t="t" r="r" b="b"/>
              <a:pathLst>
                <a:path w="64135" h="84454">
                  <a:moveTo>
                    <a:pt x="0" y="84038"/>
                  </a:moveTo>
                  <a:lnTo>
                    <a:pt x="63768" y="0"/>
                  </a:lnTo>
                </a:path>
              </a:pathLst>
            </a:custGeom>
            <a:ln w="23724">
              <a:solidFill>
                <a:srgbClr val="00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" name="object 145"/>
            <p:cNvSpPr/>
            <p:nvPr/>
          </p:nvSpPr>
          <p:spPr>
            <a:xfrm>
              <a:off x="2322514" y="5172373"/>
              <a:ext cx="127635" cy="168275"/>
            </a:xfrm>
            <a:custGeom>
              <a:avLst/>
              <a:gdLst/>
              <a:ahLst/>
              <a:cxnLst/>
              <a:rect l="l" t="t" r="r" b="b"/>
              <a:pathLst>
                <a:path w="127635" h="168275">
                  <a:moveTo>
                    <a:pt x="63768" y="84038"/>
                  </a:moveTo>
                  <a:lnTo>
                    <a:pt x="0" y="0"/>
                  </a:lnTo>
                </a:path>
                <a:path w="127635" h="168275">
                  <a:moveTo>
                    <a:pt x="63768" y="84038"/>
                  </a:moveTo>
                  <a:lnTo>
                    <a:pt x="127536" y="168077"/>
                  </a:lnTo>
                </a:path>
                <a:path w="127635" h="168275">
                  <a:moveTo>
                    <a:pt x="63768" y="84038"/>
                  </a:moveTo>
                  <a:lnTo>
                    <a:pt x="0" y="168077"/>
                  </a:lnTo>
                </a:path>
                <a:path w="127635" h="168275">
                  <a:moveTo>
                    <a:pt x="63768" y="84038"/>
                  </a:moveTo>
                  <a:lnTo>
                    <a:pt x="127536" y="0"/>
                  </a:lnTo>
                </a:path>
              </a:pathLst>
            </a:custGeom>
            <a:ln w="24634">
              <a:solidFill>
                <a:srgbClr val="00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" name="object 146"/>
            <p:cNvSpPr/>
            <p:nvPr/>
          </p:nvSpPr>
          <p:spPr>
            <a:xfrm>
              <a:off x="2853917" y="5172373"/>
              <a:ext cx="127635" cy="168275"/>
            </a:xfrm>
            <a:custGeom>
              <a:avLst/>
              <a:gdLst/>
              <a:ahLst/>
              <a:cxnLst/>
              <a:rect l="l" t="t" r="r" b="b"/>
              <a:pathLst>
                <a:path w="127635" h="168275">
                  <a:moveTo>
                    <a:pt x="63768" y="84038"/>
                  </a:moveTo>
                  <a:lnTo>
                    <a:pt x="0" y="0"/>
                  </a:lnTo>
                </a:path>
                <a:path w="127635" h="168275">
                  <a:moveTo>
                    <a:pt x="63768" y="84038"/>
                  </a:moveTo>
                  <a:lnTo>
                    <a:pt x="127536" y="168077"/>
                  </a:lnTo>
                </a:path>
                <a:path w="127635" h="168275">
                  <a:moveTo>
                    <a:pt x="63768" y="84038"/>
                  </a:moveTo>
                  <a:lnTo>
                    <a:pt x="0" y="168077"/>
                  </a:lnTo>
                </a:path>
                <a:path w="127635" h="168275">
                  <a:moveTo>
                    <a:pt x="63768" y="84038"/>
                  </a:moveTo>
                  <a:lnTo>
                    <a:pt x="127536" y="0"/>
                  </a:lnTo>
                </a:path>
              </a:pathLst>
            </a:custGeom>
            <a:ln w="24634">
              <a:solidFill>
                <a:srgbClr val="00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" name="object 147"/>
            <p:cNvSpPr/>
            <p:nvPr/>
          </p:nvSpPr>
          <p:spPr>
            <a:xfrm>
              <a:off x="3385318" y="5116348"/>
              <a:ext cx="127635" cy="168275"/>
            </a:xfrm>
            <a:custGeom>
              <a:avLst/>
              <a:gdLst/>
              <a:ahLst/>
              <a:cxnLst/>
              <a:rect l="l" t="t" r="r" b="b"/>
              <a:pathLst>
                <a:path w="127635" h="168275">
                  <a:moveTo>
                    <a:pt x="63768" y="84038"/>
                  </a:moveTo>
                  <a:lnTo>
                    <a:pt x="0" y="0"/>
                  </a:lnTo>
                </a:path>
                <a:path w="127635" h="168275">
                  <a:moveTo>
                    <a:pt x="63768" y="84038"/>
                  </a:moveTo>
                  <a:lnTo>
                    <a:pt x="127536" y="168077"/>
                  </a:lnTo>
                </a:path>
                <a:path w="127635" h="168275">
                  <a:moveTo>
                    <a:pt x="63768" y="84038"/>
                  </a:moveTo>
                  <a:lnTo>
                    <a:pt x="0" y="168077"/>
                  </a:lnTo>
                </a:path>
                <a:path w="127635" h="168275">
                  <a:moveTo>
                    <a:pt x="63768" y="84038"/>
                  </a:moveTo>
                  <a:lnTo>
                    <a:pt x="127536" y="0"/>
                  </a:lnTo>
                </a:path>
              </a:pathLst>
            </a:custGeom>
            <a:ln w="24634">
              <a:solidFill>
                <a:srgbClr val="00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" name="object 148"/>
            <p:cNvSpPr/>
            <p:nvPr/>
          </p:nvSpPr>
          <p:spPr>
            <a:xfrm>
              <a:off x="3916719" y="5004296"/>
              <a:ext cx="127635" cy="168275"/>
            </a:xfrm>
            <a:custGeom>
              <a:avLst/>
              <a:gdLst/>
              <a:ahLst/>
              <a:cxnLst/>
              <a:rect l="l" t="t" r="r" b="b"/>
              <a:pathLst>
                <a:path w="127635" h="168275">
                  <a:moveTo>
                    <a:pt x="63768" y="84038"/>
                  </a:moveTo>
                  <a:lnTo>
                    <a:pt x="0" y="0"/>
                  </a:lnTo>
                </a:path>
                <a:path w="127635" h="168275">
                  <a:moveTo>
                    <a:pt x="63768" y="84038"/>
                  </a:moveTo>
                  <a:lnTo>
                    <a:pt x="127536" y="168077"/>
                  </a:lnTo>
                </a:path>
                <a:path w="127635" h="168275">
                  <a:moveTo>
                    <a:pt x="63768" y="84038"/>
                  </a:moveTo>
                  <a:lnTo>
                    <a:pt x="0" y="168077"/>
                  </a:lnTo>
                </a:path>
                <a:path w="127635" h="168275">
                  <a:moveTo>
                    <a:pt x="63768" y="84038"/>
                  </a:moveTo>
                  <a:lnTo>
                    <a:pt x="127536" y="0"/>
                  </a:lnTo>
                </a:path>
              </a:pathLst>
            </a:custGeom>
            <a:ln w="24634">
              <a:solidFill>
                <a:srgbClr val="00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" name="object 149"/>
            <p:cNvSpPr/>
            <p:nvPr/>
          </p:nvSpPr>
          <p:spPr>
            <a:xfrm>
              <a:off x="4448121" y="4808204"/>
              <a:ext cx="127635" cy="168275"/>
            </a:xfrm>
            <a:custGeom>
              <a:avLst/>
              <a:gdLst/>
              <a:ahLst/>
              <a:cxnLst/>
              <a:rect l="l" t="t" r="r" b="b"/>
              <a:pathLst>
                <a:path w="127635" h="168275">
                  <a:moveTo>
                    <a:pt x="63768" y="84038"/>
                  </a:moveTo>
                  <a:lnTo>
                    <a:pt x="0" y="0"/>
                  </a:lnTo>
                </a:path>
                <a:path w="127635" h="168275">
                  <a:moveTo>
                    <a:pt x="63768" y="84038"/>
                  </a:moveTo>
                  <a:lnTo>
                    <a:pt x="127536" y="168077"/>
                  </a:lnTo>
                </a:path>
                <a:path w="127635" h="168275">
                  <a:moveTo>
                    <a:pt x="63768" y="84038"/>
                  </a:moveTo>
                  <a:lnTo>
                    <a:pt x="0" y="168077"/>
                  </a:lnTo>
                </a:path>
                <a:path w="127635" h="168275">
                  <a:moveTo>
                    <a:pt x="63768" y="84038"/>
                  </a:moveTo>
                  <a:lnTo>
                    <a:pt x="127536" y="0"/>
                  </a:lnTo>
                </a:path>
              </a:pathLst>
            </a:custGeom>
            <a:ln w="24634">
              <a:solidFill>
                <a:srgbClr val="00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" name="object 150"/>
            <p:cNvSpPr/>
            <p:nvPr/>
          </p:nvSpPr>
          <p:spPr>
            <a:xfrm>
              <a:off x="4979522" y="4528075"/>
              <a:ext cx="127635" cy="168275"/>
            </a:xfrm>
            <a:custGeom>
              <a:avLst/>
              <a:gdLst/>
              <a:ahLst/>
              <a:cxnLst/>
              <a:rect l="l" t="t" r="r" b="b"/>
              <a:pathLst>
                <a:path w="127635" h="168275">
                  <a:moveTo>
                    <a:pt x="63768" y="84038"/>
                  </a:moveTo>
                  <a:lnTo>
                    <a:pt x="0" y="0"/>
                  </a:lnTo>
                </a:path>
                <a:path w="127635" h="168275">
                  <a:moveTo>
                    <a:pt x="63768" y="84038"/>
                  </a:moveTo>
                  <a:lnTo>
                    <a:pt x="127536" y="168077"/>
                  </a:lnTo>
                </a:path>
                <a:path w="127635" h="168275">
                  <a:moveTo>
                    <a:pt x="63768" y="84038"/>
                  </a:moveTo>
                  <a:lnTo>
                    <a:pt x="0" y="168077"/>
                  </a:lnTo>
                </a:path>
                <a:path w="127635" h="168275">
                  <a:moveTo>
                    <a:pt x="63768" y="84038"/>
                  </a:moveTo>
                  <a:lnTo>
                    <a:pt x="127536" y="0"/>
                  </a:lnTo>
                </a:path>
              </a:pathLst>
            </a:custGeom>
            <a:ln w="24634">
              <a:solidFill>
                <a:srgbClr val="00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" name="object 151"/>
            <p:cNvSpPr/>
            <p:nvPr/>
          </p:nvSpPr>
          <p:spPr>
            <a:xfrm>
              <a:off x="5510923" y="4135894"/>
              <a:ext cx="127635" cy="168275"/>
            </a:xfrm>
            <a:custGeom>
              <a:avLst/>
              <a:gdLst/>
              <a:ahLst/>
              <a:cxnLst/>
              <a:rect l="l" t="t" r="r" b="b"/>
              <a:pathLst>
                <a:path w="127635" h="168275">
                  <a:moveTo>
                    <a:pt x="63768" y="84038"/>
                  </a:moveTo>
                  <a:lnTo>
                    <a:pt x="0" y="0"/>
                  </a:lnTo>
                </a:path>
                <a:path w="127635" h="168275">
                  <a:moveTo>
                    <a:pt x="63768" y="84038"/>
                  </a:moveTo>
                  <a:lnTo>
                    <a:pt x="127536" y="168077"/>
                  </a:lnTo>
                </a:path>
                <a:path w="127635" h="168275">
                  <a:moveTo>
                    <a:pt x="63768" y="84038"/>
                  </a:moveTo>
                  <a:lnTo>
                    <a:pt x="0" y="168077"/>
                  </a:lnTo>
                </a:path>
                <a:path w="127635" h="168275">
                  <a:moveTo>
                    <a:pt x="63768" y="84038"/>
                  </a:moveTo>
                  <a:lnTo>
                    <a:pt x="127536" y="0"/>
                  </a:lnTo>
                </a:path>
              </a:pathLst>
            </a:custGeom>
            <a:ln w="24634">
              <a:solidFill>
                <a:srgbClr val="00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" name="object 152"/>
            <p:cNvSpPr/>
            <p:nvPr/>
          </p:nvSpPr>
          <p:spPr>
            <a:xfrm>
              <a:off x="6042325" y="3631659"/>
              <a:ext cx="127635" cy="168275"/>
            </a:xfrm>
            <a:custGeom>
              <a:avLst/>
              <a:gdLst/>
              <a:ahLst/>
              <a:cxnLst/>
              <a:rect l="l" t="t" r="r" b="b"/>
              <a:pathLst>
                <a:path w="127635" h="168275">
                  <a:moveTo>
                    <a:pt x="63768" y="84038"/>
                  </a:moveTo>
                  <a:lnTo>
                    <a:pt x="0" y="0"/>
                  </a:lnTo>
                </a:path>
                <a:path w="127635" h="168275">
                  <a:moveTo>
                    <a:pt x="63768" y="84038"/>
                  </a:moveTo>
                  <a:lnTo>
                    <a:pt x="127536" y="168077"/>
                  </a:lnTo>
                </a:path>
                <a:path w="127635" h="168275">
                  <a:moveTo>
                    <a:pt x="63768" y="84038"/>
                  </a:moveTo>
                  <a:lnTo>
                    <a:pt x="0" y="168077"/>
                  </a:lnTo>
                </a:path>
                <a:path w="127635" h="168275">
                  <a:moveTo>
                    <a:pt x="63768" y="84038"/>
                  </a:moveTo>
                  <a:lnTo>
                    <a:pt x="127536" y="0"/>
                  </a:lnTo>
                </a:path>
              </a:pathLst>
            </a:custGeom>
            <a:ln w="24634">
              <a:solidFill>
                <a:srgbClr val="00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" name="object 153"/>
            <p:cNvSpPr/>
            <p:nvPr/>
          </p:nvSpPr>
          <p:spPr>
            <a:xfrm>
              <a:off x="6573726" y="2987362"/>
              <a:ext cx="127635" cy="168275"/>
            </a:xfrm>
            <a:custGeom>
              <a:avLst/>
              <a:gdLst/>
              <a:ahLst/>
              <a:cxnLst/>
              <a:rect l="l" t="t" r="r" b="b"/>
              <a:pathLst>
                <a:path w="127634" h="168275">
                  <a:moveTo>
                    <a:pt x="63768" y="84038"/>
                  </a:moveTo>
                  <a:lnTo>
                    <a:pt x="0" y="0"/>
                  </a:lnTo>
                </a:path>
                <a:path w="127634" h="168275">
                  <a:moveTo>
                    <a:pt x="63768" y="84038"/>
                  </a:moveTo>
                  <a:lnTo>
                    <a:pt x="127536" y="168077"/>
                  </a:lnTo>
                </a:path>
                <a:path w="127634" h="168275">
                  <a:moveTo>
                    <a:pt x="63768" y="84038"/>
                  </a:moveTo>
                  <a:lnTo>
                    <a:pt x="0" y="168077"/>
                  </a:lnTo>
                </a:path>
                <a:path w="127634" h="168275">
                  <a:moveTo>
                    <a:pt x="63768" y="84038"/>
                  </a:moveTo>
                  <a:lnTo>
                    <a:pt x="127536" y="0"/>
                  </a:lnTo>
                </a:path>
              </a:pathLst>
            </a:custGeom>
            <a:ln w="24634">
              <a:solidFill>
                <a:srgbClr val="00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" name="object 154"/>
            <p:cNvSpPr/>
            <p:nvPr/>
          </p:nvSpPr>
          <p:spPr>
            <a:xfrm>
              <a:off x="7105127" y="2174986"/>
              <a:ext cx="127635" cy="168275"/>
            </a:xfrm>
            <a:custGeom>
              <a:avLst/>
              <a:gdLst/>
              <a:ahLst/>
              <a:cxnLst/>
              <a:rect l="l" t="t" r="r" b="b"/>
              <a:pathLst>
                <a:path w="127634" h="168275">
                  <a:moveTo>
                    <a:pt x="63768" y="84038"/>
                  </a:moveTo>
                  <a:lnTo>
                    <a:pt x="0" y="0"/>
                  </a:lnTo>
                </a:path>
                <a:path w="127634" h="168275">
                  <a:moveTo>
                    <a:pt x="63768" y="84038"/>
                  </a:moveTo>
                  <a:lnTo>
                    <a:pt x="127536" y="168077"/>
                  </a:lnTo>
                </a:path>
                <a:path w="127634" h="168275">
                  <a:moveTo>
                    <a:pt x="63768" y="84038"/>
                  </a:moveTo>
                  <a:lnTo>
                    <a:pt x="0" y="168077"/>
                  </a:lnTo>
                </a:path>
                <a:path w="127634" h="168275">
                  <a:moveTo>
                    <a:pt x="63768" y="84038"/>
                  </a:moveTo>
                  <a:lnTo>
                    <a:pt x="127536" y="0"/>
                  </a:lnTo>
                </a:path>
              </a:pathLst>
            </a:custGeom>
            <a:ln w="24634">
              <a:solidFill>
                <a:srgbClr val="00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" name="object 155"/>
            <p:cNvSpPr/>
            <p:nvPr/>
          </p:nvSpPr>
          <p:spPr>
            <a:xfrm>
              <a:off x="1791113" y="5172373"/>
              <a:ext cx="64135" cy="84455"/>
            </a:xfrm>
            <a:custGeom>
              <a:avLst/>
              <a:gdLst/>
              <a:ahLst/>
              <a:cxnLst/>
              <a:rect l="l" t="t" r="r" b="b"/>
              <a:pathLst>
                <a:path w="64135" h="84454">
                  <a:moveTo>
                    <a:pt x="63768" y="84038"/>
                  </a:moveTo>
                  <a:lnTo>
                    <a:pt x="0" y="0"/>
                  </a:lnTo>
                </a:path>
              </a:pathLst>
            </a:custGeom>
            <a:ln w="23724">
              <a:solidFill>
                <a:srgbClr val="800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" name="object 156"/>
            <p:cNvSpPr/>
            <p:nvPr/>
          </p:nvSpPr>
          <p:spPr>
            <a:xfrm>
              <a:off x="1854881" y="5256413"/>
              <a:ext cx="64135" cy="84455"/>
            </a:xfrm>
            <a:custGeom>
              <a:avLst/>
              <a:gdLst/>
              <a:ahLst/>
              <a:cxnLst/>
              <a:rect l="l" t="t" r="r" b="b"/>
              <a:pathLst>
                <a:path w="64135" h="84454">
                  <a:moveTo>
                    <a:pt x="0" y="0"/>
                  </a:moveTo>
                  <a:lnTo>
                    <a:pt x="63768" y="84038"/>
                  </a:lnTo>
                </a:path>
              </a:pathLst>
            </a:custGeom>
            <a:ln w="23724">
              <a:solidFill>
                <a:srgbClr val="800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" name="object 157"/>
            <p:cNvSpPr/>
            <p:nvPr/>
          </p:nvSpPr>
          <p:spPr>
            <a:xfrm>
              <a:off x="1791113" y="5256413"/>
              <a:ext cx="64135" cy="84455"/>
            </a:xfrm>
            <a:custGeom>
              <a:avLst/>
              <a:gdLst/>
              <a:ahLst/>
              <a:cxnLst/>
              <a:rect l="l" t="t" r="r" b="b"/>
              <a:pathLst>
                <a:path w="64135" h="84454">
                  <a:moveTo>
                    <a:pt x="63768" y="0"/>
                  </a:moveTo>
                  <a:lnTo>
                    <a:pt x="0" y="84038"/>
                  </a:lnTo>
                </a:path>
              </a:pathLst>
            </a:custGeom>
            <a:ln w="23724">
              <a:solidFill>
                <a:srgbClr val="800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" name="object 158"/>
            <p:cNvSpPr/>
            <p:nvPr/>
          </p:nvSpPr>
          <p:spPr>
            <a:xfrm>
              <a:off x="1854881" y="5172374"/>
              <a:ext cx="64135" cy="168275"/>
            </a:xfrm>
            <a:custGeom>
              <a:avLst/>
              <a:gdLst/>
              <a:ahLst/>
              <a:cxnLst/>
              <a:rect l="l" t="t" r="r" b="b"/>
              <a:pathLst>
                <a:path w="64135" h="168275">
                  <a:moveTo>
                    <a:pt x="0" y="84038"/>
                  </a:moveTo>
                  <a:lnTo>
                    <a:pt x="63768" y="0"/>
                  </a:lnTo>
                </a:path>
                <a:path w="64135" h="168275">
                  <a:moveTo>
                    <a:pt x="0" y="84038"/>
                  </a:moveTo>
                  <a:lnTo>
                    <a:pt x="0" y="0"/>
                  </a:lnTo>
                </a:path>
                <a:path w="64135" h="168275">
                  <a:moveTo>
                    <a:pt x="0" y="84038"/>
                  </a:moveTo>
                  <a:lnTo>
                    <a:pt x="0" y="168077"/>
                  </a:lnTo>
                </a:path>
              </a:pathLst>
            </a:custGeom>
            <a:ln w="24634">
              <a:solidFill>
                <a:srgbClr val="800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" name="object 159"/>
            <p:cNvSpPr/>
            <p:nvPr/>
          </p:nvSpPr>
          <p:spPr>
            <a:xfrm>
              <a:off x="2322514" y="5172373"/>
              <a:ext cx="127635" cy="168275"/>
            </a:xfrm>
            <a:custGeom>
              <a:avLst/>
              <a:gdLst/>
              <a:ahLst/>
              <a:cxnLst/>
              <a:rect l="l" t="t" r="r" b="b"/>
              <a:pathLst>
                <a:path w="127635" h="168275">
                  <a:moveTo>
                    <a:pt x="63768" y="84038"/>
                  </a:moveTo>
                  <a:lnTo>
                    <a:pt x="0" y="0"/>
                  </a:lnTo>
                </a:path>
                <a:path w="127635" h="168275">
                  <a:moveTo>
                    <a:pt x="63768" y="84038"/>
                  </a:moveTo>
                  <a:lnTo>
                    <a:pt x="127536" y="168077"/>
                  </a:lnTo>
                </a:path>
                <a:path w="127635" h="168275">
                  <a:moveTo>
                    <a:pt x="63768" y="84038"/>
                  </a:moveTo>
                  <a:lnTo>
                    <a:pt x="0" y="168077"/>
                  </a:lnTo>
                </a:path>
                <a:path w="127635" h="168275">
                  <a:moveTo>
                    <a:pt x="63768" y="84038"/>
                  </a:moveTo>
                  <a:lnTo>
                    <a:pt x="127536" y="0"/>
                  </a:lnTo>
                </a:path>
                <a:path w="127635" h="168275">
                  <a:moveTo>
                    <a:pt x="63768" y="84038"/>
                  </a:moveTo>
                  <a:lnTo>
                    <a:pt x="63768" y="0"/>
                  </a:lnTo>
                </a:path>
                <a:path w="127635" h="168275">
                  <a:moveTo>
                    <a:pt x="63768" y="84038"/>
                  </a:moveTo>
                  <a:lnTo>
                    <a:pt x="63768" y="168077"/>
                  </a:lnTo>
                </a:path>
              </a:pathLst>
            </a:custGeom>
            <a:ln w="24634">
              <a:solidFill>
                <a:srgbClr val="800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" name="object 160"/>
            <p:cNvSpPr/>
            <p:nvPr/>
          </p:nvSpPr>
          <p:spPr>
            <a:xfrm>
              <a:off x="2853917" y="5172373"/>
              <a:ext cx="127635" cy="168275"/>
            </a:xfrm>
            <a:custGeom>
              <a:avLst/>
              <a:gdLst/>
              <a:ahLst/>
              <a:cxnLst/>
              <a:rect l="l" t="t" r="r" b="b"/>
              <a:pathLst>
                <a:path w="127635" h="168275">
                  <a:moveTo>
                    <a:pt x="63768" y="84038"/>
                  </a:moveTo>
                  <a:lnTo>
                    <a:pt x="0" y="0"/>
                  </a:lnTo>
                </a:path>
                <a:path w="127635" h="168275">
                  <a:moveTo>
                    <a:pt x="63768" y="84038"/>
                  </a:moveTo>
                  <a:lnTo>
                    <a:pt x="127536" y="168077"/>
                  </a:lnTo>
                </a:path>
                <a:path w="127635" h="168275">
                  <a:moveTo>
                    <a:pt x="63768" y="84038"/>
                  </a:moveTo>
                  <a:lnTo>
                    <a:pt x="0" y="168077"/>
                  </a:lnTo>
                </a:path>
                <a:path w="127635" h="168275">
                  <a:moveTo>
                    <a:pt x="63768" y="84038"/>
                  </a:moveTo>
                  <a:lnTo>
                    <a:pt x="127536" y="0"/>
                  </a:lnTo>
                </a:path>
                <a:path w="127635" h="168275">
                  <a:moveTo>
                    <a:pt x="63768" y="84038"/>
                  </a:moveTo>
                  <a:lnTo>
                    <a:pt x="63768" y="0"/>
                  </a:lnTo>
                </a:path>
                <a:path w="127635" h="168275">
                  <a:moveTo>
                    <a:pt x="63768" y="84038"/>
                  </a:moveTo>
                  <a:lnTo>
                    <a:pt x="63768" y="168077"/>
                  </a:lnTo>
                </a:path>
              </a:pathLst>
            </a:custGeom>
            <a:ln w="24634">
              <a:solidFill>
                <a:srgbClr val="800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" name="object 161"/>
            <p:cNvSpPr/>
            <p:nvPr/>
          </p:nvSpPr>
          <p:spPr>
            <a:xfrm>
              <a:off x="3385318" y="5172373"/>
              <a:ext cx="127635" cy="168275"/>
            </a:xfrm>
            <a:custGeom>
              <a:avLst/>
              <a:gdLst/>
              <a:ahLst/>
              <a:cxnLst/>
              <a:rect l="l" t="t" r="r" b="b"/>
              <a:pathLst>
                <a:path w="127635" h="168275">
                  <a:moveTo>
                    <a:pt x="63768" y="84038"/>
                  </a:moveTo>
                  <a:lnTo>
                    <a:pt x="0" y="0"/>
                  </a:lnTo>
                </a:path>
                <a:path w="127635" h="168275">
                  <a:moveTo>
                    <a:pt x="63768" y="84038"/>
                  </a:moveTo>
                  <a:lnTo>
                    <a:pt x="127536" y="168077"/>
                  </a:lnTo>
                </a:path>
                <a:path w="127635" h="168275">
                  <a:moveTo>
                    <a:pt x="63768" y="84038"/>
                  </a:moveTo>
                  <a:lnTo>
                    <a:pt x="0" y="168077"/>
                  </a:lnTo>
                </a:path>
                <a:path w="127635" h="168275">
                  <a:moveTo>
                    <a:pt x="63768" y="84038"/>
                  </a:moveTo>
                  <a:lnTo>
                    <a:pt x="127536" y="0"/>
                  </a:lnTo>
                </a:path>
                <a:path w="127635" h="168275">
                  <a:moveTo>
                    <a:pt x="63768" y="84038"/>
                  </a:moveTo>
                  <a:lnTo>
                    <a:pt x="63768" y="0"/>
                  </a:lnTo>
                </a:path>
                <a:path w="127635" h="168275">
                  <a:moveTo>
                    <a:pt x="63768" y="84038"/>
                  </a:moveTo>
                  <a:lnTo>
                    <a:pt x="63768" y="168077"/>
                  </a:lnTo>
                </a:path>
              </a:pathLst>
            </a:custGeom>
            <a:ln w="24634">
              <a:solidFill>
                <a:srgbClr val="800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" name="object 162"/>
            <p:cNvSpPr/>
            <p:nvPr/>
          </p:nvSpPr>
          <p:spPr>
            <a:xfrm>
              <a:off x="3916719" y="5144360"/>
              <a:ext cx="127635" cy="168275"/>
            </a:xfrm>
            <a:custGeom>
              <a:avLst/>
              <a:gdLst/>
              <a:ahLst/>
              <a:cxnLst/>
              <a:rect l="l" t="t" r="r" b="b"/>
              <a:pathLst>
                <a:path w="127635" h="168275">
                  <a:moveTo>
                    <a:pt x="63768" y="84038"/>
                  </a:moveTo>
                  <a:lnTo>
                    <a:pt x="0" y="0"/>
                  </a:lnTo>
                </a:path>
                <a:path w="127635" h="168275">
                  <a:moveTo>
                    <a:pt x="63768" y="84038"/>
                  </a:moveTo>
                  <a:lnTo>
                    <a:pt x="127536" y="168077"/>
                  </a:lnTo>
                </a:path>
                <a:path w="127635" h="168275">
                  <a:moveTo>
                    <a:pt x="63768" y="84038"/>
                  </a:moveTo>
                  <a:lnTo>
                    <a:pt x="0" y="168077"/>
                  </a:lnTo>
                </a:path>
                <a:path w="127635" h="168275">
                  <a:moveTo>
                    <a:pt x="63768" y="84038"/>
                  </a:moveTo>
                  <a:lnTo>
                    <a:pt x="127536" y="0"/>
                  </a:lnTo>
                </a:path>
                <a:path w="127635" h="168275">
                  <a:moveTo>
                    <a:pt x="63768" y="84038"/>
                  </a:moveTo>
                  <a:lnTo>
                    <a:pt x="63768" y="0"/>
                  </a:lnTo>
                </a:path>
                <a:path w="127635" h="168275">
                  <a:moveTo>
                    <a:pt x="63768" y="84038"/>
                  </a:moveTo>
                  <a:lnTo>
                    <a:pt x="63768" y="168077"/>
                  </a:lnTo>
                </a:path>
              </a:pathLst>
            </a:custGeom>
            <a:ln w="24634">
              <a:solidFill>
                <a:srgbClr val="800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" name="object 163"/>
            <p:cNvSpPr/>
            <p:nvPr/>
          </p:nvSpPr>
          <p:spPr>
            <a:xfrm>
              <a:off x="4448121" y="5088334"/>
              <a:ext cx="127635" cy="168275"/>
            </a:xfrm>
            <a:custGeom>
              <a:avLst/>
              <a:gdLst/>
              <a:ahLst/>
              <a:cxnLst/>
              <a:rect l="l" t="t" r="r" b="b"/>
              <a:pathLst>
                <a:path w="127635" h="168275">
                  <a:moveTo>
                    <a:pt x="63768" y="84038"/>
                  </a:moveTo>
                  <a:lnTo>
                    <a:pt x="0" y="0"/>
                  </a:lnTo>
                </a:path>
                <a:path w="127635" h="168275">
                  <a:moveTo>
                    <a:pt x="63768" y="84038"/>
                  </a:moveTo>
                  <a:lnTo>
                    <a:pt x="127536" y="168077"/>
                  </a:lnTo>
                </a:path>
                <a:path w="127635" h="168275">
                  <a:moveTo>
                    <a:pt x="63768" y="84038"/>
                  </a:moveTo>
                  <a:lnTo>
                    <a:pt x="0" y="168077"/>
                  </a:lnTo>
                </a:path>
                <a:path w="127635" h="168275">
                  <a:moveTo>
                    <a:pt x="63768" y="84038"/>
                  </a:moveTo>
                  <a:lnTo>
                    <a:pt x="127536" y="0"/>
                  </a:lnTo>
                </a:path>
                <a:path w="127635" h="168275">
                  <a:moveTo>
                    <a:pt x="63768" y="84038"/>
                  </a:moveTo>
                  <a:lnTo>
                    <a:pt x="63768" y="0"/>
                  </a:lnTo>
                </a:path>
                <a:path w="127635" h="168275">
                  <a:moveTo>
                    <a:pt x="63768" y="84038"/>
                  </a:moveTo>
                  <a:lnTo>
                    <a:pt x="63768" y="168077"/>
                  </a:lnTo>
                </a:path>
              </a:pathLst>
            </a:custGeom>
            <a:ln w="24634">
              <a:solidFill>
                <a:srgbClr val="800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" name="object 164"/>
            <p:cNvSpPr/>
            <p:nvPr/>
          </p:nvSpPr>
          <p:spPr>
            <a:xfrm>
              <a:off x="4979522" y="5004296"/>
              <a:ext cx="127635" cy="168275"/>
            </a:xfrm>
            <a:custGeom>
              <a:avLst/>
              <a:gdLst/>
              <a:ahLst/>
              <a:cxnLst/>
              <a:rect l="l" t="t" r="r" b="b"/>
              <a:pathLst>
                <a:path w="127635" h="168275">
                  <a:moveTo>
                    <a:pt x="63768" y="84038"/>
                  </a:moveTo>
                  <a:lnTo>
                    <a:pt x="0" y="0"/>
                  </a:lnTo>
                </a:path>
                <a:path w="127635" h="168275">
                  <a:moveTo>
                    <a:pt x="63768" y="84038"/>
                  </a:moveTo>
                  <a:lnTo>
                    <a:pt x="127536" y="168077"/>
                  </a:lnTo>
                </a:path>
                <a:path w="127635" h="168275">
                  <a:moveTo>
                    <a:pt x="63768" y="84038"/>
                  </a:moveTo>
                  <a:lnTo>
                    <a:pt x="0" y="168077"/>
                  </a:lnTo>
                </a:path>
                <a:path w="127635" h="168275">
                  <a:moveTo>
                    <a:pt x="63768" y="84038"/>
                  </a:moveTo>
                  <a:lnTo>
                    <a:pt x="127536" y="0"/>
                  </a:lnTo>
                </a:path>
                <a:path w="127635" h="168275">
                  <a:moveTo>
                    <a:pt x="63768" y="84038"/>
                  </a:moveTo>
                  <a:lnTo>
                    <a:pt x="63768" y="0"/>
                  </a:lnTo>
                </a:path>
                <a:path w="127635" h="168275">
                  <a:moveTo>
                    <a:pt x="63768" y="84038"/>
                  </a:moveTo>
                  <a:lnTo>
                    <a:pt x="63768" y="168077"/>
                  </a:lnTo>
                </a:path>
              </a:pathLst>
            </a:custGeom>
            <a:ln w="24634">
              <a:solidFill>
                <a:srgbClr val="800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5" name="object 16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498606" y="4795887"/>
              <a:ext cx="152170" cy="192713"/>
            </a:xfrm>
            <a:prstGeom prst="rect">
              <a:avLst/>
            </a:prstGeom>
          </p:spPr>
        </p:pic>
        <p:pic>
          <p:nvPicPr>
            <p:cNvPr id="166" name="object 16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030008" y="4403706"/>
              <a:ext cx="152170" cy="192713"/>
            </a:xfrm>
            <a:prstGeom prst="rect">
              <a:avLst/>
            </a:prstGeom>
          </p:spPr>
        </p:pic>
        <p:pic>
          <p:nvPicPr>
            <p:cNvPr id="167" name="object 16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561409" y="3619342"/>
              <a:ext cx="152170" cy="192713"/>
            </a:xfrm>
            <a:prstGeom prst="rect">
              <a:avLst/>
            </a:prstGeom>
          </p:spPr>
        </p:pic>
        <p:sp>
          <p:nvSpPr>
            <p:cNvPr id="168" name="object 168"/>
            <p:cNvSpPr/>
            <p:nvPr/>
          </p:nvSpPr>
          <p:spPr>
            <a:xfrm>
              <a:off x="7105127" y="2090946"/>
              <a:ext cx="127635" cy="168275"/>
            </a:xfrm>
            <a:custGeom>
              <a:avLst/>
              <a:gdLst/>
              <a:ahLst/>
              <a:cxnLst/>
              <a:rect l="l" t="t" r="r" b="b"/>
              <a:pathLst>
                <a:path w="127634" h="168275">
                  <a:moveTo>
                    <a:pt x="63768" y="84038"/>
                  </a:moveTo>
                  <a:lnTo>
                    <a:pt x="0" y="0"/>
                  </a:lnTo>
                </a:path>
                <a:path w="127634" h="168275">
                  <a:moveTo>
                    <a:pt x="63768" y="84038"/>
                  </a:moveTo>
                  <a:lnTo>
                    <a:pt x="127536" y="168077"/>
                  </a:lnTo>
                </a:path>
                <a:path w="127634" h="168275">
                  <a:moveTo>
                    <a:pt x="63768" y="84038"/>
                  </a:moveTo>
                  <a:lnTo>
                    <a:pt x="0" y="168077"/>
                  </a:lnTo>
                </a:path>
                <a:path w="127634" h="168275">
                  <a:moveTo>
                    <a:pt x="63768" y="84038"/>
                  </a:moveTo>
                  <a:lnTo>
                    <a:pt x="127536" y="0"/>
                  </a:lnTo>
                </a:path>
                <a:path w="127634" h="168275">
                  <a:moveTo>
                    <a:pt x="63768" y="84038"/>
                  </a:moveTo>
                  <a:lnTo>
                    <a:pt x="63768" y="0"/>
                  </a:lnTo>
                </a:path>
                <a:path w="127634" h="168275">
                  <a:moveTo>
                    <a:pt x="63768" y="84038"/>
                  </a:moveTo>
                  <a:lnTo>
                    <a:pt x="63768" y="168077"/>
                  </a:lnTo>
                </a:path>
              </a:pathLst>
            </a:custGeom>
            <a:ln w="24634">
              <a:solidFill>
                <a:srgbClr val="800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9" name="object 169"/>
          <p:cNvSpPr txBox="1"/>
          <p:nvPr/>
        </p:nvSpPr>
        <p:spPr>
          <a:xfrm>
            <a:off x="1034537" y="1193377"/>
            <a:ext cx="620395" cy="4255135"/>
          </a:xfrm>
          <a:prstGeom prst="rect">
            <a:avLst/>
          </a:prstGeom>
        </p:spPr>
        <p:txBody>
          <a:bodyPr vert="horz" wrap="square" lIns="0" tIns="2247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70"/>
              </a:spcBef>
            </a:pPr>
            <a:r>
              <a:rPr sz="2650" spc="-310" dirty="0">
                <a:latin typeface="Arial"/>
                <a:cs typeface="Arial"/>
              </a:rPr>
              <a:t>1200</a:t>
            </a:r>
            <a:endParaRPr sz="26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675"/>
              </a:spcBef>
            </a:pPr>
            <a:r>
              <a:rPr sz="2650" spc="-310" dirty="0">
                <a:latin typeface="Arial"/>
                <a:cs typeface="Arial"/>
              </a:rPr>
              <a:t>1000</a:t>
            </a:r>
            <a:endParaRPr sz="2650">
              <a:latin typeface="Arial"/>
              <a:cs typeface="Arial"/>
            </a:endParaRPr>
          </a:p>
          <a:p>
            <a:pPr marL="161290">
              <a:lnSpc>
                <a:spcPct val="100000"/>
              </a:lnSpc>
              <a:spcBef>
                <a:spcPts val="1450"/>
              </a:spcBef>
            </a:pPr>
            <a:r>
              <a:rPr sz="2650" spc="-310" dirty="0">
                <a:latin typeface="Arial"/>
                <a:cs typeface="Arial"/>
              </a:rPr>
              <a:t>800</a:t>
            </a:r>
            <a:endParaRPr sz="2650">
              <a:latin typeface="Arial"/>
              <a:cs typeface="Arial"/>
            </a:endParaRPr>
          </a:p>
          <a:p>
            <a:pPr marL="161290">
              <a:lnSpc>
                <a:spcPct val="100000"/>
              </a:lnSpc>
              <a:spcBef>
                <a:spcPts val="1670"/>
              </a:spcBef>
            </a:pPr>
            <a:r>
              <a:rPr sz="2650" spc="-310" dirty="0">
                <a:latin typeface="Arial"/>
                <a:cs typeface="Arial"/>
              </a:rPr>
              <a:t>600</a:t>
            </a:r>
            <a:endParaRPr sz="2650">
              <a:latin typeface="Arial"/>
              <a:cs typeface="Arial"/>
            </a:endParaRPr>
          </a:p>
          <a:p>
            <a:pPr marL="161290">
              <a:lnSpc>
                <a:spcPct val="100000"/>
              </a:lnSpc>
              <a:spcBef>
                <a:spcPts val="1455"/>
              </a:spcBef>
            </a:pPr>
            <a:r>
              <a:rPr sz="2650" spc="-310" dirty="0">
                <a:latin typeface="Arial"/>
                <a:cs typeface="Arial"/>
              </a:rPr>
              <a:t>400</a:t>
            </a:r>
            <a:endParaRPr sz="265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1670"/>
              </a:spcBef>
            </a:pPr>
            <a:r>
              <a:rPr sz="2650" spc="-310" dirty="0">
                <a:latin typeface="Arial"/>
                <a:cs typeface="Arial"/>
              </a:rPr>
              <a:t>200</a:t>
            </a:r>
            <a:endParaRPr sz="2650">
              <a:latin typeface="Arial"/>
              <a:cs typeface="Arial"/>
            </a:endParaRPr>
          </a:p>
          <a:p>
            <a:pPr marR="11430" algn="r">
              <a:lnSpc>
                <a:spcPct val="100000"/>
              </a:lnSpc>
              <a:spcBef>
                <a:spcPts val="1455"/>
              </a:spcBef>
            </a:pPr>
            <a:r>
              <a:rPr sz="2650" spc="-360" dirty="0">
                <a:latin typeface="Arial"/>
                <a:cs typeface="Arial"/>
              </a:rPr>
              <a:t>0</a:t>
            </a:r>
            <a:endParaRPr sz="2650">
              <a:latin typeface="Arial"/>
              <a:cs typeface="Arial"/>
            </a:endParaRPr>
          </a:p>
        </p:txBody>
      </p:sp>
      <p:sp>
        <p:nvSpPr>
          <p:cNvPr id="170" name="object 170"/>
          <p:cNvSpPr txBox="1"/>
          <p:nvPr/>
        </p:nvSpPr>
        <p:spPr>
          <a:xfrm>
            <a:off x="1072821" y="5635892"/>
            <a:ext cx="898525" cy="4292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  <a:tabLst>
                <a:tab pos="718185" algn="l"/>
              </a:tabLst>
            </a:pPr>
            <a:r>
              <a:rPr sz="2650" spc="-300" dirty="0">
                <a:latin typeface="Arial"/>
                <a:cs typeface="Arial"/>
              </a:rPr>
              <a:t>-200	</a:t>
            </a:r>
            <a:r>
              <a:rPr sz="3975" spc="-540" baseline="13626" dirty="0">
                <a:latin typeface="Arial"/>
                <a:cs typeface="Arial"/>
              </a:rPr>
              <a:t>0</a:t>
            </a:r>
            <a:endParaRPr sz="3975" baseline="13626">
              <a:latin typeface="Arial"/>
              <a:cs typeface="Arial"/>
            </a:endParaRPr>
          </a:p>
        </p:txBody>
      </p:sp>
      <p:sp>
        <p:nvSpPr>
          <p:cNvPr id="171" name="object 171"/>
          <p:cNvSpPr txBox="1"/>
          <p:nvPr/>
        </p:nvSpPr>
        <p:spPr>
          <a:xfrm>
            <a:off x="2194083" y="2267426"/>
            <a:ext cx="1151890" cy="40322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250">
              <a:latin typeface="Times New Roman"/>
              <a:cs typeface="Times New Roman"/>
            </a:endParaRPr>
          </a:p>
          <a:p>
            <a:pPr marL="659765">
              <a:lnSpc>
                <a:spcPct val="100000"/>
              </a:lnSpc>
            </a:pPr>
            <a:r>
              <a:rPr sz="2650" spc="-360" dirty="0">
                <a:latin typeface="Arial"/>
                <a:cs typeface="Arial"/>
              </a:rPr>
              <a:t>2</a:t>
            </a:r>
            <a:endParaRPr sz="2650">
              <a:latin typeface="Arial"/>
              <a:cs typeface="Arial"/>
            </a:endParaRPr>
          </a:p>
        </p:txBody>
      </p:sp>
      <p:sp>
        <p:nvSpPr>
          <p:cNvPr id="172" name="object 172"/>
          <p:cNvSpPr txBox="1"/>
          <p:nvPr/>
        </p:nvSpPr>
        <p:spPr>
          <a:xfrm>
            <a:off x="3904020" y="5551854"/>
            <a:ext cx="167640" cy="4292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650" spc="-360" dirty="0">
                <a:latin typeface="Arial"/>
                <a:cs typeface="Arial"/>
              </a:rPr>
              <a:t>4</a:t>
            </a:r>
            <a:endParaRPr sz="2650">
              <a:latin typeface="Arial"/>
              <a:cs typeface="Arial"/>
            </a:endParaRPr>
          </a:p>
        </p:txBody>
      </p:sp>
      <p:sp>
        <p:nvSpPr>
          <p:cNvPr id="173" name="object 173"/>
          <p:cNvSpPr txBox="1"/>
          <p:nvPr/>
        </p:nvSpPr>
        <p:spPr>
          <a:xfrm>
            <a:off x="4966823" y="5551854"/>
            <a:ext cx="167640" cy="4292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650" spc="-360" dirty="0">
                <a:latin typeface="Arial"/>
                <a:cs typeface="Arial"/>
              </a:rPr>
              <a:t>6</a:t>
            </a:r>
            <a:endParaRPr sz="2650">
              <a:latin typeface="Arial"/>
              <a:cs typeface="Arial"/>
            </a:endParaRPr>
          </a:p>
        </p:txBody>
      </p:sp>
      <p:sp>
        <p:nvSpPr>
          <p:cNvPr id="174" name="object 174"/>
          <p:cNvSpPr txBox="1"/>
          <p:nvPr/>
        </p:nvSpPr>
        <p:spPr>
          <a:xfrm>
            <a:off x="6029713" y="5551854"/>
            <a:ext cx="167640" cy="4292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650" spc="-360" dirty="0">
                <a:latin typeface="Arial"/>
                <a:cs typeface="Arial"/>
              </a:rPr>
              <a:t>8</a:t>
            </a:r>
            <a:endParaRPr sz="2650">
              <a:latin typeface="Arial"/>
              <a:cs typeface="Arial"/>
            </a:endParaRPr>
          </a:p>
        </p:txBody>
      </p:sp>
      <p:sp>
        <p:nvSpPr>
          <p:cNvPr id="175" name="object 175"/>
          <p:cNvSpPr txBox="1"/>
          <p:nvPr/>
        </p:nvSpPr>
        <p:spPr>
          <a:xfrm>
            <a:off x="7007409" y="5551854"/>
            <a:ext cx="323215" cy="4292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650" spc="-310" dirty="0">
                <a:latin typeface="Arial"/>
                <a:cs typeface="Arial"/>
              </a:rPr>
              <a:t>10</a:t>
            </a:r>
            <a:endParaRPr sz="2650">
              <a:latin typeface="Arial"/>
              <a:cs typeface="Arial"/>
            </a:endParaRPr>
          </a:p>
        </p:txBody>
      </p:sp>
      <p:sp>
        <p:nvSpPr>
          <p:cNvPr id="176" name="object 176"/>
          <p:cNvSpPr txBox="1"/>
          <p:nvPr/>
        </p:nvSpPr>
        <p:spPr>
          <a:xfrm>
            <a:off x="8070298" y="5551854"/>
            <a:ext cx="323215" cy="4292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650" spc="-310" dirty="0">
                <a:latin typeface="Arial"/>
                <a:cs typeface="Arial"/>
              </a:rPr>
              <a:t>12</a:t>
            </a:r>
            <a:endParaRPr sz="2650">
              <a:latin typeface="Arial"/>
              <a:cs typeface="Arial"/>
            </a:endParaRPr>
          </a:p>
        </p:txBody>
      </p:sp>
      <p:sp>
        <p:nvSpPr>
          <p:cNvPr id="177" name="object 177"/>
          <p:cNvSpPr/>
          <p:nvPr/>
        </p:nvSpPr>
        <p:spPr>
          <a:xfrm>
            <a:off x="792079" y="1054467"/>
            <a:ext cx="7822565" cy="5407025"/>
          </a:xfrm>
          <a:custGeom>
            <a:avLst/>
            <a:gdLst/>
            <a:ahLst/>
            <a:cxnLst/>
            <a:rect l="l" t="t" r="r" b="b"/>
            <a:pathLst>
              <a:path w="7822565" h="5407025">
                <a:moveTo>
                  <a:pt x="0" y="0"/>
                </a:moveTo>
                <a:lnTo>
                  <a:pt x="7822227" y="0"/>
                </a:lnTo>
                <a:lnTo>
                  <a:pt x="7822227" y="5406503"/>
                </a:lnTo>
                <a:lnTo>
                  <a:pt x="0" y="5406503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" name="object 178"/>
          <p:cNvSpPr txBox="1"/>
          <p:nvPr/>
        </p:nvSpPr>
        <p:spPr>
          <a:xfrm>
            <a:off x="4955540" y="5835903"/>
            <a:ext cx="22860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spc="-5" dirty="0">
                <a:latin typeface="Times New Roman"/>
                <a:cs typeface="Times New Roman"/>
              </a:rPr>
              <a:t>n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79" name="object 179"/>
          <p:cNvSpPr txBox="1"/>
          <p:nvPr/>
        </p:nvSpPr>
        <p:spPr>
          <a:xfrm>
            <a:off x="26145" y="3321453"/>
            <a:ext cx="63436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spc="-10" dirty="0">
                <a:latin typeface="Times New Roman"/>
                <a:cs typeface="Times New Roman"/>
              </a:rPr>
              <a:t>f(</a:t>
            </a:r>
            <a:r>
              <a:rPr sz="3200" spc="-5" dirty="0">
                <a:latin typeface="Times New Roman"/>
                <a:cs typeface="Times New Roman"/>
              </a:rPr>
              <a:t>n)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99" name="object 19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>
                <a:solidFill>
                  <a:srgbClr val="888888"/>
                </a:solidFill>
              </a:rPr>
              <a:t>7</a:t>
            </a:fld>
            <a:endParaRPr dirty="0">
              <a:solidFill>
                <a:srgbClr val="888888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36550" y="262381"/>
            <a:ext cx="287020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-5" dirty="0"/>
              <a:t>Big-O</a:t>
            </a:r>
            <a:r>
              <a:rPr sz="4000" spc="-60" dirty="0"/>
              <a:t> </a:t>
            </a:r>
            <a:r>
              <a:rPr sz="4000" spc="-5" dirty="0"/>
              <a:t>Notation</a:t>
            </a:r>
            <a:endParaRPr sz="40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7240" y="1411986"/>
            <a:ext cx="177546" cy="177546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107421" y="1320038"/>
            <a:ext cx="7232650" cy="4536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69215">
              <a:lnSpc>
                <a:spcPct val="100000"/>
              </a:lnSpc>
              <a:spcBef>
                <a:spcPts val="95"/>
              </a:spcBef>
            </a:pPr>
            <a:r>
              <a:rPr sz="2000" spc="-5" dirty="0">
                <a:latin typeface="Times New Roman"/>
                <a:cs typeface="Times New Roman"/>
              </a:rPr>
              <a:t>Let f and g be functions from the set of integers or the set of real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numbers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to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set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of real numbers.</a:t>
            </a:r>
            <a:r>
              <a:rPr sz="2000" spc="459" dirty="0">
                <a:latin typeface="Times New Roman"/>
                <a:cs typeface="Times New Roman"/>
              </a:rPr>
              <a:t> </a:t>
            </a:r>
            <a:r>
              <a:rPr sz="2000" spc="-85" dirty="0">
                <a:latin typeface="Times New Roman"/>
                <a:cs typeface="Times New Roman"/>
              </a:rPr>
              <a:t>We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say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that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f(x) is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O</a:t>
            </a:r>
            <a:r>
              <a:rPr sz="2000" spc="-5" dirty="0">
                <a:latin typeface="Times New Roman"/>
                <a:cs typeface="Times New Roman"/>
              </a:rPr>
              <a:t>(g(x)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if there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are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constants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C0504D"/>
                </a:solidFill>
                <a:latin typeface="Times New Roman"/>
                <a:cs typeface="Times New Roman"/>
              </a:rPr>
              <a:t>C</a:t>
            </a:r>
            <a:r>
              <a:rPr sz="2000" spc="-5" dirty="0">
                <a:latin typeface="Symbol"/>
                <a:cs typeface="Symbol"/>
              </a:rPr>
              <a:t></a:t>
            </a:r>
            <a:r>
              <a:rPr sz="2000" b="1" spc="-5" dirty="0">
                <a:latin typeface="Times New Roman"/>
                <a:cs typeface="Times New Roman"/>
              </a:rPr>
              <a:t>N</a:t>
            </a:r>
            <a:r>
              <a:rPr sz="2000" b="1" spc="2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and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C0504D"/>
                </a:solidFill>
                <a:latin typeface="Times New Roman"/>
                <a:cs typeface="Times New Roman"/>
              </a:rPr>
              <a:t>k</a:t>
            </a:r>
            <a:r>
              <a:rPr sz="2000" spc="-5" dirty="0">
                <a:latin typeface="Symbol"/>
                <a:cs typeface="Symbol"/>
              </a:rPr>
              <a:t></a:t>
            </a:r>
            <a:r>
              <a:rPr sz="2000" b="1" spc="-5" dirty="0">
                <a:latin typeface="Times New Roman"/>
                <a:cs typeface="Times New Roman"/>
              </a:rPr>
              <a:t>R</a:t>
            </a:r>
            <a:r>
              <a:rPr sz="2000" b="1" spc="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such that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|f(x)|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Symbol"/>
                <a:cs typeface="Symbol"/>
              </a:rPr>
              <a:t>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C0504D"/>
                </a:solidFill>
                <a:latin typeface="Times New Roman"/>
                <a:cs typeface="Times New Roman"/>
              </a:rPr>
              <a:t>C</a:t>
            </a:r>
            <a:r>
              <a:rPr sz="2000" spc="5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|g(x)|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whenever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x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&gt;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C0504D"/>
                </a:solidFill>
                <a:latin typeface="Times New Roman"/>
                <a:cs typeface="Times New Roman"/>
              </a:rPr>
              <a:t>k</a:t>
            </a:r>
            <a:r>
              <a:rPr sz="2000" dirty="0"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2000" spc="-85" dirty="0">
                <a:latin typeface="Times New Roman"/>
                <a:cs typeface="Times New Roman"/>
              </a:rPr>
              <a:t>We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say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“f(x)</a:t>
            </a:r>
            <a:r>
              <a:rPr sz="2000" b="1" spc="-2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is</a:t>
            </a:r>
            <a:r>
              <a:rPr sz="2000" b="1" spc="-2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big-oh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of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g(x)”</a:t>
            </a:r>
            <a:r>
              <a:rPr sz="2000" dirty="0"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  <a:p>
            <a:pPr marL="12700" marR="238125">
              <a:lnSpc>
                <a:spcPct val="100000"/>
              </a:lnSpc>
              <a:spcBef>
                <a:spcPts val="480"/>
              </a:spcBef>
            </a:pPr>
            <a:r>
              <a:rPr sz="2000" spc="-5" dirty="0">
                <a:latin typeface="Times New Roman"/>
                <a:cs typeface="Times New Roman"/>
              </a:rPr>
              <a:t>The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intuitive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meaning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is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that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as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x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gets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large,</a:t>
            </a:r>
            <a:r>
              <a:rPr sz="2000" spc="-5" dirty="0">
                <a:latin typeface="Times New Roman"/>
                <a:cs typeface="Times New Roman"/>
              </a:rPr>
              <a:t> the values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of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f(x)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are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no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larger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than a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constant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times the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values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of g(x), or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f(x) is</a:t>
            </a:r>
            <a:r>
              <a:rPr sz="2000" i="1" spc="-10" dirty="0">
                <a:latin typeface="Times New Roman"/>
                <a:cs typeface="Times New Roman"/>
              </a:rPr>
              <a:t> </a:t>
            </a:r>
            <a:r>
              <a:rPr sz="2000" i="1" spc="-15" dirty="0">
                <a:latin typeface="Times New Roman"/>
                <a:cs typeface="Times New Roman"/>
              </a:rPr>
              <a:t>growing</a:t>
            </a:r>
            <a:r>
              <a:rPr sz="2000" i="1" spc="-10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no </a:t>
            </a:r>
            <a:r>
              <a:rPr sz="2000" i="1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faster</a:t>
            </a:r>
            <a:r>
              <a:rPr sz="2000" i="1" spc="-10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than</a:t>
            </a:r>
            <a:r>
              <a:rPr sz="2000" i="1" spc="-10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g(x)</a:t>
            </a:r>
            <a:r>
              <a:rPr sz="2000" i="1" spc="-2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[</a:t>
            </a:r>
            <a:r>
              <a:rPr sz="2000" i="1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g(x) is</a:t>
            </a:r>
            <a:r>
              <a:rPr sz="2000" i="1" u="sng" spc="-1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i="1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the</a:t>
            </a:r>
            <a:r>
              <a:rPr sz="2000" i="1" u="sng" spc="-1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i="1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upper bound</a:t>
            </a:r>
            <a:r>
              <a:rPr sz="2000" i="1" u="sng" spc="-1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i="1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of f(x)</a:t>
            </a:r>
            <a:r>
              <a:rPr sz="2000" spc="-5" dirty="0">
                <a:latin typeface="Times New Roman"/>
                <a:cs typeface="Times New Roman"/>
              </a:rPr>
              <a:t>].</a:t>
            </a:r>
            <a:endParaRPr sz="2000">
              <a:latin typeface="Times New Roman"/>
              <a:cs typeface="Times New Roman"/>
            </a:endParaRPr>
          </a:p>
          <a:p>
            <a:pPr marL="12700" marR="234950">
              <a:lnSpc>
                <a:spcPct val="100000"/>
              </a:lnSpc>
              <a:spcBef>
                <a:spcPts val="480"/>
              </a:spcBef>
            </a:pPr>
            <a:r>
              <a:rPr sz="2000" spc="-5" dirty="0">
                <a:latin typeface="Times New Roman"/>
                <a:cs typeface="Times New Roman"/>
              </a:rPr>
              <a:t>Often, when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we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try to get the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upper limit,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we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try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to get the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minimum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one.</a:t>
            </a:r>
            <a:endParaRPr sz="20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spcBef>
                <a:spcPts val="480"/>
              </a:spcBef>
            </a:pPr>
            <a:r>
              <a:rPr sz="2000" spc="-5" dirty="0">
                <a:latin typeface="Times New Roman"/>
                <a:cs typeface="Times New Roman"/>
              </a:rPr>
              <a:t>The constants </a:t>
            </a:r>
            <a:r>
              <a:rPr sz="2000" i="1" spc="-5" dirty="0">
                <a:latin typeface="Times New Roman"/>
                <a:cs typeface="Times New Roman"/>
              </a:rPr>
              <a:t>C </a:t>
            </a:r>
            <a:r>
              <a:rPr sz="2000" spc="-5" dirty="0">
                <a:latin typeface="Times New Roman"/>
                <a:cs typeface="Times New Roman"/>
              </a:rPr>
              <a:t>and </a:t>
            </a:r>
            <a:r>
              <a:rPr sz="2000" i="1" spc="-5" dirty="0">
                <a:latin typeface="Times New Roman"/>
                <a:cs typeface="Times New Roman"/>
              </a:rPr>
              <a:t>k </a:t>
            </a:r>
            <a:r>
              <a:rPr sz="2000" spc="-5" dirty="0">
                <a:latin typeface="Times New Roman"/>
                <a:cs typeface="Times New Roman"/>
              </a:rPr>
              <a:t>in the definition of </a:t>
            </a:r>
            <a:r>
              <a:rPr sz="2000" dirty="0">
                <a:latin typeface="Times New Roman"/>
                <a:cs typeface="Times New Roman"/>
              </a:rPr>
              <a:t>big-</a:t>
            </a:r>
            <a:r>
              <a:rPr sz="2000" i="1" dirty="0">
                <a:latin typeface="Times New Roman"/>
                <a:cs typeface="Times New Roman"/>
              </a:rPr>
              <a:t>O </a:t>
            </a:r>
            <a:r>
              <a:rPr sz="2000" spc="-5" dirty="0">
                <a:latin typeface="Times New Roman"/>
                <a:cs typeface="Times New Roman"/>
              </a:rPr>
              <a:t>notation are called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witnesses </a:t>
            </a:r>
            <a:r>
              <a:rPr sz="2000" spc="-5" dirty="0">
                <a:latin typeface="Times New Roman"/>
                <a:cs typeface="Times New Roman"/>
              </a:rPr>
              <a:t>to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relationship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f (x) </a:t>
            </a:r>
            <a:r>
              <a:rPr sz="2000" spc="-5" dirty="0">
                <a:latin typeface="Times New Roman"/>
                <a:cs typeface="Times New Roman"/>
              </a:rPr>
              <a:t>is </a:t>
            </a:r>
            <a:r>
              <a:rPr sz="2000" i="1" spc="-5" dirty="0">
                <a:latin typeface="Times New Roman"/>
                <a:cs typeface="Times New Roman"/>
              </a:rPr>
              <a:t>O(g(x))</a:t>
            </a:r>
            <a:r>
              <a:rPr sz="2000" spc="-5" dirty="0">
                <a:latin typeface="Times New Roman"/>
                <a:cs typeface="Times New Roman"/>
              </a:rPr>
              <a:t>.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spc="-75" dirty="0">
                <a:latin typeface="Times New Roman"/>
                <a:cs typeface="Times New Roman"/>
              </a:rPr>
              <a:t>To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establish that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f (x) </a:t>
            </a:r>
            <a:r>
              <a:rPr sz="2000" spc="-5" dirty="0">
                <a:latin typeface="Times New Roman"/>
                <a:cs typeface="Times New Roman"/>
              </a:rPr>
              <a:t>is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O(g(x)) </a:t>
            </a:r>
            <a:r>
              <a:rPr sz="20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we need only one pair of witnesses to this relationship</a:t>
            </a:r>
            <a:r>
              <a:rPr sz="2000" spc="-5" dirty="0">
                <a:latin typeface="Times New Roman"/>
                <a:cs typeface="Times New Roman"/>
              </a:rPr>
              <a:t>. That is,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to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show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that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f</a:t>
            </a:r>
            <a:r>
              <a:rPr sz="2000" i="1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(x)</a:t>
            </a:r>
            <a:r>
              <a:rPr sz="2000" i="1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is </a:t>
            </a:r>
            <a:r>
              <a:rPr sz="2000" i="1" spc="-5" dirty="0">
                <a:latin typeface="Times New Roman"/>
                <a:cs typeface="Times New Roman"/>
              </a:rPr>
              <a:t>O(g(x))</a:t>
            </a:r>
            <a:r>
              <a:rPr sz="2000" spc="-5" dirty="0">
                <a:latin typeface="Times New Roman"/>
                <a:cs typeface="Times New Roman"/>
              </a:rPr>
              <a:t>, we</a:t>
            </a:r>
            <a:r>
              <a:rPr sz="2000" spc="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need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find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only </a:t>
            </a:r>
            <a:r>
              <a:rPr sz="2000" i="1" spc="-5" dirty="0">
                <a:latin typeface="Times New Roman"/>
                <a:cs typeface="Times New Roman"/>
              </a:rPr>
              <a:t>one</a:t>
            </a:r>
            <a:r>
              <a:rPr sz="2000" i="1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pair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of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constants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C </a:t>
            </a:r>
            <a:r>
              <a:rPr sz="2000" i="1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and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k</a:t>
            </a:r>
            <a:r>
              <a:rPr sz="2000" spc="-5" dirty="0">
                <a:latin typeface="Times New Roman"/>
                <a:cs typeface="Times New Roman"/>
              </a:rPr>
              <a:t>,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witnesses,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such that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|</a:t>
            </a:r>
            <a:r>
              <a:rPr sz="2000" i="1" dirty="0">
                <a:latin typeface="Times New Roman"/>
                <a:cs typeface="Times New Roman"/>
              </a:rPr>
              <a:t>f</a:t>
            </a:r>
            <a:r>
              <a:rPr sz="2000" i="1" spc="-5" dirty="0">
                <a:latin typeface="Times New Roman"/>
                <a:cs typeface="Times New Roman"/>
              </a:rPr>
              <a:t> (x)</a:t>
            </a:r>
            <a:r>
              <a:rPr sz="2000" spc="-5" dirty="0">
                <a:latin typeface="Times New Roman"/>
                <a:cs typeface="Times New Roman"/>
              </a:rPr>
              <a:t>| ≤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C</a:t>
            </a:r>
            <a:r>
              <a:rPr sz="2000" i="1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|</a:t>
            </a:r>
            <a:r>
              <a:rPr sz="2000" i="1" spc="-5" dirty="0">
                <a:latin typeface="Times New Roman"/>
                <a:cs typeface="Times New Roman"/>
              </a:rPr>
              <a:t>g(x)</a:t>
            </a:r>
            <a:r>
              <a:rPr sz="2000" spc="-5" dirty="0">
                <a:latin typeface="Times New Roman"/>
                <a:cs typeface="Times New Roman"/>
              </a:rPr>
              <a:t>|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whenever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x</a:t>
            </a:r>
            <a:r>
              <a:rPr sz="2000" i="1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&gt;</a:t>
            </a:r>
            <a:r>
              <a:rPr sz="2000" i="1" spc="10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k</a:t>
            </a:r>
            <a:r>
              <a:rPr sz="2000" spc="-5" dirty="0"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7240" y="2387345"/>
            <a:ext cx="177546" cy="177546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7240" y="2753105"/>
            <a:ext cx="177546" cy="177546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7240" y="3728465"/>
            <a:ext cx="177546" cy="177545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7240" y="4399026"/>
            <a:ext cx="177546" cy="177545"/>
          </a:xfrm>
          <a:prstGeom prst="rect">
            <a:avLst/>
          </a:prstGeom>
        </p:spPr>
      </p:pic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>
                <a:solidFill>
                  <a:srgbClr val="888888"/>
                </a:solidFill>
              </a:rPr>
              <a:t>8</a:t>
            </a:fld>
            <a:endParaRPr dirty="0">
              <a:solidFill>
                <a:srgbClr val="888888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>
                <a:solidFill>
                  <a:srgbClr val="888888"/>
                </a:solidFill>
              </a:rPr>
              <a:t>9</a:t>
            </a:fld>
            <a:endParaRPr dirty="0">
              <a:solidFill>
                <a:srgbClr val="888888"/>
              </a:solidFill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18232" y="246538"/>
            <a:ext cx="490791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Show</a:t>
            </a:r>
            <a:r>
              <a:rPr spc="-15" dirty="0"/>
              <a:t> </a:t>
            </a:r>
            <a:r>
              <a:rPr spc="-5" dirty="0"/>
              <a:t>that</a:t>
            </a:r>
            <a:r>
              <a:rPr dirty="0"/>
              <a:t> 3x</a:t>
            </a:r>
            <a:r>
              <a:rPr sz="3150" baseline="25132" dirty="0"/>
              <a:t>3</a:t>
            </a:r>
            <a:r>
              <a:rPr sz="3200" dirty="0"/>
              <a:t>+2x</a:t>
            </a:r>
            <a:r>
              <a:rPr sz="3150" baseline="25132" dirty="0"/>
              <a:t>2</a:t>
            </a:r>
            <a:r>
              <a:rPr sz="3200" dirty="0"/>
              <a:t>+7x+9</a:t>
            </a:r>
            <a:r>
              <a:rPr sz="3200" spc="10" dirty="0"/>
              <a:t> </a:t>
            </a:r>
            <a:r>
              <a:rPr sz="3200" spc="-5" dirty="0"/>
              <a:t>is</a:t>
            </a:r>
            <a:r>
              <a:rPr sz="3200" spc="-25" dirty="0"/>
              <a:t> </a:t>
            </a:r>
            <a:r>
              <a:rPr sz="3200" dirty="0"/>
              <a:t>O(x</a:t>
            </a:r>
            <a:r>
              <a:rPr sz="3150" baseline="25132" dirty="0"/>
              <a:t>3</a:t>
            </a:r>
            <a:r>
              <a:rPr sz="3200" dirty="0"/>
              <a:t>)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516623" y="1469390"/>
            <a:ext cx="7879080" cy="429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47700" marR="206375" indent="-609600">
              <a:lnSpc>
                <a:spcPct val="100000"/>
              </a:lnSpc>
              <a:spcBef>
                <a:spcPts val="100"/>
              </a:spcBef>
            </a:pPr>
            <a:r>
              <a:rPr sz="2800" dirty="0">
                <a:latin typeface="Times New Roman"/>
                <a:cs typeface="Times New Roman"/>
              </a:rPr>
              <a:t>Proof: </a:t>
            </a:r>
            <a:r>
              <a:rPr sz="2800" spc="-114" dirty="0">
                <a:latin typeface="Times New Roman"/>
                <a:cs typeface="Times New Roman"/>
              </a:rPr>
              <a:t>We </a:t>
            </a:r>
            <a:r>
              <a:rPr sz="2800" spc="-5" dirty="0">
                <a:latin typeface="Times New Roman"/>
                <a:cs typeface="Times New Roman"/>
              </a:rPr>
              <a:t>must </a:t>
            </a:r>
            <a:r>
              <a:rPr sz="2800" dirty="0">
                <a:latin typeface="Times New Roman"/>
                <a:cs typeface="Times New Roman"/>
              </a:rPr>
              <a:t>show </a:t>
            </a:r>
            <a:r>
              <a:rPr sz="2800" spc="-5" dirty="0">
                <a:latin typeface="Times New Roman"/>
                <a:cs typeface="Times New Roman"/>
              </a:rPr>
              <a:t>that </a:t>
            </a:r>
            <a:r>
              <a:rPr sz="2800" dirty="0">
                <a:latin typeface="Symbol"/>
                <a:cs typeface="Symbol"/>
              </a:rPr>
              <a:t>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constants C</a:t>
            </a:r>
            <a:r>
              <a:rPr sz="2800" spc="-5" dirty="0">
                <a:latin typeface="Symbol"/>
                <a:cs typeface="Symbol"/>
              </a:rPr>
              <a:t></a:t>
            </a:r>
            <a:r>
              <a:rPr sz="2800" b="1" spc="-5" dirty="0">
                <a:latin typeface="Times New Roman"/>
                <a:cs typeface="Times New Roman"/>
              </a:rPr>
              <a:t>N </a:t>
            </a:r>
            <a:r>
              <a:rPr sz="2800" spc="-5" dirty="0">
                <a:latin typeface="Times New Roman"/>
                <a:cs typeface="Times New Roman"/>
              </a:rPr>
              <a:t>and </a:t>
            </a:r>
            <a:r>
              <a:rPr sz="2800" dirty="0">
                <a:latin typeface="Times New Roman"/>
                <a:cs typeface="Times New Roman"/>
              </a:rPr>
              <a:t>k</a:t>
            </a:r>
            <a:r>
              <a:rPr sz="2800" dirty="0">
                <a:latin typeface="Symbol"/>
                <a:cs typeface="Symbol"/>
              </a:rPr>
              <a:t></a:t>
            </a:r>
            <a:r>
              <a:rPr sz="2800" b="1" dirty="0">
                <a:latin typeface="Times New Roman"/>
                <a:cs typeface="Times New Roman"/>
              </a:rPr>
              <a:t>R </a:t>
            </a:r>
            <a:r>
              <a:rPr sz="2800" b="1" spc="-6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such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that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|3x</a:t>
            </a:r>
            <a:r>
              <a:rPr sz="2775" baseline="25525" dirty="0">
                <a:latin typeface="Times New Roman"/>
                <a:cs typeface="Times New Roman"/>
              </a:rPr>
              <a:t>3</a:t>
            </a:r>
            <a:r>
              <a:rPr sz="2800" dirty="0">
                <a:latin typeface="Times New Roman"/>
                <a:cs typeface="Times New Roman"/>
              </a:rPr>
              <a:t>+2x</a:t>
            </a:r>
            <a:r>
              <a:rPr sz="2775" baseline="25525" dirty="0">
                <a:latin typeface="Times New Roman"/>
                <a:cs typeface="Times New Roman"/>
              </a:rPr>
              <a:t>2</a:t>
            </a:r>
            <a:r>
              <a:rPr sz="2800" dirty="0">
                <a:latin typeface="Times New Roman"/>
                <a:cs typeface="Times New Roman"/>
              </a:rPr>
              <a:t>+7x+9|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Symbol"/>
                <a:cs typeface="Symbol"/>
              </a:rPr>
              <a:t></a:t>
            </a:r>
            <a:r>
              <a:rPr sz="2800" dirty="0">
                <a:latin typeface="Times New Roman"/>
                <a:cs typeface="Times New Roman"/>
              </a:rPr>
              <a:t> C|x</a:t>
            </a:r>
            <a:r>
              <a:rPr sz="2775" baseline="25525" dirty="0">
                <a:latin typeface="Times New Roman"/>
                <a:cs typeface="Times New Roman"/>
              </a:rPr>
              <a:t>3</a:t>
            </a:r>
            <a:r>
              <a:rPr sz="2800" dirty="0">
                <a:latin typeface="Times New Roman"/>
                <a:cs typeface="Times New Roman"/>
              </a:rPr>
              <a:t>|</a:t>
            </a:r>
            <a:r>
              <a:rPr sz="2800" spc="-5" dirty="0">
                <a:latin typeface="Times New Roman"/>
                <a:cs typeface="Times New Roman"/>
              </a:rPr>
              <a:t> whenever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x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&gt;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k.</a:t>
            </a:r>
            <a:endParaRPr sz="280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  <a:spcBef>
                <a:spcPts val="665"/>
              </a:spcBef>
            </a:pPr>
            <a:r>
              <a:rPr sz="2800" dirty="0">
                <a:latin typeface="Times New Roman"/>
                <a:cs typeface="Times New Roman"/>
              </a:rPr>
              <a:t>Choose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k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1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then</a:t>
            </a:r>
            <a:endParaRPr sz="280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  <a:spcBef>
                <a:spcPts val="680"/>
              </a:spcBef>
            </a:pPr>
            <a:r>
              <a:rPr sz="2800" dirty="0">
                <a:latin typeface="Times New Roman"/>
                <a:cs typeface="Times New Roman"/>
              </a:rPr>
              <a:t>3x</a:t>
            </a:r>
            <a:r>
              <a:rPr sz="2775" baseline="25525" dirty="0">
                <a:latin typeface="Times New Roman"/>
                <a:cs typeface="Times New Roman"/>
              </a:rPr>
              <a:t>3</a:t>
            </a:r>
            <a:r>
              <a:rPr sz="2800" dirty="0">
                <a:latin typeface="Times New Roman"/>
                <a:cs typeface="Times New Roman"/>
              </a:rPr>
              <a:t>+2x</a:t>
            </a:r>
            <a:r>
              <a:rPr sz="2775" baseline="25525" dirty="0">
                <a:latin typeface="Times New Roman"/>
                <a:cs typeface="Times New Roman"/>
              </a:rPr>
              <a:t>2</a:t>
            </a:r>
            <a:r>
              <a:rPr sz="2800" dirty="0">
                <a:latin typeface="Times New Roman"/>
                <a:cs typeface="Times New Roman"/>
              </a:rPr>
              <a:t>+7x+9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Symbol"/>
                <a:cs typeface="Symbol"/>
              </a:rPr>
              <a:t>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3x</a:t>
            </a:r>
            <a:r>
              <a:rPr sz="2775" baseline="25525" dirty="0">
                <a:latin typeface="Times New Roman"/>
                <a:cs typeface="Times New Roman"/>
              </a:rPr>
              <a:t>3</a:t>
            </a:r>
            <a:r>
              <a:rPr sz="2800" dirty="0">
                <a:latin typeface="Times New Roman"/>
                <a:cs typeface="Times New Roman"/>
              </a:rPr>
              <a:t>+2x</a:t>
            </a:r>
            <a:r>
              <a:rPr sz="2775" baseline="25525" dirty="0">
                <a:latin typeface="Times New Roman"/>
                <a:cs typeface="Times New Roman"/>
              </a:rPr>
              <a:t>3</a:t>
            </a:r>
            <a:r>
              <a:rPr sz="2800" dirty="0">
                <a:latin typeface="Times New Roman"/>
                <a:cs typeface="Times New Roman"/>
              </a:rPr>
              <a:t>+7x</a:t>
            </a:r>
            <a:r>
              <a:rPr sz="2775" baseline="25525" dirty="0">
                <a:latin typeface="Times New Roman"/>
                <a:cs typeface="Times New Roman"/>
              </a:rPr>
              <a:t>3</a:t>
            </a:r>
            <a:r>
              <a:rPr sz="2800" dirty="0">
                <a:latin typeface="Times New Roman"/>
                <a:cs typeface="Times New Roman"/>
              </a:rPr>
              <a:t>+9x</a:t>
            </a:r>
            <a:r>
              <a:rPr sz="2775" baseline="25525" dirty="0">
                <a:latin typeface="Times New Roman"/>
                <a:cs typeface="Times New Roman"/>
              </a:rPr>
              <a:t>3</a:t>
            </a:r>
            <a:r>
              <a:rPr sz="2775" spc="307" baseline="255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21x</a:t>
            </a:r>
            <a:r>
              <a:rPr sz="2775" baseline="25525" dirty="0">
                <a:latin typeface="Times New Roman"/>
                <a:cs typeface="Times New Roman"/>
              </a:rPr>
              <a:t>3</a:t>
            </a:r>
            <a:endParaRPr sz="2775" baseline="25525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  <a:spcBef>
                <a:spcPts val="665"/>
              </a:spcBef>
            </a:pPr>
            <a:r>
              <a:rPr sz="2800" dirty="0">
                <a:latin typeface="Times New Roman"/>
                <a:cs typeface="Times New Roman"/>
              </a:rPr>
              <a:t>So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let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C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21.</a:t>
            </a:r>
            <a:endParaRPr sz="2800">
              <a:latin typeface="Times New Roman"/>
              <a:cs typeface="Times New Roman"/>
            </a:endParaRPr>
          </a:p>
          <a:p>
            <a:pPr marL="647700" marR="1585595" indent="-610235">
              <a:lnSpc>
                <a:spcPct val="100000"/>
              </a:lnSpc>
              <a:spcBef>
                <a:spcPts val="680"/>
              </a:spcBef>
            </a:pPr>
            <a:r>
              <a:rPr sz="2800" spc="-5" dirty="0">
                <a:latin typeface="Times New Roman"/>
                <a:cs typeface="Times New Roman"/>
              </a:rPr>
              <a:t>Then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3x</a:t>
            </a:r>
            <a:r>
              <a:rPr sz="2775" spc="-7" baseline="25525" dirty="0">
                <a:latin typeface="Times New Roman"/>
                <a:cs typeface="Times New Roman"/>
              </a:rPr>
              <a:t>3</a:t>
            </a:r>
            <a:r>
              <a:rPr sz="2800" spc="-5" dirty="0">
                <a:latin typeface="Times New Roman"/>
                <a:cs typeface="Times New Roman"/>
              </a:rPr>
              <a:t>+2x</a:t>
            </a:r>
            <a:r>
              <a:rPr sz="2775" spc="-7" baseline="25525" dirty="0">
                <a:latin typeface="Times New Roman"/>
                <a:cs typeface="Times New Roman"/>
              </a:rPr>
              <a:t>2</a:t>
            </a:r>
            <a:r>
              <a:rPr sz="2800" spc="-5" dirty="0">
                <a:latin typeface="Times New Roman"/>
                <a:cs typeface="Times New Roman"/>
              </a:rPr>
              <a:t>+7x+9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Symbol"/>
                <a:cs typeface="Symbol"/>
              </a:rPr>
              <a:t></a:t>
            </a:r>
            <a:r>
              <a:rPr sz="2800" dirty="0">
                <a:latin typeface="Times New Roman"/>
                <a:cs typeface="Times New Roman"/>
              </a:rPr>
              <a:t> 21x</a:t>
            </a:r>
            <a:r>
              <a:rPr sz="2775" baseline="25525" dirty="0">
                <a:latin typeface="Times New Roman"/>
                <a:cs typeface="Times New Roman"/>
              </a:rPr>
              <a:t>3</a:t>
            </a:r>
            <a:r>
              <a:rPr sz="2775" spc="345" baseline="255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when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x </a:t>
            </a:r>
            <a:r>
              <a:rPr sz="2800" dirty="0">
                <a:latin typeface="Symbol"/>
                <a:cs typeface="Symbol"/>
              </a:rPr>
              <a:t></a:t>
            </a:r>
            <a:r>
              <a:rPr sz="2800" dirty="0">
                <a:latin typeface="Times New Roman"/>
                <a:cs typeface="Times New Roman"/>
              </a:rPr>
              <a:t> 1.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So,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3x</a:t>
            </a:r>
            <a:r>
              <a:rPr sz="2775" baseline="25525" dirty="0">
                <a:latin typeface="Times New Roman"/>
                <a:cs typeface="Times New Roman"/>
              </a:rPr>
              <a:t>3</a:t>
            </a:r>
            <a:r>
              <a:rPr sz="2800" dirty="0">
                <a:latin typeface="Times New Roman"/>
                <a:cs typeface="Times New Roman"/>
              </a:rPr>
              <a:t>+2x</a:t>
            </a:r>
            <a:r>
              <a:rPr sz="2775" baseline="25525" dirty="0">
                <a:latin typeface="Times New Roman"/>
                <a:cs typeface="Times New Roman"/>
              </a:rPr>
              <a:t>2</a:t>
            </a:r>
            <a:r>
              <a:rPr sz="2800" dirty="0">
                <a:latin typeface="Times New Roman"/>
                <a:cs typeface="Times New Roman"/>
              </a:rPr>
              <a:t>+7x+9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O</a:t>
            </a:r>
            <a:r>
              <a:rPr sz="2800" dirty="0">
                <a:latin typeface="Times New Roman"/>
                <a:cs typeface="Times New Roman"/>
              </a:rPr>
              <a:t>(x</a:t>
            </a:r>
            <a:r>
              <a:rPr sz="2775" baseline="25525" dirty="0">
                <a:latin typeface="Times New Roman"/>
                <a:cs typeface="Times New Roman"/>
              </a:rPr>
              <a:t>3</a:t>
            </a:r>
            <a:r>
              <a:rPr sz="2800" dirty="0">
                <a:latin typeface="Times New Roman"/>
                <a:cs typeface="Times New Roman"/>
              </a:rPr>
              <a:t>)</a:t>
            </a:r>
            <a:endParaRPr sz="2800">
              <a:latin typeface="Times New Roman"/>
              <a:cs typeface="Times New Roman"/>
            </a:endParaRPr>
          </a:p>
          <a:p>
            <a:pPr marL="647700" marR="30480" indent="-610235">
              <a:lnSpc>
                <a:spcPct val="100000"/>
              </a:lnSpc>
              <a:spcBef>
                <a:spcPts val="665"/>
              </a:spcBef>
            </a:pPr>
            <a:r>
              <a:rPr sz="2800" spc="-5" dirty="0">
                <a:latin typeface="Times New Roman"/>
                <a:cs typeface="Times New Roman"/>
              </a:rPr>
              <a:t>Check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if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5" dirty="0">
                <a:latin typeface="Times New Roman"/>
                <a:cs typeface="Times New Roman"/>
              </a:rPr>
              <a:t>x</a:t>
            </a:r>
            <a:r>
              <a:rPr sz="2775" spc="7" baseline="25525" dirty="0">
                <a:latin typeface="Times New Roman"/>
                <a:cs typeface="Times New Roman"/>
              </a:rPr>
              <a:t>3</a:t>
            </a:r>
            <a:r>
              <a:rPr sz="2775" spc="359" baseline="255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+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200x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O(x</a:t>
            </a:r>
            <a:r>
              <a:rPr sz="2775" baseline="25525" dirty="0">
                <a:latin typeface="Times New Roman"/>
                <a:cs typeface="Times New Roman"/>
              </a:rPr>
              <a:t>3</a:t>
            </a:r>
            <a:r>
              <a:rPr sz="2800" dirty="0">
                <a:latin typeface="Times New Roman"/>
                <a:cs typeface="Times New Roman"/>
              </a:rPr>
              <a:t>);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if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so,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how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to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choose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k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and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C?</a:t>
            </a:r>
            <a:r>
              <a:rPr sz="2800" spc="-70" dirty="0">
                <a:latin typeface="Times New Roman"/>
                <a:cs typeface="Times New Roman"/>
              </a:rPr>
              <a:t> </a:t>
            </a:r>
            <a:r>
              <a:rPr sz="2800" spc="-35" dirty="0">
                <a:latin typeface="Times New Roman"/>
                <a:cs typeface="Times New Roman"/>
              </a:rPr>
              <a:t>Try</a:t>
            </a:r>
            <a:r>
              <a:rPr sz="2800" spc="-5" dirty="0">
                <a:latin typeface="Times New Roman"/>
                <a:cs typeface="Times New Roman"/>
              </a:rPr>
              <a:t> and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verify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your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answer.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</TotalTime>
  <Words>3849</Words>
  <Application>Microsoft Macintosh PowerPoint</Application>
  <PresentationFormat>On-screen Show (4:3)</PresentationFormat>
  <Paragraphs>490</Paragraphs>
  <Slides>51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59" baseType="lpstr">
      <vt:lpstr>Arial</vt:lpstr>
      <vt:lpstr>Calibri</vt:lpstr>
      <vt:lpstr>Cambria Math</vt:lpstr>
      <vt:lpstr>Monotype Corsiva</vt:lpstr>
      <vt:lpstr>Symbol</vt:lpstr>
      <vt:lpstr>Times New Roman</vt:lpstr>
      <vt:lpstr>Office Theme</vt:lpstr>
      <vt:lpstr>Microsoft Equation 3.0</vt:lpstr>
      <vt:lpstr>The Growth of Functions Logarithms review</vt:lpstr>
      <vt:lpstr>Logarithms Review</vt:lpstr>
      <vt:lpstr>PowerPoint Presentation</vt:lpstr>
      <vt:lpstr>Basic Rules of Logarithms</vt:lpstr>
      <vt:lpstr>The Growth of Functions Growth and Big-O</vt:lpstr>
      <vt:lpstr>Growth</vt:lpstr>
      <vt:lpstr>How to quantify growth as n gets larger?</vt:lpstr>
      <vt:lpstr>Big-O Notation</vt:lpstr>
      <vt:lpstr>Show that 3x3+2x2+7x+9 is O(x3)</vt:lpstr>
      <vt:lpstr>21x3</vt:lpstr>
      <vt:lpstr>PowerPoint Presentation</vt:lpstr>
      <vt:lpstr>General Rules</vt:lpstr>
      <vt:lpstr>General Rules (cont.)</vt:lpstr>
      <vt:lpstr>Examples</vt:lpstr>
      <vt:lpstr>The Growth of Functions Proofs and Hierarchy</vt:lpstr>
      <vt:lpstr>Show that n! is O(nn)</vt:lpstr>
      <vt:lpstr>Prove that n10 is O(2n )</vt:lpstr>
      <vt:lpstr>Example: Not Big-O</vt:lpstr>
      <vt:lpstr>10000</vt:lpstr>
      <vt:lpstr>CN, kR, n&gt;k such that n2 &gt; 4Cn</vt:lpstr>
      <vt:lpstr>Is 2n O(n!)?</vt:lpstr>
      <vt:lpstr>Is 2n O(n!)?</vt:lpstr>
      <vt:lpstr>Is f(x)=(x2+1)/(x+1) O(x)?</vt:lpstr>
      <vt:lpstr>Hierarchy of functions</vt:lpstr>
      <vt:lpstr>Hierarchy of functions</vt:lpstr>
      <vt:lpstr>Hierarchy of functions</vt:lpstr>
      <vt:lpstr>Hierarchy of functions</vt:lpstr>
      <vt:lpstr>Hierarchy of functions</vt:lpstr>
      <vt:lpstr>Hierarchy of functions</vt:lpstr>
      <vt:lpstr>Hierarchy of functions</vt:lpstr>
      <vt:lpstr>Hierarchy of functions</vt:lpstr>
      <vt:lpstr>Hierarchy of functions</vt:lpstr>
      <vt:lpstr>Hierarchy of functions</vt:lpstr>
      <vt:lpstr>Hierarchy of functions</vt:lpstr>
      <vt:lpstr>Hierarchy of functions</vt:lpstr>
      <vt:lpstr>The Growth of Functions More Proofs and Why we care</vt:lpstr>
      <vt:lpstr>Prove that log10x is O(log2x)</vt:lpstr>
      <vt:lpstr>To Prove that log10x is O(log2x)</vt:lpstr>
      <vt:lpstr>Prove log(n!) is O(nlogn)</vt:lpstr>
      <vt:lpstr>Big-Omega and Big-Theta Notation</vt:lpstr>
      <vt:lpstr>Observations</vt:lpstr>
      <vt:lpstr>Observations</vt:lpstr>
      <vt:lpstr>Show that x2 + 4x + 17 is O(x3) but that  x3 is not O(x2 + 4x + 17).</vt:lpstr>
      <vt:lpstr>Suppose that f (x), g(x), and h(x) are functions such that  f (x) is O(g(x)) and g(x) is O(h(x)). Show that f (x) is O(h(x)).</vt:lpstr>
      <vt:lpstr>PowerPoint Presentation</vt:lpstr>
      <vt:lpstr>PowerPoint Presentation</vt:lpstr>
      <vt:lpstr>Time Complexity</vt:lpstr>
      <vt:lpstr>Example: Find the location of a particular element, k, in a  sequential list of n elements.</vt:lpstr>
      <vt:lpstr>Big-O Notation for Time Complexity</vt:lpstr>
      <vt:lpstr>A Simple Exercise</vt:lpstr>
      <vt:lpstr>Assume T(n) is the number of operations needed to solve a problem with n inputs  and each operation takes 10-6 seconds.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Growth of Functions Logarithms review</dc:title>
  <cp:lastModifiedBy>Microsoft Office User</cp:lastModifiedBy>
  <cp:revision>4</cp:revision>
  <dcterms:created xsi:type="dcterms:W3CDTF">2022-03-27T01:42:11Z</dcterms:created>
  <dcterms:modified xsi:type="dcterms:W3CDTF">2022-03-30T18:19:25Z</dcterms:modified>
</cp:coreProperties>
</file>