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5143500" cx="9144000"/>
  <p:notesSz cx="6858000" cy="9144000"/>
  <p:embeddedFontLst>
    <p:embeddedFont>
      <p:font typeface="Playfair Display"/>
      <p:regular r:id="rId20"/>
      <p:bold r:id="rId21"/>
      <p:italic r:id="rId22"/>
      <p:boldItalic r:id="rId23"/>
    </p:embeddedFont>
    <p:embeddedFont>
      <p:font typeface="Montserrat"/>
      <p:regular r:id="rId24"/>
      <p:bold r:id="rId25"/>
      <p:italic r:id="rId26"/>
      <p:boldItalic r:id="rId27"/>
    </p:embeddedFont>
    <p:embeddedFont>
      <p:font typeface="Lato"/>
      <p:regular r:id="rId28"/>
      <p:bold r:id="rId29"/>
      <p:italic r:id="rId30"/>
      <p:boldItalic r:id="rId31"/>
    </p:embeddedFont>
    <p:embeddedFont>
      <p:font typeface="Bebas Neue"/>
      <p:regular r:id="rId32"/>
    </p:embeddedFont>
    <p:embeddedFont>
      <p:font typeface="Nanum Gothic"/>
      <p:regular r:id="rId33"/>
      <p:bold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layfairDisplay-regular.fntdata"/><Relationship Id="rId22" Type="http://schemas.openxmlformats.org/officeDocument/2006/relationships/font" Target="fonts/PlayfairDisplay-italic.fntdata"/><Relationship Id="rId21" Type="http://schemas.openxmlformats.org/officeDocument/2006/relationships/font" Target="fonts/PlayfairDisplay-bold.fntdata"/><Relationship Id="rId24" Type="http://schemas.openxmlformats.org/officeDocument/2006/relationships/font" Target="fonts/Montserrat-regular.fntdata"/><Relationship Id="rId23" Type="http://schemas.openxmlformats.org/officeDocument/2006/relationships/font" Target="fonts/PlayfairDisplay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Montserrat-italic.fntdata"/><Relationship Id="rId25" Type="http://schemas.openxmlformats.org/officeDocument/2006/relationships/font" Target="fonts/Montserrat-bold.fntdata"/><Relationship Id="rId28" Type="http://schemas.openxmlformats.org/officeDocument/2006/relationships/font" Target="fonts/Lato-regular.fntdata"/><Relationship Id="rId27" Type="http://schemas.openxmlformats.org/officeDocument/2006/relationships/font" Target="fonts/Montserrat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Lato-bold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Lato-boldItalic.fntdata"/><Relationship Id="rId30" Type="http://schemas.openxmlformats.org/officeDocument/2006/relationships/font" Target="fonts/Lato-italic.fntdata"/><Relationship Id="rId11" Type="http://schemas.openxmlformats.org/officeDocument/2006/relationships/slide" Target="slides/slide7.xml"/><Relationship Id="rId33" Type="http://schemas.openxmlformats.org/officeDocument/2006/relationships/font" Target="fonts/NanumGothic-regular.fntdata"/><Relationship Id="rId10" Type="http://schemas.openxmlformats.org/officeDocument/2006/relationships/slide" Target="slides/slide6.xml"/><Relationship Id="rId32" Type="http://schemas.openxmlformats.org/officeDocument/2006/relationships/font" Target="fonts/BebasNeue-regular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34" Type="http://schemas.openxmlformats.org/officeDocument/2006/relationships/font" Target="fonts/NanumGothic-bold.fntdata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2c5ecb31be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2c5ecb31be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22d4f7d0a59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22d4f7d0a59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Erin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tendency to see their environment only as it affects them as it is consistent with their expectations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22e2d1eadee_0_2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22e2d1eadee_0_2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Erin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people's tendency to rely too heavily on the first piece of information they receive on a topic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2d4f7d0a59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22d4f7d0a59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erin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tendency to judge others’ behaviors as due to internal factors such as ability or attitude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2e62c83b37_4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22e62c83b37_4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Now, let’s look at how poor decision-making can affect a business. Before Google were a number of smaller search engines, such as Ask.com. Excite, the corporation that came to own Ask.com, turned down the chance to buy Google for only $750K. George Bell, the CEO of Excite, made a poor business decision because he did not have access to the information that might have predicted Google’s rise to one of the largest corporations on the planet.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22e2d1eadee_0_2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22e2d1eadee_0_2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erin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22e6506a49e_1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22e6506a49e_1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1826f07d4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1826f07d4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why is learning important for employees?</a:t>
            </a:r>
            <a:endParaRPr/>
          </a:p>
          <a:p>
            <a:pPr indent="-298450" lvl="1" marL="9144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/>
              <a:t>tools employees can use for good decision makings</a:t>
            </a:r>
            <a:endParaRPr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/>
              <a:t>more knowledge = better position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1826f07d4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1826f07d4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1826f07d4a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21826f07d4a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2e62c83b37_4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2e62c83b37_4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take a look at how good decision-making can affect a business. A 2010 article in the Harvard Business Review noted how Ford, the then-largest automobile manufacturer in the United States, turned its failing business model around by focusing on better decision-making processes. CEO Alan Mulally pushed off a large-scale restructuring within Ford until the decisions required to streamline production and address shortcomings were planned and implemented. This ultimately led to Ford returning to making a profit in early 2010.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1826f07d4a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1826f07d4a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"/>
              <a:t>reinforcement:</a:t>
            </a:r>
            <a:endParaRPr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/>
              <a:t>also known as “operant conditioning”</a:t>
            </a:r>
            <a:endParaRPr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/>
              <a:t>learn by observing the link between “voluntary behavior” and the “consequences that follow”</a:t>
            </a:r>
            <a:endParaRPr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/>
              <a:t>your employee engages in a desirable behavior → you reward them</a:t>
            </a:r>
            <a:endParaRPr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/>
              <a:t>your employee engages in an undesirable behavior → you punish them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contingencies of reinforcement</a:t>
            </a:r>
            <a:endParaRPr/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positive reinforcement: positive outcome follows a desirable behavior</a:t>
            </a:r>
            <a:endParaRPr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negative reinforcement: negative outcome is removed following a desired behavior</a:t>
            </a:r>
            <a:endParaRPr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punishment: negative outcome follows an undesirable behavior</a:t>
            </a:r>
            <a:endParaRPr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extinction: positive outcome is removed following an undesirable behavior</a:t>
            </a:r>
            <a:endParaRPr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positive reinforcement and extinction tend to do so “without” creating feelings of animosity and conflict (both between the manager-employee amongst coworkers)</a:t>
            </a:r>
            <a:endParaRPr/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negative reinforcement and punishment tend to bring other detrimental consequences among with them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2. Observation</a:t>
            </a:r>
            <a:endParaRPr/>
          </a:p>
          <a:p>
            <a:pPr indent="-298450" lvl="1" marL="9144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"/>
              <a:t>social learning theory suggests that people in organizations have the ability to learn through the observation of others</a:t>
            </a:r>
            <a:endParaRPr/>
          </a:p>
          <a:p>
            <a:pPr indent="-2984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romanLcPeriod"/>
            </a:pPr>
            <a:r>
              <a:rPr lang="en"/>
              <a:t>applicable in many settings including workplace, child-parents, education, etc.</a:t>
            </a:r>
            <a:endParaRPr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"/>
              <a:t>behavioral modeling in the workplace: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3. Goal Orientations</a:t>
            </a:r>
            <a:endParaRPr/>
          </a:p>
          <a:p>
            <a:pPr indent="-298450" lvl="1" marL="9144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"/>
              <a:t>learning orientation</a:t>
            </a:r>
            <a:endParaRPr/>
          </a:p>
          <a:p>
            <a:pPr indent="-2984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romanLcPeriod"/>
            </a:pPr>
            <a:r>
              <a:rPr lang="en"/>
              <a:t>building competence is deemed more important than demonstrating competence</a:t>
            </a:r>
            <a:endParaRPr/>
          </a:p>
          <a:p>
            <a:pPr indent="-2984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romanLcPeriod"/>
            </a:pPr>
            <a:r>
              <a:rPr lang="en"/>
              <a:t>learning itself &gt;&gt;&gt; showing that you’re good at it</a:t>
            </a:r>
            <a:endParaRPr/>
          </a:p>
          <a:p>
            <a:pPr indent="-2984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romanLcPeriod"/>
            </a:pPr>
            <a:r>
              <a:rPr lang="en"/>
              <a:t>tends to be associated with positive outcomes such as:</a:t>
            </a:r>
            <a:endParaRPr/>
          </a:p>
          <a:p>
            <a:pPr indent="-298450" lvl="3" marL="18288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rabicPeriod"/>
            </a:pPr>
            <a:r>
              <a:rPr lang="en"/>
              <a:t>improved self confidence; feedback-seeking behaviors learning performance</a:t>
            </a:r>
            <a:endParaRPr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"/>
              <a:t>performance-prove orientation</a:t>
            </a:r>
            <a:endParaRPr/>
          </a:p>
          <a:p>
            <a:pPr indent="-2984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romanLcPeriod"/>
            </a:pPr>
            <a:r>
              <a:rPr lang="en"/>
              <a:t>focus is on demonstrating competence so that others think favorably of you</a:t>
            </a:r>
            <a:endParaRPr/>
          </a:p>
          <a:p>
            <a:pPr indent="-2984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romanLcPeriod"/>
            </a:pPr>
            <a:r>
              <a:rPr lang="en"/>
              <a:t>learning itself &lt;&lt;&lt;&lt; showing that you’re good at it</a:t>
            </a:r>
            <a:endParaRPr/>
          </a:p>
          <a:p>
            <a:pPr indent="-2984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romanLcPeriod"/>
            </a:pPr>
            <a:r>
              <a:rPr lang="en"/>
              <a:t>mixed evidence on performance prove orientation</a:t>
            </a:r>
            <a:endParaRPr/>
          </a:p>
          <a:p>
            <a:pPr indent="-29845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alphaLcPeriod"/>
            </a:pPr>
            <a:r>
              <a:rPr lang="en"/>
              <a:t>performance avoid orientation</a:t>
            </a:r>
            <a:endParaRPr/>
          </a:p>
          <a:p>
            <a:pPr indent="-2984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romanLcPeriod"/>
            </a:pPr>
            <a:r>
              <a:rPr lang="en"/>
              <a:t>focus is on demonstrating competence so that others will not think poorly of you</a:t>
            </a:r>
            <a:endParaRPr/>
          </a:p>
          <a:p>
            <a:pPr indent="-2984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romanLcPeriod"/>
            </a:pPr>
            <a:r>
              <a:rPr lang="en"/>
              <a:t>tends to be associated with negative outcomes such as:</a:t>
            </a:r>
            <a:endParaRPr/>
          </a:p>
          <a:p>
            <a:pPr indent="-298450" lvl="2" marL="13716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AutoNum type="romanLcPeriod"/>
            </a:pPr>
            <a:r>
              <a:rPr lang="en"/>
              <a:t>learning less; experiencing higher levels of anxiety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22cf8fa26f2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22cf8fa26f2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21826f07d4a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21826f07d4a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1826f07d4a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1826f07d4a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erin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Bounded rationality: individuals do not have ability to process all available information to make a rational decision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Simplification: when decision makers </a:t>
            </a:r>
            <a:r>
              <a:rPr lang="en"/>
              <a:t>simplify</a:t>
            </a:r>
            <a:r>
              <a:rPr lang="en"/>
              <a:t> information to make sense of the complex problem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Satisficing: when decision makers select the first acceptable alternative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5400000">
            <a:off x="7500300" y="505"/>
            <a:ext cx="1643700" cy="1643700"/>
          </a:xfrm>
          <a:prstGeom prst="diagStripe">
            <a:avLst>
              <a:gd fmla="val 0" name="adj"/>
            </a:avLst>
          </a:prstGeom>
          <a:solidFill>
            <a:schemeClr val="lt1">
              <a:alpha val="303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0" y="490"/>
            <a:ext cx="5153705" cy="5134399"/>
            <a:chOff x="0" y="75"/>
            <a:chExt cx="5153705" cy="5152950"/>
          </a:xfrm>
        </p:grpSpPr>
        <p:sp>
          <p:nvSpPr>
            <p:cNvPr id="12" name="Google Shape;12;p2"/>
            <p:cNvSpPr/>
            <p:nvPr/>
          </p:nvSpPr>
          <p:spPr>
            <a:xfrm rot="-5400000">
              <a:off x="455" y="-225"/>
              <a:ext cx="5152800" cy="51537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 rot="-5400000">
              <a:off x="150" y="1145825"/>
              <a:ext cx="3996600" cy="3996900"/>
            </a:xfrm>
            <a:prstGeom prst="diagStripe">
              <a:avLst>
                <a:gd fmla="val 58774" name="adj"/>
              </a:avLst>
            </a:prstGeom>
            <a:solidFill>
              <a:schemeClr val="lt1">
                <a:alpha val="303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 rot="-5400000">
              <a:off x="1646" y="-75"/>
              <a:ext cx="2299800" cy="23001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 flipH="1">
              <a:off x="652821" y="590035"/>
              <a:ext cx="2300100" cy="2299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Google Shape;16;p2"/>
          <p:cNvSpPr txBox="1"/>
          <p:nvPr>
            <p:ph type="ctrTitle"/>
          </p:nvPr>
        </p:nvSpPr>
        <p:spPr>
          <a:xfrm>
            <a:off x="3537150" y="1578400"/>
            <a:ext cx="5017500" cy="157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5083950" y="3924925"/>
            <a:ext cx="34707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1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107" name="Google Shape;107;p11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11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11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1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1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1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1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11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11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11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11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11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11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" name="Google Shape;120;p11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11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11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1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11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5" name="Google Shape;125;p11"/>
          <p:cNvSpPr txBox="1"/>
          <p:nvPr>
            <p:ph hasCustomPrompt="1" type="title"/>
          </p:nvPr>
        </p:nvSpPr>
        <p:spPr>
          <a:xfrm>
            <a:off x="823850" y="1284675"/>
            <a:ext cx="47760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>
            <a:r>
              <a:t>xx%</a:t>
            </a:r>
          </a:p>
        </p:txBody>
      </p:sp>
      <p:sp>
        <p:nvSpPr>
          <p:cNvPr id="126" name="Google Shape;126;p11"/>
          <p:cNvSpPr txBox="1"/>
          <p:nvPr>
            <p:ph idx="1" type="body"/>
          </p:nvPr>
        </p:nvSpPr>
        <p:spPr>
          <a:xfrm>
            <a:off x="823850" y="2643124"/>
            <a:ext cx="4776000" cy="121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127" name="Google Shape;12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3">
  <p:cSld name="CUSTOM_10_1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3"/>
          <p:cNvSpPr/>
          <p:nvPr/>
        </p:nvSpPr>
        <p:spPr>
          <a:xfrm>
            <a:off x="8430900" y="-402375"/>
            <a:ext cx="1789800" cy="1883700"/>
          </a:xfrm>
          <a:prstGeom prst="star10">
            <a:avLst>
              <a:gd fmla="val 29845" name="adj"/>
              <a:gd fmla="val 105146" name="hf"/>
            </a:avLst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3"/>
          <p:cNvSpPr txBox="1"/>
          <p:nvPr>
            <p:ph idx="1" type="body"/>
          </p:nvPr>
        </p:nvSpPr>
        <p:spPr>
          <a:xfrm>
            <a:off x="713100" y="2352331"/>
            <a:ext cx="3678300" cy="2251800"/>
          </a:xfrm>
          <a:prstGeom prst="rect">
            <a:avLst/>
          </a:prstGeom>
          <a:solidFill>
            <a:schemeClr val="dk1"/>
          </a:solidFill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50">
                <a:solidFill>
                  <a:schemeClr val="lt1"/>
                </a:solidFill>
              </a:defRPr>
            </a:lvl1pPr>
            <a:lvl2pPr indent="-3048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○"/>
              <a:defRPr>
                <a:solidFill>
                  <a:schemeClr val="lt1"/>
                </a:solidFill>
              </a:defRPr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■"/>
              <a:defRPr>
                <a:solidFill>
                  <a:schemeClr val="lt1"/>
                </a:solidFill>
              </a:defRPr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●"/>
              <a:defRPr>
                <a:solidFill>
                  <a:schemeClr val="lt1"/>
                </a:solidFill>
              </a:defRPr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○"/>
              <a:defRPr>
                <a:solidFill>
                  <a:schemeClr val="lt1"/>
                </a:solidFill>
              </a:defRPr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■"/>
              <a:defRPr>
                <a:solidFill>
                  <a:schemeClr val="lt1"/>
                </a:solidFill>
              </a:defRPr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●"/>
              <a:defRPr>
                <a:solidFill>
                  <a:schemeClr val="lt1"/>
                </a:solidFill>
              </a:defRPr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○"/>
              <a:defRPr>
                <a:solidFill>
                  <a:schemeClr val="lt1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Font typeface="Roboto Condensed Light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3" name="Google Shape;133;p13"/>
          <p:cNvSpPr txBox="1"/>
          <p:nvPr>
            <p:ph idx="2" type="body"/>
          </p:nvPr>
        </p:nvSpPr>
        <p:spPr>
          <a:xfrm>
            <a:off x="4752525" y="2352300"/>
            <a:ext cx="3678300" cy="2251800"/>
          </a:xfrm>
          <a:prstGeom prst="rect">
            <a:avLst/>
          </a:prstGeom>
          <a:solidFill>
            <a:schemeClr val="dk1"/>
          </a:solidFill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layfair Display"/>
              <a:buChar char="●"/>
              <a:defRPr sz="25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048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○"/>
              <a:defRPr>
                <a:solidFill>
                  <a:schemeClr val="lt1"/>
                </a:solidFill>
              </a:defRPr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■"/>
              <a:defRPr>
                <a:solidFill>
                  <a:schemeClr val="lt1"/>
                </a:solidFill>
              </a:defRPr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●"/>
              <a:defRPr>
                <a:solidFill>
                  <a:schemeClr val="lt1"/>
                </a:solidFill>
              </a:defRPr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○"/>
              <a:defRPr>
                <a:solidFill>
                  <a:schemeClr val="lt1"/>
                </a:solidFill>
              </a:defRPr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■"/>
              <a:defRPr>
                <a:solidFill>
                  <a:schemeClr val="lt1"/>
                </a:solidFill>
              </a:defRPr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●"/>
              <a:defRPr>
                <a:solidFill>
                  <a:schemeClr val="lt1"/>
                </a:solidFill>
              </a:defRPr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Roboto Condensed Light"/>
              <a:buChar char="○"/>
              <a:defRPr>
                <a:solidFill>
                  <a:schemeClr val="lt1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Font typeface="Roboto Condensed Light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34" name="Google Shape;134;p1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5" name="Google Shape;135;p13"/>
          <p:cNvSpPr/>
          <p:nvPr/>
        </p:nvSpPr>
        <p:spPr>
          <a:xfrm>
            <a:off x="-967825" y="-1095575"/>
            <a:ext cx="2729100" cy="2729100"/>
          </a:xfrm>
          <a:prstGeom prst="ellipse">
            <a:avLst/>
          </a:prstGeom>
          <a:gradFill>
            <a:gsLst>
              <a:gs pos="0">
                <a:schemeClr val="dk1"/>
              </a:gs>
              <a:gs pos="68000">
                <a:srgbClr val="FFFFFF">
                  <a:alpha val="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3"/>
          <p:cNvGrpSpPr/>
          <p:nvPr/>
        </p:nvGrpSpPr>
        <p:grpSpPr>
          <a:xfrm>
            <a:off x="4406400" y="0"/>
            <a:ext cx="4737600" cy="5143065"/>
            <a:chOff x="4406400" y="0"/>
            <a:chExt cx="4737600" cy="5143065"/>
          </a:xfrm>
        </p:grpSpPr>
        <p:sp>
          <p:nvSpPr>
            <p:cNvPr id="21" name="Google Shape;21;p3"/>
            <p:cNvSpPr/>
            <p:nvPr/>
          </p:nvSpPr>
          <p:spPr>
            <a:xfrm rot="5400000">
              <a:off x="4408200" y="-1800"/>
              <a:ext cx="47340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 rot="5400000">
              <a:off x="4841125" y="5700"/>
              <a:ext cx="42981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3"/>
            <p:cNvSpPr/>
            <p:nvPr/>
          </p:nvSpPr>
          <p:spPr>
            <a:xfrm rot="-5400000">
              <a:off x="5618399" y="123646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" name="Google Shape;24;p3"/>
            <p:cNvSpPr/>
            <p:nvPr/>
          </p:nvSpPr>
          <p:spPr>
            <a:xfrm flipH="1">
              <a:off x="5849857" y="14439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" name="Google Shape;25;p3"/>
            <p:cNvSpPr/>
            <p:nvPr/>
          </p:nvSpPr>
          <p:spPr>
            <a:xfrm rot="-5400000">
              <a:off x="5987081" y="24694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" name="Google Shape;26;p3"/>
            <p:cNvSpPr/>
            <p:nvPr/>
          </p:nvSpPr>
          <p:spPr>
            <a:xfrm flipH="1">
              <a:off x="6222115" y="267695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" name="Google Shape;27;p3"/>
            <p:cNvSpPr/>
            <p:nvPr/>
          </p:nvSpPr>
          <p:spPr>
            <a:xfrm rot="-5400000">
              <a:off x="6675341" y="186201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3"/>
            <p:cNvSpPr/>
            <p:nvPr/>
          </p:nvSpPr>
          <p:spPr>
            <a:xfrm flipH="1">
              <a:off x="6908099" y="206950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3"/>
            <p:cNvSpPr/>
            <p:nvPr/>
          </p:nvSpPr>
          <p:spPr>
            <a:xfrm rot="-5400000">
              <a:off x="6861141" y="247781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" name="Google Shape;30;p3"/>
            <p:cNvSpPr/>
            <p:nvPr/>
          </p:nvSpPr>
          <p:spPr>
            <a:xfrm flipH="1">
              <a:off x="7965266" y="269296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" name="Google Shape;31;p3"/>
            <p:cNvSpPr/>
            <p:nvPr/>
          </p:nvSpPr>
          <p:spPr>
            <a:xfrm flipH="1">
              <a:off x="8145082" y="330875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" name="Google Shape;32;p3"/>
            <p:cNvSpPr/>
            <p:nvPr/>
          </p:nvSpPr>
          <p:spPr>
            <a:xfrm rot="-5400000">
              <a:off x="7047599" y="309501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3"/>
            <p:cNvSpPr/>
            <p:nvPr/>
          </p:nvSpPr>
          <p:spPr>
            <a:xfrm flipH="1">
              <a:off x="7276649" y="330250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3"/>
            <p:cNvSpPr/>
            <p:nvPr/>
          </p:nvSpPr>
          <p:spPr>
            <a:xfrm rot="-5400000">
              <a:off x="7227414" y="3710807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3"/>
            <p:cNvSpPr/>
            <p:nvPr/>
          </p:nvSpPr>
          <p:spPr>
            <a:xfrm flipH="1">
              <a:off x="7462448" y="391829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" name="Google Shape;36;p3"/>
            <p:cNvSpPr/>
            <p:nvPr/>
          </p:nvSpPr>
          <p:spPr>
            <a:xfrm rot="-5400000">
              <a:off x="8102491" y="371847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3"/>
            <p:cNvSpPr/>
            <p:nvPr/>
          </p:nvSpPr>
          <p:spPr>
            <a:xfrm flipH="1">
              <a:off x="8334533" y="392596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" name="Google Shape;38;p3"/>
            <p:cNvSpPr/>
            <p:nvPr/>
          </p:nvSpPr>
          <p:spPr>
            <a:xfrm rot="-5400000">
              <a:off x="8288290" y="433426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" name="Google Shape;39;p3"/>
          <p:cNvSpPr txBox="1"/>
          <p:nvPr>
            <p:ph type="title"/>
          </p:nvPr>
        </p:nvSpPr>
        <p:spPr>
          <a:xfrm>
            <a:off x="823850" y="2053000"/>
            <a:ext cx="4587000" cy="114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0" name="Google Shape;40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4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43" name="Google Shape;43;p4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" name="Google Shape;45;p4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" name="Google Shape;46;p4"/>
          <p:cNvSpPr txBox="1"/>
          <p:nvPr>
            <p:ph idx="1" type="body"/>
          </p:nvPr>
        </p:nvSpPr>
        <p:spPr>
          <a:xfrm>
            <a:off x="1297500" y="1567550"/>
            <a:ext cx="70389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5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0" name="Google Shape;50;p5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5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2" name="Google Shape;52;p5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3" name="Google Shape;53;p5"/>
          <p:cNvSpPr txBox="1"/>
          <p:nvPr>
            <p:ph idx="1" type="body"/>
          </p:nvPr>
        </p:nvSpPr>
        <p:spPr>
          <a:xfrm>
            <a:off x="1297500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4" name="Google Shape;54;p5"/>
          <p:cNvSpPr txBox="1"/>
          <p:nvPr>
            <p:ph idx="2" type="body"/>
          </p:nvPr>
        </p:nvSpPr>
        <p:spPr>
          <a:xfrm>
            <a:off x="4933221" y="1567550"/>
            <a:ext cx="3403200" cy="291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oogle Shape;57;p6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58" name="Google Shape;58;p6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6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0" name="Google Shape;60;p6"/>
          <p:cNvSpPr txBox="1"/>
          <p:nvPr>
            <p:ph type="title"/>
          </p:nvPr>
        </p:nvSpPr>
        <p:spPr>
          <a:xfrm>
            <a:off x="1297500" y="393750"/>
            <a:ext cx="7038900" cy="9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1" name="Google Shape;6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7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64" name="Google Shape;64;p7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7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7"/>
          <p:cNvSpPr txBox="1"/>
          <p:nvPr>
            <p:ph type="title"/>
          </p:nvPr>
        </p:nvSpPr>
        <p:spPr>
          <a:xfrm>
            <a:off x="1297500" y="393750"/>
            <a:ext cx="3798900" cy="149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1297500" y="1972550"/>
            <a:ext cx="3798900" cy="241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oogle Shape;70;p8"/>
          <p:cNvGrpSpPr/>
          <p:nvPr/>
        </p:nvGrpSpPr>
        <p:grpSpPr>
          <a:xfrm>
            <a:off x="4406400" y="0"/>
            <a:ext cx="4737600" cy="5143500"/>
            <a:chOff x="4406400" y="0"/>
            <a:chExt cx="4737600" cy="5143500"/>
          </a:xfrm>
        </p:grpSpPr>
        <p:sp>
          <p:nvSpPr>
            <p:cNvPr id="71" name="Google Shape;71;p8"/>
            <p:cNvSpPr/>
            <p:nvPr/>
          </p:nvSpPr>
          <p:spPr>
            <a:xfrm rot="5400000">
              <a:off x="4407900" y="-1500"/>
              <a:ext cx="4734600" cy="4737600"/>
            </a:xfrm>
            <a:prstGeom prst="diagStripe">
              <a:avLst>
                <a:gd fmla="val 49469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" name="Google Shape;72;p8"/>
            <p:cNvSpPr/>
            <p:nvPr/>
          </p:nvSpPr>
          <p:spPr>
            <a:xfrm rot="5400000">
              <a:off x="4840825" y="6000"/>
              <a:ext cx="4298700" cy="4286700"/>
            </a:xfrm>
            <a:prstGeom prst="diagStripe">
              <a:avLst>
                <a:gd fmla="val 0" name="adj"/>
              </a:avLst>
            </a:prstGeom>
            <a:solidFill>
              <a:schemeClr val="lt1">
                <a:alpha val="346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" name="Google Shape;73;p8"/>
            <p:cNvSpPr/>
            <p:nvPr/>
          </p:nvSpPr>
          <p:spPr>
            <a:xfrm rot="-5400000">
              <a:off x="5618399" y="123664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 flipH="1">
              <a:off x="5849857" y="144407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" name="Google Shape;75;p8"/>
            <p:cNvSpPr/>
            <p:nvPr/>
          </p:nvSpPr>
          <p:spPr>
            <a:xfrm rot="-5400000">
              <a:off x="5987081" y="2469743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" name="Google Shape;76;p8"/>
            <p:cNvSpPr/>
            <p:nvPr/>
          </p:nvSpPr>
          <p:spPr>
            <a:xfrm flipH="1">
              <a:off x="6222115" y="267717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" name="Google Shape;77;p8"/>
            <p:cNvSpPr/>
            <p:nvPr/>
          </p:nvSpPr>
          <p:spPr>
            <a:xfrm rot="-5400000">
              <a:off x="6675341" y="1862244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8"/>
            <p:cNvSpPr/>
            <p:nvPr/>
          </p:nvSpPr>
          <p:spPr>
            <a:xfrm flipH="1">
              <a:off x="6908099" y="206968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8"/>
            <p:cNvSpPr/>
            <p:nvPr/>
          </p:nvSpPr>
          <p:spPr>
            <a:xfrm rot="-5400000">
              <a:off x="6861141" y="2478088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8"/>
            <p:cNvSpPr/>
            <p:nvPr/>
          </p:nvSpPr>
          <p:spPr>
            <a:xfrm flipH="1">
              <a:off x="7965266" y="269319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8"/>
            <p:cNvSpPr/>
            <p:nvPr/>
          </p:nvSpPr>
          <p:spPr>
            <a:xfrm flipH="1">
              <a:off x="8145082" y="330903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8"/>
            <p:cNvSpPr/>
            <p:nvPr/>
          </p:nvSpPr>
          <p:spPr>
            <a:xfrm rot="-5400000">
              <a:off x="7047599" y="309534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 flipH="1">
              <a:off x="7276649" y="330278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" name="Google Shape;84;p8"/>
            <p:cNvSpPr/>
            <p:nvPr/>
          </p:nvSpPr>
          <p:spPr>
            <a:xfrm rot="-5400000">
              <a:off x="7227414" y="37111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" name="Google Shape;85;p8"/>
            <p:cNvSpPr/>
            <p:nvPr/>
          </p:nvSpPr>
          <p:spPr>
            <a:xfrm flipH="1">
              <a:off x="7462448" y="3918625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8"/>
            <p:cNvSpPr/>
            <p:nvPr/>
          </p:nvSpPr>
          <p:spPr>
            <a:xfrm rot="-5400000">
              <a:off x="8102491" y="3718856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8"/>
            <p:cNvSpPr/>
            <p:nvPr/>
          </p:nvSpPr>
          <p:spPr>
            <a:xfrm flipH="1">
              <a:off x="8334533" y="3926292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8"/>
            <p:cNvSpPr/>
            <p:nvPr/>
          </p:nvSpPr>
          <p:spPr>
            <a:xfrm rot="-5400000">
              <a:off x="8288290" y="4334700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731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9" name="Google Shape;89;p8"/>
          <p:cNvSpPr txBox="1"/>
          <p:nvPr>
            <p:ph type="title"/>
          </p:nvPr>
        </p:nvSpPr>
        <p:spPr>
          <a:xfrm>
            <a:off x="823850" y="866775"/>
            <a:ext cx="4587000" cy="3521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0" name="Google Shape;90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9"/>
          <p:cNvGrpSpPr/>
          <p:nvPr/>
        </p:nvGrpSpPr>
        <p:grpSpPr>
          <a:xfrm>
            <a:off x="0" y="381001"/>
            <a:ext cx="1037850" cy="1016287"/>
            <a:chOff x="0" y="381001"/>
            <a:chExt cx="1037850" cy="1016287"/>
          </a:xfrm>
        </p:grpSpPr>
        <p:sp>
          <p:nvSpPr>
            <p:cNvPr id="93" name="Google Shape;93;p9"/>
            <p:cNvSpPr/>
            <p:nvPr/>
          </p:nvSpPr>
          <p:spPr>
            <a:xfrm rot="-5400000">
              <a:off x="0" y="381001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9"/>
            <p:cNvSpPr/>
            <p:nvPr/>
          </p:nvSpPr>
          <p:spPr>
            <a:xfrm flipH="1">
              <a:off x="229050" y="588489"/>
              <a:ext cx="808800" cy="808800"/>
            </a:xfrm>
            <a:prstGeom prst="diagStripe">
              <a:avLst>
                <a:gd fmla="val 50000" name="adj"/>
              </a:avLst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5" name="Google Shape;95;p9"/>
          <p:cNvSpPr txBox="1"/>
          <p:nvPr>
            <p:ph type="title"/>
          </p:nvPr>
        </p:nvSpPr>
        <p:spPr>
          <a:xfrm>
            <a:off x="1297500" y="1658325"/>
            <a:ext cx="3036300" cy="17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96" name="Google Shape;96;p9"/>
          <p:cNvSpPr txBox="1"/>
          <p:nvPr>
            <p:ph idx="1" type="subTitle"/>
          </p:nvPr>
        </p:nvSpPr>
        <p:spPr>
          <a:xfrm>
            <a:off x="1297500" y="3538000"/>
            <a:ext cx="3036300" cy="50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9pPr>
          </a:lstStyle>
          <a:p/>
        </p:txBody>
      </p:sp>
      <p:sp>
        <p:nvSpPr>
          <p:cNvPr id="97" name="Google Shape;97;p9"/>
          <p:cNvSpPr txBox="1"/>
          <p:nvPr>
            <p:ph idx="2" type="body"/>
          </p:nvPr>
        </p:nvSpPr>
        <p:spPr>
          <a:xfrm>
            <a:off x="4648200" y="1696600"/>
            <a:ext cx="3676800" cy="23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98" name="Google Shape;9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10"/>
          <p:cNvGrpSpPr/>
          <p:nvPr/>
        </p:nvGrpSpPr>
        <p:grpSpPr>
          <a:xfrm>
            <a:off x="0" y="4128572"/>
            <a:ext cx="698925" cy="684657"/>
            <a:chOff x="0" y="3785672"/>
            <a:chExt cx="698925" cy="684657"/>
          </a:xfrm>
        </p:grpSpPr>
        <p:sp>
          <p:nvSpPr>
            <p:cNvPr id="101" name="Google Shape;101;p10"/>
            <p:cNvSpPr/>
            <p:nvPr/>
          </p:nvSpPr>
          <p:spPr>
            <a:xfrm rot="-5400000">
              <a:off x="0" y="3785672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10"/>
            <p:cNvSpPr/>
            <p:nvPr/>
          </p:nvSpPr>
          <p:spPr>
            <a:xfrm flipH="1">
              <a:off x="154125" y="3925529"/>
              <a:ext cx="544800" cy="544800"/>
            </a:xfrm>
            <a:prstGeom prst="diagStripe">
              <a:avLst>
                <a:gd fmla="val 50000" name="adj"/>
              </a:avLst>
            </a:prstGeom>
            <a:solidFill>
              <a:schemeClr val="lt1">
                <a:alpha val="962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03" name="Google Shape;103;p10"/>
          <p:cNvSpPr txBox="1"/>
          <p:nvPr>
            <p:ph idx="1" type="body"/>
          </p:nvPr>
        </p:nvSpPr>
        <p:spPr>
          <a:xfrm>
            <a:off x="812725" y="4305375"/>
            <a:ext cx="6936000" cy="523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/>
        </p:txBody>
      </p:sp>
      <p:sp>
        <p:nvSpPr>
          <p:cNvPr id="104" name="Google Shape;10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focus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Montserrat"/>
              <a:buNone/>
              <a:defRPr sz="2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Lato"/>
              <a:buChar char="●"/>
              <a:defRPr sz="13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●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○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Lato"/>
              <a:buChar char="■"/>
              <a:defRPr sz="11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Relationship Id="rId4" Type="http://schemas.openxmlformats.org/officeDocument/2006/relationships/hyperlink" Target="https://thedecisionlab.com/biases/bounded-rationality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jpg"/><Relationship Id="rId4" Type="http://schemas.openxmlformats.org/officeDocument/2006/relationships/hyperlink" Target="https://thedecisionlab.com/biases/anchoring-bias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jpg"/><Relationship Id="rId4" Type="http://schemas.openxmlformats.org/officeDocument/2006/relationships/hyperlink" Target="https://thedecisionlab.com/biases/fundamental-attribution-error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www.usatoday.com/story/money/business/2014/12/20/cheat-sheet-business-blunders/20627213/" TargetMode="External"/><Relationship Id="rId4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create.kahoot.it/details/499b894e-a139-4d45-a5a4-daaf639dfed8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hbr.org/2010/06/the-decision-driven-organization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2.png"/><Relationship Id="rId5" Type="http://schemas.openxmlformats.org/officeDocument/2006/relationships/image" Target="../media/image11.png"/><Relationship Id="rId6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www.sciencedirect.com/science/article/pii/S105348220400018X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hyperlink" Target="https://thedecisionlab.com/biases/bounded-rationality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4"/>
          <p:cNvSpPr txBox="1"/>
          <p:nvPr>
            <p:ph type="ctrTitle"/>
          </p:nvPr>
        </p:nvSpPr>
        <p:spPr>
          <a:xfrm>
            <a:off x="3175525" y="1993650"/>
            <a:ext cx="7331100" cy="185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Learning and Decision Making</a:t>
            </a:r>
            <a:endParaRPr/>
          </a:p>
        </p:txBody>
      </p:sp>
      <p:sp>
        <p:nvSpPr>
          <p:cNvPr id="141" name="Google Shape;141;p14"/>
          <p:cNvSpPr txBox="1"/>
          <p:nvPr/>
        </p:nvSpPr>
        <p:spPr>
          <a:xfrm>
            <a:off x="3175525" y="3449550"/>
            <a:ext cx="5968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By Erin Cole, John Frick, Alexander Gido, Emily Ray, and Owen Sullivan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3"/>
          <p:cNvSpPr txBox="1"/>
          <p:nvPr>
            <p:ph idx="4294967295" type="title"/>
          </p:nvPr>
        </p:nvSpPr>
        <p:spPr>
          <a:xfrm>
            <a:off x="631750" y="27865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820"/>
              <a:t>Decision-Making Problems:</a:t>
            </a:r>
            <a:endParaRPr b="1" sz="28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820"/>
              <a:t>Faulty Perception</a:t>
            </a:r>
            <a:endParaRPr b="1" sz="2820"/>
          </a:p>
        </p:txBody>
      </p:sp>
      <p:sp>
        <p:nvSpPr>
          <p:cNvPr id="221" name="Google Shape;221;p23"/>
          <p:cNvSpPr txBox="1"/>
          <p:nvPr/>
        </p:nvSpPr>
        <p:spPr>
          <a:xfrm>
            <a:off x="910350" y="1367900"/>
            <a:ext cx="6567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2. Faulty Perceptions</a:t>
            </a:r>
            <a:endParaRPr b="1" sz="24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22" name="Google Shape;222;p23"/>
          <p:cNvSpPr txBox="1"/>
          <p:nvPr/>
        </p:nvSpPr>
        <p:spPr>
          <a:xfrm>
            <a:off x="261250" y="1495500"/>
            <a:ext cx="8074500" cy="33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Selective Perception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: tendency to see their 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environment only as it affects them as it is 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consistent with their expectations </a:t>
            </a:r>
            <a:r>
              <a:rPr b="1"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(44%)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Projection Bias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: project one’s own thoughts, attitudes, and motives onto other people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Social Identity: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the way one identifies themselves based on where they think they belong impacts how they view the world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3" name="Google Shape;223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24" name="Google Shape;22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3650" y="779425"/>
            <a:ext cx="2454850" cy="1990075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23"/>
          <p:cNvSpPr txBox="1"/>
          <p:nvPr/>
        </p:nvSpPr>
        <p:spPr>
          <a:xfrm>
            <a:off x="-51975" y="4804800"/>
            <a:ext cx="4051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Image: 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Image: </a:t>
            </a:r>
            <a:r>
              <a:rPr lang="en" sz="10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https://thedecisionlab.com/biases/bounded-rationality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</a:t>
            </a:r>
            <a:endParaRPr sz="1000"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 </a:t>
            </a:r>
            <a:endParaRPr sz="10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4"/>
          <p:cNvSpPr txBox="1"/>
          <p:nvPr>
            <p:ph idx="4294967295" type="title"/>
          </p:nvPr>
        </p:nvSpPr>
        <p:spPr>
          <a:xfrm>
            <a:off x="720000" y="27190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820"/>
              <a:t>Decision-Making Problems:</a:t>
            </a:r>
            <a:endParaRPr b="1" sz="28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820"/>
              <a:t>Faulty Perception</a:t>
            </a:r>
            <a:endParaRPr b="1" sz="2820"/>
          </a:p>
        </p:txBody>
      </p:sp>
      <p:sp>
        <p:nvSpPr>
          <p:cNvPr id="231" name="Google Shape;231;p24"/>
          <p:cNvSpPr txBox="1"/>
          <p:nvPr/>
        </p:nvSpPr>
        <p:spPr>
          <a:xfrm>
            <a:off x="910350" y="1367900"/>
            <a:ext cx="6567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2. Faulty Perceptions</a:t>
            </a:r>
            <a:endParaRPr b="1" sz="24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32" name="Google Shape;232;p24"/>
          <p:cNvSpPr txBox="1"/>
          <p:nvPr/>
        </p:nvSpPr>
        <p:spPr>
          <a:xfrm>
            <a:off x="134175" y="1243700"/>
            <a:ext cx="6382500" cy="30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Anchoring Bias: 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people's tendency to rely too 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heavily on the first piece of information they 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receive on a topic </a:t>
            </a:r>
            <a:r>
              <a:rPr b="1"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(9%)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Stereotype: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assumptions are made about others based on their memberships in a social group </a:t>
            </a:r>
            <a:r>
              <a:rPr b="1"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(16%)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Heuristics: 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simple, efficient rules of thumb that 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allow us to make decisions more quickly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3" name="Google Shape;233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Anchoring Bias - The Decision Lab" id="234" name="Google Shape;23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6678" y="1367775"/>
            <a:ext cx="3017322" cy="2371874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4"/>
          <p:cNvSpPr txBox="1"/>
          <p:nvPr/>
        </p:nvSpPr>
        <p:spPr>
          <a:xfrm>
            <a:off x="134175" y="4276525"/>
            <a:ext cx="8166000" cy="7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Availability Bias: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tendency for one to base their judgments on information that is easier to recall </a:t>
            </a:r>
            <a:r>
              <a:rPr b="1"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(6%)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6" name="Google Shape;236;p24"/>
          <p:cNvSpPr txBox="1"/>
          <p:nvPr/>
        </p:nvSpPr>
        <p:spPr>
          <a:xfrm>
            <a:off x="6126675" y="4789500"/>
            <a:ext cx="4749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I</a:t>
            </a:r>
            <a:r>
              <a:rPr lang="en" sz="1100"/>
              <a:t>mage</a:t>
            </a:r>
            <a:r>
              <a:rPr lang="en" sz="900"/>
              <a:t>: </a:t>
            </a:r>
            <a:r>
              <a:rPr lang="en" sz="900" u="sng">
                <a:solidFill>
                  <a:schemeClr val="hlink"/>
                </a:solidFill>
                <a:hlinkClick r:id="rId4"/>
              </a:rPr>
              <a:t>https://thedecisionlab.com/biases/anchoring-bias</a:t>
            </a:r>
            <a:r>
              <a:rPr lang="en" sz="900"/>
              <a:t> </a:t>
            </a:r>
            <a:endParaRPr sz="9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5"/>
          <p:cNvSpPr txBox="1"/>
          <p:nvPr>
            <p:ph idx="4294967295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22"/>
              <a:t>Decision-Making Problems:</a:t>
            </a:r>
            <a:endParaRPr b="1" sz="3022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Faulty Attributions</a:t>
            </a:r>
            <a:endParaRPr b="1"/>
          </a:p>
        </p:txBody>
      </p:sp>
      <p:sp>
        <p:nvSpPr>
          <p:cNvPr id="242" name="Google Shape;242;p25"/>
          <p:cNvSpPr txBox="1"/>
          <p:nvPr/>
        </p:nvSpPr>
        <p:spPr>
          <a:xfrm>
            <a:off x="910350" y="1367900"/>
            <a:ext cx="6567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3. Faculty Attributions</a:t>
            </a:r>
            <a:endParaRPr b="1" sz="24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43" name="Google Shape;243;p25"/>
          <p:cNvSpPr txBox="1"/>
          <p:nvPr/>
        </p:nvSpPr>
        <p:spPr>
          <a:xfrm>
            <a:off x="797475" y="1713325"/>
            <a:ext cx="29775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Fundamental attribution error:</a:t>
            </a:r>
            <a:endParaRPr sz="2200" u="sng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4" name="Google Shape;244;p25"/>
          <p:cNvSpPr txBox="1"/>
          <p:nvPr/>
        </p:nvSpPr>
        <p:spPr>
          <a:xfrm>
            <a:off x="5144925" y="1859575"/>
            <a:ext cx="2648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Self-serving bias:</a:t>
            </a:r>
            <a:endParaRPr sz="2200" u="sng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5" name="Google Shape;245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descr="Fundamental Attribution Error - The Decision Lab" id="246" name="Google Shape;24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2844" y="2700600"/>
            <a:ext cx="2806755" cy="1962625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25"/>
          <p:cNvSpPr txBox="1"/>
          <p:nvPr/>
        </p:nvSpPr>
        <p:spPr>
          <a:xfrm>
            <a:off x="5274750" y="2700600"/>
            <a:ext cx="26484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attribute one’s </a:t>
            </a:r>
            <a:r>
              <a:rPr lang="en" sz="21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failures</a:t>
            </a:r>
            <a:r>
              <a:rPr lang="en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to </a:t>
            </a:r>
            <a:r>
              <a:rPr lang="en" sz="21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external</a:t>
            </a:r>
            <a:r>
              <a:rPr lang="en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factors and one’s </a:t>
            </a:r>
            <a:r>
              <a:rPr b="1" lang="en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successes</a:t>
            </a:r>
            <a:r>
              <a:rPr lang="en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to </a:t>
            </a:r>
            <a:r>
              <a:rPr b="1" lang="en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internal</a:t>
            </a:r>
            <a:r>
              <a:rPr lang="en" sz="21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factors</a:t>
            </a:r>
            <a:endParaRPr sz="21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48" name="Google Shape;248;p25"/>
          <p:cNvSpPr txBox="1"/>
          <p:nvPr/>
        </p:nvSpPr>
        <p:spPr>
          <a:xfrm>
            <a:off x="0" y="4663225"/>
            <a:ext cx="43944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i</a:t>
            </a:r>
            <a:r>
              <a:rPr lang="en" sz="1100"/>
              <a:t>mage:  </a:t>
            </a:r>
            <a:r>
              <a:rPr lang="en" sz="1100" u="sng">
                <a:solidFill>
                  <a:schemeClr val="hlink"/>
                </a:solidFill>
                <a:hlinkClick r:id="rId4"/>
              </a:rPr>
              <a:t>https://thedecisionlab.com/biases/fundamental-attribution-error</a:t>
            </a:r>
            <a:r>
              <a:rPr lang="en" sz="1100"/>
              <a:t> </a:t>
            </a:r>
            <a:endParaRPr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4" name="Google Shape;254;p26"/>
          <p:cNvSpPr txBox="1"/>
          <p:nvPr>
            <p:ph idx="4294967295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An Example of </a:t>
            </a:r>
            <a:r>
              <a:rPr b="1" lang="en"/>
              <a:t>Bad</a:t>
            </a:r>
            <a:r>
              <a:rPr b="1" lang="en"/>
              <a:t> Decision-Making:</a:t>
            </a:r>
            <a:endParaRPr b="1"/>
          </a:p>
        </p:txBody>
      </p:sp>
      <p:sp>
        <p:nvSpPr>
          <p:cNvPr id="255" name="Google Shape;255;p26"/>
          <p:cNvSpPr txBox="1"/>
          <p:nvPr/>
        </p:nvSpPr>
        <p:spPr>
          <a:xfrm>
            <a:off x="657450" y="1092500"/>
            <a:ext cx="79086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 1999, Excite (which owned Ask.com) had the opportunity to purchase Google for only $750K.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Excite’s CEO, George Bell, passed on the offer.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Google is now worth nearly $1.4T.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Bell’s decision was limited by Bounded Rationality.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6" name="Google Shape;256;p26"/>
          <p:cNvSpPr txBox="1"/>
          <p:nvPr/>
        </p:nvSpPr>
        <p:spPr>
          <a:xfrm>
            <a:off x="72575" y="4804800"/>
            <a:ext cx="7908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Source: </a:t>
            </a:r>
            <a:r>
              <a:rPr lang="en" sz="1000" u="sng">
                <a:solidFill>
                  <a:schemeClr val="hlink"/>
                </a:solidFill>
                <a:latin typeface="Montserrat"/>
                <a:ea typeface="Montserrat"/>
                <a:cs typeface="Montserrat"/>
                <a:sym typeface="Montserrat"/>
                <a:hlinkClick r:id="rId3"/>
              </a:rPr>
              <a:t>7 biggest business blunders ever committed</a:t>
            </a:r>
            <a:endParaRPr sz="1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57" name="Google Shape;25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52325" y="3050350"/>
            <a:ext cx="4239351" cy="143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7"/>
          <p:cNvSpPr txBox="1"/>
          <p:nvPr>
            <p:ph idx="4294967295" type="title"/>
          </p:nvPr>
        </p:nvSpPr>
        <p:spPr>
          <a:xfrm>
            <a:off x="304800" y="422450"/>
            <a:ext cx="8534400" cy="633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Why is this important?</a:t>
            </a:r>
            <a:endParaRPr b="1"/>
          </a:p>
        </p:txBody>
      </p:sp>
      <p:sp>
        <p:nvSpPr>
          <p:cNvPr id="263" name="Google Shape;263;p27"/>
          <p:cNvSpPr txBox="1"/>
          <p:nvPr/>
        </p:nvSpPr>
        <p:spPr>
          <a:xfrm>
            <a:off x="1576400" y="1898475"/>
            <a:ext cx="65673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anum Gothic"/>
              <a:buAutoNum type="arabicPeriod"/>
            </a:pPr>
            <a:r>
              <a:rPr lang="en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Programmed Decisions</a:t>
            </a:r>
            <a:endParaRPr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anum Gothic"/>
              <a:buAutoNum type="arabicPeriod"/>
            </a:pPr>
            <a:r>
              <a:rPr lang="en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Intuition</a:t>
            </a:r>
            <a:endParaRPr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anum Gothic"/>
              <a:buAutoNum type="arabicPeriod"/>
            </a:pPr>
            <a:r>
              <a:rPr lang="en">
                <a:solidFill>
                  <a:schemeClr val="dk1"/>
                </a:solidFill>
                <a:latin typeface="Nanum Gothic"/>
                <a:ea typeface="Nanum Gothic"/>
                <a:cs typeface="Nanum Gothic"/>
                <a:sym typeface="Nanum Gothic"/>
              </a:rPr>
              <a:t>Nonprogrammed decisions</a:t>
            </a:r>
            <a:endParaRPr>
              <a:solidFill>
                <a:schemeClr val="dk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264" name="Google Shape;264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65" name="Google Shape;265;p27"/>
          <p:cNvSpPr txBox="1"/>
          <p:nvPr/>
        </p:nvSpPr>
        <p:spPr>
          <a:xfrm>
            <a:off x="203250" y="1263452"/>
            <a:ext cx="8737500" cy="36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-"/>
            </a:pPr>
            <a:r>
              <a:rPr b="1"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Learning</a:t>
            </a: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is </a:t>
            </a:r>
            <a:r>
              <a:rPr lang="en" sz="20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moderately</a:t>
            </a: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positively correlated with </a:t>
            </a:r>
            <a:r>
              <a:rPr b="1"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task performance</a:t>
            </a:r>
            <a:endParaRPr b="1"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-"/>
            </a:pPr>
            <a:r>
              <a:rPr b="1"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Learning </a:t>
            </a: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is </a:t>
            </a:r>
            <a:r>
              <a:rPr lang="en" sz="20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less</a:t>
            </a: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positively correlated with </a:t>
            </a:r>
            <a:r>
              <a:rPr b="1"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OCB </a:t>
            </a: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and </a:t>
            </a:r>
            <a:r>
              <a:rPr b="1"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CWB</a:t>
            </a:r>
            <a:endParaRPr b="1"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-"/>
            </a:pPr>
            <a:r>
              <a:rPr b="1"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Learning </a:t>
            </a: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is </a:t>
            </a:r>
            <a:r>
              <a:rPr lang="en" sz="20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weakly</a:t>
            </a: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positively correlated with organizational commitment</a:t>
            </a:r>
            <a:endParaRPr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Montserrat"/>
              <a:buChar char="-"/>
            </a:pP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Employee’s with </a:t>
            </a:r>
            <a:r>
              <a:rPr b="1" lang="en" sz="20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more</a:t>
            </a: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knowledge are </a:t>
            </a:r>
            <a:r>
              <a:rPr b="1" lang="en" sz="20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more</a:t>
            </a: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likely to make better decisions</a:t>
            </a:r>
            <a:endParaRPr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1" name="Google Shape;271;p28"/>
          <p:cNvSpPr txBox="1"/>
          <p:nvPr/>
        </p:nvSpPr>
        <p:spPr>
          <a:xfrm>
            <a:off x="1553700" y="2017650"/>
            <a:ext cx="60366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 u="sng">
                <a:solidFill>
                  <a:schemeClr val="lt1"/>
                </a:solidFill>
                <a:latin typeface="Bebas Neue"/>
                <a:ea typeface="Bebas Neue"/>
                <a:cs typeface="Bebas Neue"/>
                <a:sym typeface="Bebas Neue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Kahoot</a:t>
            </a:r>
            <a:endParaRPr b="1" sz="6000">
              <a:solidFill>
                <a:schemeClr val="lt1"/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5"/>
          <p:cNvSpPr txBox="1"/>
          <p:nvPr>
            <p:ph idx="4294967295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020"/>
              <a:t>Learning</a:t>
            </a:r>
            <a:endParaRPr b="1" sz="3020"/>
          </a:p>
        </p:txBody>
      </p:sp>
      <p:sp>
        <p:nvSpPr>
          <p:cNvPr id="147" name="Google Shape;147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48" name="Google Shape;148;p15"/>
          <p:cNvSpPr txBox="1"/>
          <p:nvPr/>
        </p:nvSpPr>
        <p:spPr>
          <a:xfrm>
            <a:off x="657450" y="1092500"/>
            <a:ext cx="79086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An employee’s knowledge or skills attained from experience.</a:t>
            </a:r>
            <a:endParaRPr sz="2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This ties into: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-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Hierarchy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-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Time at company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-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Effectiveness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-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Salary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-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Overall company 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performance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49" name="Google Shape;14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1625" y="1827300"/>
            <a:ext cx="3000825" cy="238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6"/>
          <p:cNvSpPr txBox="1"/>
          <p:nvPr>
            <p:ph idx="4294967295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000"/>
              <a:t>Types of Knowledge</a:t>
            </a:r>
            <a:endParaRPr b="1" sz="3000"/>
          </a:p>
        </p:txBody>
      </p:sp>
      <p:sp>
        <p:nvSpPr>
          <p:cNvPr id="155" name="Google Shape;155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56" name="Google Shape;156;p16"/>
          <p:cNvSpPr txBox="1"/>
          <p:nvPr/>
        </p:nvSpPr>
        <p:spPr>
          <a:xfrm>
            <a:off x="540150" y="1231400"/>
            <a:ext cx="4000800" cy="344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Explicit vs. Tacit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Tacit 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- Experience based and gained through maturity and longevity 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-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Ex: Social skills and wisdom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Explicit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- Information based knowledge that is easy to pick up on through various sources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-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Ex: Information from Google and technical skills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7" name="Google Shape;15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54025" y="1530163"/>
            <a:ext cx="3783700" cy="285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7"/>
          <p:cNvSpPr txBox="1"/>
          <p:nvPr>
            <p:ph idx="4294967295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Decision-Making</a:t>
            </a:r>
            <a:endParaRPr b="1"/>
          </a:p>
        </p:txBody>
      </p:sp>
      <p:sp>
        <p:nvSpPr>
          <p:cNvPr id="163" name="Google Shape;163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164" name="Google Shape;164;p17"/>
          <p:cNvSpPr txBox="1"/>
          <p:nvPr/>
        </p:nvSpPr>
        <p:spPr>
          <a:xfrm>
            <a:off x="260775" y="1239575"/>
            <a:ext cx="87225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process of generating and choosing from a set of alternatives to solve a problem. 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This process includes: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Char char="-"/>
            </a:pP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Research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Char char="-"/>
            </a:pP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Time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Char char="-"/>
            </a:pP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Trust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Char char="-"/>
            </a:pP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Confidence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Lato"/>
              <a:buChar char="-"/>
            </a:pP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Ability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Employees who have </a:t>
            </a:r>
            <a:r>
              <a:rPr b="1"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MORE</a:t>
            </a: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knowledge</a:t>
            </a: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are </a:t>
            </a:r>
            <a:r>
              <a:rPr b="1"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MORE</a:t>
            </a: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likely to make accurate </a:t>
            </a: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decisions.</a:t>
            </a:r>
            <a:r>
              <a:rPr lang="en" sz="18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18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65" name="Google Shape;16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0400" y="1641375"/>
            <a:ext cx="3212052" cy="2018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1" name="Google Shape;171;p18"/>
          <p:cNvSpPr txBox="1"/>
          <p:nvPr>
            <p:ph idx="4294967295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An Example of </a:t>
            </a:r>
            <a:r>
              <a:rPr b="1" lang="en"/>
              <a:t>Good Decision-Making:</a:t>
            </a:r>
            <a:endParaRPr b="1"/>
          </a:p>
        </p:txBody>
      </p:sp>
      <p:sp>
        <p:nvSpPr>
          <p:cNvPr id="172" name="Google Shape;172;p18"/>
          <p:cNvSpPr txBox="1"/>
          <p:nvPr/>
        </p:nvSpPr>
        <p:spPr>
          <a:xfrm>
            <a:off x="617700" y="1232700"/>
            <a:ext cx="79086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According to the Harvard Business Review in 2010, Ford’s renewed focus on decision-making contributed to a massive business turnaround.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Starting in 2000, Ford was </a:t>
            </a: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rapidly losing market share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and was struggling to stay afloat.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As CEO, Alan Mulally began restructuring the company in 2006.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Montserrat"/>
              <a:buChar char="●"/>
            </a:pP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Alan’s emphasis on defining and making decisions that were necessary </a:t>
            </a:r>
            <a:r>
              <a:rPr i="1"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restructuring led to returned profitability in 2010.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3" name="Google Shape;173;p18"/>
          <p:cNvSpPr txBox="1"/>
          <p:nvPr/>
        </p:nvSpPr>
        <p:spPr>
          <a:xfrm>
            <a:off x="207425" y="4690675"/>
            <a:ext cx="79086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Source: </a:t>
            </a:r>
            <a:r>
              <a:rPr lang="en" sz="1000" u="sng">
                <a:solidFill>
                  <a:schemeClr val="hlink"/>
                </a:solidFill>
                <a:latin typeface="Montserrat"/>
                <a:ea typeface="Montserrat"/>
                <a:cs typeface="Montserrat"/>
                <a:sym typeface="Montserrat"/>
                <a:hlinkClick r:id="rId3"/>
              </a:rPr>
              <a:t>The Decision-Driven Organization</a:t>
            </a:r>
            <a:endParaRPr sz="10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9"/>
          <p:cNvSpPr txBox="1"/>
          <p:nvPr>
            <p:ph idx="4294967295"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How Do Employees Learn?</a:t>
            </a:r>
            <a:endParaRPr b="1"/>
          </a:p>
        </p:txBody>
      </p:sp>
      <p:sp>
        <p:nvSpPr>
          <p:cNvPr id="179" name="Google Shape;179;p19"/>
          <p:cNvSpPr txBox="1"/>
          <p:nvPr/>
        </p:nvSpPr>
        <p:spPr>
          <a:xfrm>
            <a:off x="860100" y="917200"/>
            <a:ext cx="7423800" cy="32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1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Nanum Gothic"/>
              <a:buAutoNum type="arabicPeriod"/>
            </a:pPr>
            <a:r>
              <a:rPr b="1" lang="en" sz="2200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rPr>
              <a:t>Reinforcement</a:t>
            </a:r>
            <a:endParaRPr b="1" sz="2200">
              <a:solidFill>
                <a:schemeClr val="lt1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chemeClr val="lt1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Nanum Gothic"/>
              <a:buAutoNum type="arabicPeriod"/>
            </a:pPr>
            <a:r>
              <a:rPr b="1" lang="en" sz="2200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rPr>
              <a:t>Observation</a:t>
            </a:r>
            <a:endParaRPr b="1" sz="2200">
              <a:solidFill>
                <a:schemeClr val="lt1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chemeClr val="lt1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Nanum Gothic"/>
              <a:buAutoNum type="arabicPeriod"/>
            </a:pPr>
            <a:r>
              <a:rPr b="1" lang="en" sz="2200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rPr>
              <a:t>Goal Orientations</a:t>
            </a:r>
            <a:endParaRPr b="1" sz="2200">
              <a:solidFill>
                <a:schemeClr val="lt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180" name="Google Shape;180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pic>
        <p:nvPicPr>
          <p:cNvPr id="181" name="Google Shape;18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2175" y="1235663"/>
            <a:ext cx="2795549" cy="157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1300" y="2977478"/>
            <a:ext cx="3521148" cy="1685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0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Contingencies of Reinforcement</a:t>
            </a:r>
            <a:endParaRPr b="1"/>
          </a:p>
        </p:txBody>
      </p:sp>
      <p:pic>
        <p:nvPicPr>
          <p:cNvPr id="188" name="Google Shape;18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013" y="1365463"/>
            <a:ext cx="1879601" cy="2506125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0"/>
          <p:cNvSpPr txBox="1"/>
          <p:nvPr/>
        </p:nvSpPr>
        <p:spPr>
          <a:xfrm>
            <a:off x="49575" y="3871575"/>
            <a:ext cx="2391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Positive Reinforcement </a:t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0" name="Google Shape;190;p20"/>
          <p:cNvPicPr preferRelativeResize="0"/>
          <p:nvPr/>
        </p:nvPicPr>
        <p:blipFill rotWithShape="1">
          <a:blip r:embed="rId4">
            <a:alphaModFix/>
          </a:blip>
          <a:srcRect b="-10" l="0" r="-1317" t="0"/>
          <a:stretch/>
        </p:blipFill>
        <p:spPr>
          <a:xfrm>
            <a:off x="2526775" y="1365475"/>
            <a:ext cx="1904312" cy="250610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0"/>
          <p:cNvSpPr txBox="1"/>
          <p:nvPr/>
        </p:nvSpPr>
        <p:spPr>
          <a:xfrm>
            <a:off x="2332525" y="3871575"/>
            <a:ext cx="247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Negative Reinforcement </a:t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2" name="Google Shape;192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61800" y="1363850"/>
            <a:ext cx="1879600" cy="2509362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0"/>
          <p:cNvSpPr txBox="1"/>
          <p:nvPr/>
        </p:nvSpPr>
        <p:spPr>
          <a:xfrm>
            <a:off x="4608000" y="3871575"/>
            <a:ext cx="198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Punishment</a:t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4" name="Google Shape;194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772125" y="1363850"/>
            <a:ext cx="2034750" cy="2509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0"/>
          <p:cNvSpPr txBox="1"/>
          <p:nvPr/>
        </p:nvSpPr>
        <p:spPr>
          <a:xfrm>
            <a:off x="6911925" y="3871575"/>
            <a:ext cx="18345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Extinction</a:t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1"/>
          <p:cNvSpPr txBox="1"/>
          <p:nvPr>
            <p:ph idx="4294967295" type="title"/>
          </p:nvPr>
        </p:nvSpPr>
        <p:spPr>
          <a:xfrm>
            <a:off x="818900" y="31525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How Do Employees Make Decisions?</a:t>
            </a:r>
            <a:endParaRPr b="1"/>
          </a:p>
        </p:txBody>
      </p:sp>
      <p:sp>
        <p:nvSpPr>
          <p:cNvPr id="201" name="Google Shape;201;p21"/>
          <p:cNvSpPr txBox="1"/>
          <p:nvPr/>
        </p:nvSpPr>
        <p:spPr>
          <a:xfrm>
            <a:off x="594425" y="971525"/>
            <a:ext cx="78036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anum Gothic"/>
              <a:buAutoNum type="arabicPeriod"/>
            </a:pPr>
            <a:r>
              <a:rPr b="1" lang="en" sz="2000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rPr>
              <a:t>Programmed Decisions</a:t>
            </a:r>
            <a:endParaRPr b="1" sz="2000">
              <a:solidFill>
                <a:schemeClr val="lt1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-355600" lvl="0" marL="4572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anum Gothic"/>
              <a:buAutoNum type="arabicPeriod"/>
            </a:pPr>
            <a:r>
              <a:rPr b="1" lang="en" sz="2000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rPr>
              <a:t>Intuition</a:t>
            </a:r>
            <a:endParaRPr b="1" sz="2000">
              <a:solidFill>
                <a:schemeClr val="lt1"/>
              </a:solidFill>
              <a:latin typeface="Nanum Gothic"/>
              <a:ea typeface="Nanum Gothic"/>
              <a:cs typeface="Nanum Gothic"/>
              <a:sym typeface="Nanum Gothic"/>
            </a:endParaRPr>
          </a:p>
          <a:p>
            <a:pPr indent="-355600" lvl="0" marL="45720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anum Gothic"/>
              <a:buAutoNum type="arabicPeriod"/>
            </a:pPr>
            <a:r>
              <a:rPr b="1" lang="en" sz="2000">
                <a:solidFill>
                  <a:schemeClr val="lt1"/>
                </a:solidFill>
                <a:latin typeface="Nanum Gothic"/>
                <a:ea typeface="Nanum Gothic"/>
                <a:cs typeface="Nanum Gothic"/>
                <a:sym typeface="Nanum Gothic"/>
              </a:rPr>
              <a:t>Nonprogrammed decisions</a:t>
            </a:r>
            <a:endParaRPr b="1" sz="2000">
              <a:solidFill>
                <a:schemeClr val="lt1"/>
              </a:solidFill>
              <a:latin typeface="Nanum Gothic"/>
              <a:ea typeface="Nanum Gothic"/>
              <a:cs typeface="Nanum Gothic"/>
              <a:sym typeface="Nanum Gothic"/>
            </a:endParaRPr>
          </a:p>
        </p:txBody>
      </p:sp>
      <p:sp>
        <p:nvSpPr>
          <p:cNvPr id="202" name="Google Shape;202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  <a:endParaRPr>
              <a:solidFill>
                <a:schemeClr val="lt1"/>
              </a:solidFill>
            </a:endParaRPr>
          </a:p>
        </p:txBody>
      </p:sp>
      <p:sp>
        <p:nvSpPr>
          <p:cNvPr id="203" name="Google Shape;203;p21"/>
          <p:cNvSpPr txBox="1"/>
          <p:nvPr/>
        </p:nvSpPr>
        <p:spPr>
          <a:xfrm>
            <a:off x="377675" y="2163300"/>
            <a:ext cx="8237100" cy="26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In a study </a:t>
            </a:r>
            <a:r>
              <a:rPr lang="en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conducted by Lisa Sayegh and others, </a:t>
            </a:r>
            <a:r>
              <a:rPr lang="en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they found that decision making based on </a:t>
            </a:r>
            <a:r>
              <a:rPr lang="en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intuition</a:t>
            </a:r>
            <a:r>
              <a:rPr lang="en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is </a:t>
            </a:r>
            <a:r>
              <a:rPr lang="en" sz="1600" u="sng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most effective</a:t>
            </a:r>
            <a:r>
              <a:rPr lang="en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 when the manager has more experience in the field</a:t>
            </a:r>
            <a:endParaRPr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Experienced naval officers’ decision making strategies were studied to see how they made defensive decisions </a:t>
            </a:r>
            <a:r>
              <a:rPr lang="en" sz="1600" u="sng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under stress</a:t>
            </a:r>
            <a:endParaRPr sz="1600" u="sng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The naval officers did best when they were able to rely on prior experiences throughout their military careers</a:t>
            </a:r>
            <a:endParaRPr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Lato"/>
              <a:buChar char="-"/>
            </a:pPr>
            <a:r>
              <a:rPr lang="en" sz="16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For example: some of the officers excelled in defense against air attacks while other officers decision making skills suffered due to lack of experience against air threats</a:t>
            </a:r>
            <a:endParaRPr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4" name="Google Shape;204;p21"/>
          <p:cNvSpPr txBox="1"/>
          <p:nvPr/>
        </p:nvSpPr>
        <p:spPr>
          <a:xfrm>
            <a:off x="38975" y="4747675"/>
            <a:ext cx="69480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hlinkClick r:id="rId3"/>
              </a:rPr>
              <a:t>Managerial decision-making under crisis: The role of emotion in an intuitive decision process - ScienceDirect</a:t>
            </a:r>
            <a:endParaRPr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2"/>
          <p:cNvSpPr txBox="1"/>
          <p:nvPr>
            <p:ph idx="4294967295" type="title"/>
          </p:nvPr>
        </p:nvSpPr>
        <p:spPr>
          <a:xfrm>
            <a:off x="720000" y="55125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920"/>
              <a:t>Decision-Making Problems:</a:t>
            </a:r>
            <a:endParaRPr b="1" sz="292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2720"/>
              <a:t>Due to Limited Information</a:t>
            </a:r>
            <a:endParaRPr b="1" sz="2720"/>
          </a:p>
        </p:txBody>
      </p:sp>
      <p:sp>
        <p:nvSpPr>
          <p:cNvPr id="210" name="Google Shape;210;p22"/>
          <p:cNvSpPr txBox="1"/>
          <p:nvPr/>
        </p:nvSpPr>
        <p:spPr>
          <a:xfrm>
            <a:off x="330825" y="1743775"/>
            <a:ext cx="53616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Bounded Rationality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: individuals do not have ability to process all available information to make a rational decision</a:t>
            </a:r>
            <a:r>
              <a:rPr b="1"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(22%)</a:t>
            </a:r>
            <a:endParaRPr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" name="Google Shape;211;p22"/>
          <p:cNvSpPr txBox="1"/>
          <p:nvPr/>
        </p:nvSpPr>
        <p:spPr>
          <a:xfrm>
            <a:off x="330825" y="3021963"/>
            <a:ext cx="5303400" cy="738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Satisficing: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when decision makers select the first acceptable alternative </a:t>
            </a:r>
            <a:r>
              <a:rPr b="1"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(3%)</a:t>
            </a:r>
            <a:endParaRPr b="1"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2" name="Google Shape;212;p22"/>
          <p:cNvSpPr txBox="1"/>
          <p:nvPr/>
        </p:nvSpPr>
        <p:spPr>
          <a:xfrm>
            <a:off x="330825" y="4023250"/>
            <a:ext cx="7704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Simplification:</a:t>
            </a:r>
            <a:r>
              <a:rPr lang="en" sz="1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when decision makers simplify information to make sense of the complex problem</a:t>
            </a: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3" name="Google Shape;213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14" name="Google Shape;21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49050" y="1650775"/>
            <a:ext cx="3090150" cy="2316104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2"/>
          <p:cNvSpPr txBox="1"/>
          <p:nvPr/>
        </p:nvSpPr>
        <p:spPr>
          <a:xfrm>
            <a:off x="-51975" y="4804800"/>
            <a:ext cx="3685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Lato"/>
                <a:ea typeface="Lato"/>
                <a:cs typeface="Lato"/>
                <a:sym typeface="Lato"/>
              </a:rPr>
              <a:t>Image: </a:t>
            </a:r>
            <a:r>
              <a:rPr lang="en" sz="1000" u="sng">
                <a:solidFill>
                  <a:schemeClr val="hlink"/>
                </a:solidFill>
                <a:latin typeface="Lato"/>
                <a:ea typeface="Lato"/>
                <a:cs typeface="Lato"/>
                <a:sym typeface="Lato"/>
                <a:hlinkClick r:id="rId4"/>
              </a:rPr>
              <a:t>https://thedecisionlab.com/biases/bounded-rationality</a:t>
            </a:r>
            <a:r>
              <a:rPr lang="en" sz="1000">
                <a:latin typeface="Lato"/>
                <a:ea typeface="Lato"/>
                <a:cs typeface="Lato"/>
                <a:sym typeface="Lato"/>
              </a:rPr>
              <a:t> </a:t>
            </a:r>
            <a:endParaRPr sz="10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ocus">
  <a:themeElements>
    <a:clrScheme name="Focus">
      <a:dk1>
        <a:srgbClr val="373F51"/>
      </a:dk1>
      <a:lt1>
        <a:srgbClr val="FFFFFF"/>
      </a:lt1>
      <a:dk2>
        <a:srgbClr val="D9D9D9"/>
      </a:dk2>
      <a:lt2>
        <a:srgbClr val="58A4B0"/>
      </a:lt2>
      <a:accent1>
        <a:srgbClr val="DAA49A"/>
      </a:accent1>
      <a:accent2>
        <a:srgbClr val="EECE1A"/>
      </a:accent2>
      <a:accent3>
        <a:srgbClr val="4E5567"/>
      </a:accent3>
      <a:accent4>
        <a:srgbClr val="F4D6AD"/>
      </a:accent4>
      <a:accent5>
        <a:srgbClr val="7890CD"/>
      </a:accent5>
      <a:accent6>
        <a:srgbClr val="F15E22"/>
      </a:accent6>
      <a:hlink>
        <a:srgbClr val="7890CD"/>
      </a:hlink>
      <a:folHlink>
        <a:srgbClr val="7890C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