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5143500" cx="9144000"/>
  <p:notesSz cx="6858000" cy="9144000"/>
  <p:embeddedFontLst>
    <p:embeddedFont>
      <p:font typeface="Roboto Slab"/>
      <p:regular r:id="rId27"/>
      <p:bold r:id="rId28"/>
    </p:embeddedFont>
    <p:embeddedFont>
      <p:font typeface="Roboto"/>
      <p:regular r:id="rId29"/>
      <p:bold r:id="rId30"/>
      <p:italic r:id="rId31"/>
      <p:boldItalic r:id="rId32"/>
    </p:embeddedFont>
    <p:embeddedFont>
      <p:font typeface="Playfair Display"/>
      <p:regular r:id="rId33"/>
      <p:bold r:id="rId34"/>
      <p:italic r:id="rId35"/>
      <p:boldItalic r:id="rId36"/>
    </p:embeddedFont>
    <p:embeddedFont>
      <p:font typeface="Montserrat"/>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old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RobotoSlab-bold.fntdata"/><Relationship Id="rId27" Type="http://schemas.openxmlformats.org/officeDocument/2006/relationships/font" Target="fonts/RobotoSlab-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oboto-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italic.fntdata"/><Relationship Id="rId30" Type="http://schemas.openxmlformats.org/officeDocument/2006/relationships/font" Target="fonts/Roboto-bold.fntdata"/><Relationship Id="rId11" Type="http://schemas.openxmlformats.org/officeDocument/2006/relationships/slide" Target="slides/slide6.xml"/><Relationship Id="rId33" Type="http://schemas.openxmlformats.org/officeDocument/2006/relationships/font" Target="fonts/PlayfairDisplay-regular.fntdata"/><Relationship Id="rId10" Type="http://schemas.openxmlformats.org/officeDocument/2006/relationships/slide" Target="slides/slide5.xml"/><Relationship Id="rId32" Type="http://schemas.openxmlformats.org/officeDocument/2006/relationships/font" Target="fonts/Roboto-boldItalic.fntdata"/><Relationship Id="rId13" Type="http://schemas.openxmlformats.org/officeDocument/2006/relationships/slide" Target="slides/slide8.xml"/><Relationship Id="rId35" Type="http://schemas.openxmlformats.org/officeDocument/2006/relationships/font" Target="fonts/PlayfairDisplay-italic.fntdata"/><Relationship Id="rId12" Type="http://schemas.openxmlformats.org/officeDocument/2006/relationships/slide" Target="slides/slide7.xml"/><Relationship Id="rId34" Type="http://schemas.openxmlformats.org/officeDocument/2006/relationships/font" Target="fonts/PlayfairDisplay-bold.fntdata"/><Relationship Id="rId15" Type="http://schemas.openxmlformats.org/officeDocument/2006/relationships/slide" Target="slides/slide10.xml"/><Relationship Id="rId37" Type="http://schemas.openxmlformats.org/officeDocument/2006/relationships/font" Target="fonts/Montserrat-regular.fntdata"/><Relationship Id="rId14" Type="http://schemas.openxmlformats.org/officeDocument/2006/relationships/slide" Target="slides/slide9.xml"/><Relationship Id="rId36" Type="http://schemas.openxmlformats.org/officeDocument/2006/relationships/font" Target="fonts/PlayfairDisplay-boldItalic.fntdata"/><Relationship Id="rId17" Type="http://schemas.openxmlformats.org/officeDocument/2006/relationships/slide" Target="slides/slide12.xml"/><Relationship Id="rId39" Type="http://schemas.openxmlformats.org/officeDocument/2006/relationships/font" Target="fonts/Montserrat-italic.fntdata"/><Relationship Id="rId16" Type="http://schemas.openxmlformats.org/officeDocument/2006/relationships/slide" Target="slides/slide11.xml"/><Relationship Id="rId38" Type="http://schemas.openxmlformats.org/officeDocument/2006/relationships/font" Target="fonts/Montserrat-bold.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hbr.org/2013/03/do-you-play-to-win-or-to-not-lose"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briwilliams.com/blog/what-to-say-to-different-personality-types"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shrm.org/resourcesandtools/hr-topics/people-managers/pages/managing-different-personalities-.aspx"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merald.com/insight/content/doi/10.1108/CDI-11-2016-0208/full/html" TargetMode="External"/><Relationship Id="rId3" Type="http://schemas.openxmlformats.org/officeDocument/2006/relationships/hyperlink" Target="https://www.emerald.com/insight/content/doi/10.1108/EJTD-09-2019-0164/full/html" TargetMode="External"/><Relationship Id="rId4" Type="http://schemas.openxmlformats.org/officeDocument/2006/relationships/hyperlink" Target="https://psycnet.apa.org/record/2019-17803-001" TargetMode="External"/><Relationship Id="rId5" Type="http://schemas.openxmlformats.org/officeDocument/2006/relationships/hyperlink" Target="https://doi-org.libproxy.clemson.edu/10.1108/EJTD-09-2019-0164" TargetMode="External"/><Relationship Id="rId6" Type="http://schemas.openxmlformats.org/officeDocument/2006/relationships/hyperlink" Target="https://www.frontiersin.org/articles/10.3389/fpsyg.2019.00726/full#:~:text=Prevention%20focus%20involves%20the%20motivation,preference%20for%20eager%2Fapproach%20strategies"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hbr.org/2013/03/do-you-play-to-win-or-to-not-lose"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wu.edu/learning-commons/sites/cts.cwu.edu.academic-success/files/documents/promotion%20vs%20prevention%20mindset%20LC.pdf"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owen</a:t>
            </a:r>
            <a:endParaRPr/>
          </a:p>
          <a:p>
            <a:pPr indent="0" lvl="0" marL="0" rtl="0" algn="l">
              <a:spcBef>
                <a:spcPts val="0"/>
              </a:spcBef>
              <a:spcAft>
                <a:spcPts val="0"/>
              </a:spcAft>
              <a:buNone/>
            </a:pPr>
            <a:r>
              <a:rPr lang="en"/>
              <a:t> Using the prevention and promotion focus theory to improve the workplace by analyzing the ways different employees work and how to keep them motivated, satisfied, and engaged</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232ae8d1605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232ae8d1605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Alex</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**talk about importance of self-awareness</a:t>
            </a:r>
            <a:endParaRPr/>
          </a:p>
          <a:p>
            <a:pPr indent="-298450" lvl="0" marL="457200" rtl="0" algn="l">
              <a:spcBef>
                <a:spcPts val="0"/>
              </a:spcBef>
              <a:spcAft>
                <a:spcPts val="0"/>
              </a:spcAft>
              <a:buSzPts val="1100"/>
              <a:buChar char="-"/>
            </a:pPr>
            <a:r>
              <a:rPr lang="en"/>
              <a:t>Using strengths to your advantage and being aware of potential weaknesses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32ae8d1605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32ae8d1605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john</a:t>
            </a:r>
            <a:endParaRPr/>
          </a:p>
          <a:p>
            <a:pPr indent="0" lvl="0" marL="0" rtl="0" algn="l">
              <a:spcBef>
                <a:spcPts val="0"/>
              </a:spcBef>
              <a:spcAft>
                <a:spcPts val="0"/>
              </a:spcAft>
              <a:buNone/>
            </a:pPr>
            <a:r>
              <a:rPr lang="en" u="sng">
                <a:solidFill>
                  <a:schemeClr val="hlink"/>
                </a:solidFill>
                <a:hlinkClick r:id="rId2"/>
              </a:rPr>
              <a:t>https://hbr.org/2013/03/do-you-play-to-win-or-to-not-lose</a:t>
            </a:r>
            <a:r>
              <a:rPr lang="en"/>
              <a:t> </a:t>
            </a:r>
            <a:endParaRPr/>
          </a:p>
          <a:p>
            <a:pPr indent="0" lvl="0" marL="0" rtl="0" algn="l">
              <a:spcBef>
                <a:spcPts val="0"/>
              </a:spcBef>
              <a:spcAft>
                <a:spcPts val="0"/>
              </a:spcAft>
              <a:buNone/>
            </a:pPr>
            <a:r>
              <a:rPr lang="en"/>
              <a:t>Incentives: </a:t>
            </a:r>
            <a:endParaRPr/>
          </a:p>
          <a:p>
            <a:pPr indent="0" lvl="0" marL="0" rtl="0" algn="l">
              <a:spcBef>
                <a:spcPts val="0"/>
              </a:spcBef>
              <a:spcAft>
                <a:spcPts val="0"/>
              </a:spcAft>
              <a:buNone/>
            </a:pPr>
            <a:r>
              <a:rPr lang="en"/>
              <a:t>Promotion- taking bonus money away if goal not </a:t>
            </a:r>
            <a:r>
              <a:rPr lang="en"/>
              <a:t>achieved</a:t>
            </a:r>
            <a:r>
              <a:rPr lang="en"/>
              <a:t>, employee of the month, opportunity for promotion</a:t>
            </a:r>
            <a:endParaRPr/>
          </a:p>
          <a:p>
            <a:pPr indent="0" lvl="0" marL="0" rtl="0" algn="l">
              <a:spcBef>
                <a:spcPts val="0"/>
              </a:spcBef>
              <a:spcAft>
                <a:spcPts val="0"/>
              </a:spcAft>
              <a:buNone/>
            </a:pPr>
            <a:r>
              <a:rPr lang="en"/>
              <a:t>Prevention- rewarding safety, “if I don’t get this done, I have to (clean the garage for example)….”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32ae8d1605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232ae8d1605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[Owen]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Find out how to utilize these results and how to best </a:t>
            </a:r>
            <a:r>
              <a:rPr lang="en"/>
              <a:t>emphasize</a:t>
            </a:r>
            <a:r>
              <a:rPr lang="en"/>
              <a:t> individuals strengths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232ae8d1605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232ae8d1605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Alex</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Right image from </a:t>
            </a:r>
            <a:r>
              <a:rPr lang="en" u="sng">
                <a:solidFill>
                  <a:schemeClr val="hlink"/>
                </a:solidFill>
                <a:hlinkClick r:id="rId2"/>
              </a:rPr>
              <a:t>What to say to different personality types (briwilliams.com)</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232ae8d1605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232ae8d1605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
              <a:t>Erin cole</a:t>
            </a:r>
            <a:endParaRPr/>
          </a:p>
          <a:p>
            <a:pPr indent="0" lvl="0" marL="0" rtl="0" algn="l">
              <a:spcBef>
                <a:spcPts val="0"/>
              </a:spcBef>
              <a:spcAft>
                <a:spcPts val="0"/>
              </a:spcAft>
              <a:buNone/>
            </a:pPr>
            <a:r>
              <a:rPr lang="en"/>
              <a:t>Figure out how best to implement the plan and ensure to follow up with results</a:t>
            </a:r>
            <a:endParaRPr/>
          </a:p>
          <a:p>
            <a:pPr indent="0" lvl="0" marL="0" rtl="0" algn="l">
              <a:lnSpc>
                <a:spcPct val="115000"/>
              </a:lnSpc>
              <a:spcBef>
                <a:spcPts val="0"/>
              </a:spcBef>
              <a:spcAft>
                <a:spcPts val="1200"/>
              </a:spcAft>
              <a:buClr>
                <a:schemeClr val="dk1"/>
              </a:buClr>
              <a:buSzPts val="1100"/>
              <a:buFont typeface="Arial"/>
              <a:buNone/>
            </a:pPr>
            <a:r>
              <a:rPr lang="en" sz="2400">
                <a:solidFill>
                  <a:srgbClr val="073763"/>
                </a:solidFill>
                <a:latin typeface="Roboto"/>
                <a:ea typeface="Roboto"/>
                <a:cs typeface="Roboto"/>
                <a:sym typeface="Roboto"/>
              </a:rPr>
              <a:t>as managers, implement a system to make an effort to modify your leadership style depending on how your employees are motivated to keep them satisfied and engaged</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23a60dfa96d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23a60dfa96d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82828"/>
                </a:solidFill>
                <a:highlight>
                  <a:srgbClr val="FFFFFF"/>
                </a:highlight>
              </a:rPr>
              <a:t>Erin cole</a:t>
            </a:r>
            <a:endParaRPr b="1">
              <a:solidFill>
                <a:srgbClr val="282828"/>
              </a:solidFill>
              <a:highlight>
                <a:srgbClr val="FFFFFF"/>
              </a:highlight>
            </a:endParaRPr>
          </a:p>
          <a:p>
            <a:pPr indent="0" lvl="0" marL="0" rtl="0" algn="l">
              <a:spcBef>
                <a:spcPts val="0"/>
              </a:spcBef>
              <a:spcAft>
                <a:spcPts val="0"/>
              </a:spcAft>
              <a:buNone/>
            </a:pPr>
            <a:r>
              <a:rPr b="1" lang="en">
                <a:solidFill>
                  <a:srgbClr val="282828"/>
                </a:solidFill>
                <a:highlight>
                  <a:srgbClr val="FFFFFF"/>
                </a:highlight>
              </a:rPr>
              <a:t>This last step is </a:t>
            </a:r>
            <a:r>
              <a:rPr b="1" lang="en">
                <a:solidFill>
                  <a:srgbClr val="282828"/>
                </a:solidFill>
                <a:highlight>
                  <a:srgbClr val="FFFFFF"/>
                </a:highlight>
              </a:rPr>
              <a:t>supported</a:t>
            </a:r>
            <a:r>
              <a:rPr b="1" lang="en">
                <a:solidFill>
                  <a:srgbClr val="282828"/>
                </a:solidFill>
                <a:highlight>
                  <a:srgbClr val="FFFFFF"/>
                </a:highlight>
              </a:rPr>
              <a:t> by a study that was conducted in which researchers assigned students a report through two different instructions, one that fit a prevention focused mindset, and one that fit a promotion focused mindset, it was found that </a:t>
            </a:r>
            <a:r>
              <a:rPr lang="en" sz="1300">
                <a:solidFill>
                  <a:srgbClr val="282828"/>
                </a:solidFill>
                <a:highlight>
                  <a:srgbClr val="FFFFFF"/>
                </a:highlight>
                <a:latin typeface="Georgia"/>
                <a:ea typeface="Georgia"/>
                <a:cs typeface="Georgia"/>
                <a:sym typeface="Georgia"/>
              </a:rPr>
              <a:t> students who received instructions suited to their dominant motivational focus were about 50% more likely than others to turn in their reports</a:t>
            </a:r>
            <a:endParaRPr b="1">
              <a:solidFill>
                <a:srgbClr val="282828"/>
              </a:solidFill>
              <a:highlight>
                <a:srgbClr val="FFFFFF"/>
              </a:highlight>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232ae8d1605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232ae8d1605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Alex</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32ae8d1605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32ae8d1605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Alex</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232ae8d1605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232ae8d1605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82828"/>
                </a:solidFill>
                <a:highlight>
                  <a:srgbClr val="FFFFFF"/>
                </a:highlight>
              </a:rPr>
              <a:t>Erin cole</a:t>
            </a:r>
            <a:endParaRPr b="1">
              <a:solidFill>
                <a:srgbClr val="282828"/>
              </a:solidFill>
              <a:highlight>
                <a:srgbClr val="FFFFFF"/>
              </a:highlight>
            </a:endParaRPr>
          </a:p>
          <a:p>
            <a:pPr indent="0" lvl="0" marL="0" rtl="0" algn="l">
              <a:spcBef>
                <a:spcPts val="0"/>
              </a:spcBef>
              <a:spcAft>
                <a:spcPts val="0"/>
              </a:spcAft>
              <a:buNone/>
            </a:pPr>
            <a:r>
              <a:rPr b="1" lang="en">
                <a:solidFill>
                  <a:srgbClr val="282828"/>
                </a:solidFill>
                <a:highlight>
                  <a:srgbClr val="FFFFFF"/>
                </a:highlight>
              </a:rPr>
              <a:t>Understanding the importance of focuses can help improve work relationships.</a:t>
            </a:r>
            <a:endParaRPr b="1">
              <a:solidFill>
                <a:srgbClr val="282828"/>
              </a:solidFill>
              <a:highlight>
                <a:srgbClr val="FFFFFF"/>
              </a:highlight>
            </a:endParaRPr>
          </a:p>
          <a:p>
            <a:pPr indent="0" lvl="0" marL="0" rtl="0" algn="l">
              <a:spcBef>
                <a:spcPts val="0"/>
              </a:spcBef>
              <a:spcAft>
                <a:spcPts val="0"/>
              </a:spcAft>
              <a:buNone/>
            </a:pPr>
            <a:r>
              <a:rPr b="1" lang="en">
                <a:solidFill>
                  <a:srgbClr val="282828"/>
                </a:solidFill>
                <a:highlight>
                  <a:srgbClr val="FFFFFF"/>
                </a:highlight>
              </a:rPr>
              <a:t>Researchers Andrew and Nada Kakabadse have done </a:t>
            </a:r>
            <a:r>
              <a:rPr b="1" lang="en">
                <a:solidFill>
                  <a:srgbClr val="282828"/>
                </a:solidFill>
                <a:highlight>
                  <a:srgbClr val="FFFFFF"/>
                </a:highlight>
              </a:rPr>
              <a:t>research</a:t>
            </a:r>
            <a:r>
              <a:rPr b="1" lang="en">
                <a:solidFill>
                  <a:srgbClr val="282828"/>
                </a:solidFill>
                <a:highlight>
                  <a:srgbClr val="FFFFFF"/>
                </a:highlight>
              </a:rPr>
              <a:t> across </a:t>
            </a:r>
            <a:r>
              <a:rPr b="1" lang="en">
                <a:solidFill>
                  <a:srgbClr val="282828"/>
                </a:solidFill>
                <a:highlight>
                  <a:srgbClr val="FFFFFF"/>
                </a:highlight>
              </a:rPr>
              <a:t>organizations</a:t>
            </a:r>
            <a:r>
              <a:rPr b="1" lang="en">
                <a:solidFill>
                  <a:srgbClr val="282828"/>
                </a:solidFill>
                <a:highlight>
                  <a:srgbClr val="FFFFFF"/>
                </a:highlight>
              </a:rPr>
              <a:t> in over 21 countries and found the following results, a promotion boss and a prevention employee will result in underperformance, as the boss will overlook the employee and under utilize their strengths. When prevention boss is put with a promotion employee, it will lead to a power play as the boss may feel threatened by the employee and the employee will resent the micromanagement.</a:t>
            </a:r>
            <a:endParaRPr b="1">
              <a:solidFill>
                <a:srgbClr val="282828"/>
              </a:solidFill>
              <a:highlight>
                <a:srgbClr val="FFFFFF"/>
              </a:highlight>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3a60dfa96d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23a60dfa96d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Erin cole</a:t>
            </a:r>
            <a:endParaRPr/>
          </a:p>
          <a:p>
            <a:pPr indent="0" lvl="0" marL="0" rtl="0" algn="l">
              <a:spcBef>
                <a:spcPts val="0"/>
              </a:spcBef>
              <a:spcAft>
                <a:spcPts val="0"/>
              </a:spcAft>
              <a:buNone/>
            </a:pPr>
            <a:r>
              <a:rPr lang="en"/>
              <a:t>Adjusting your leadership style can benefit learning too. </a:t>
            </a:r>
            <a:r>
              <a:rPr lang="en"/>
              <a:t>a study done by Jessica Federman, in which she analyzed 16 working adults and found that when learning new information, found that prevention focused individuals did better with vicarious learning, reflective thinking, and feedback seeking methods, and promotion focused individuals did better with experimentation methods</a:t>
            </a: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Roboto"/>
                <a:ea typeface="Roboto"/>
                <a:cs typeface="Roboto"/>
                <a:sym typeface="Roboto"/>
              </a:rPr>
              <a:t>Prevention</a:t>
            </a:r>
            <a:r>
              <a:rPr lang="en" sz="1200">
                <a:solidFill>
                  <a:schemeClr val="dk1"/>
                </a:solidFill>
                <a:latin typeface="Roboto"/>
                <a:ea typeface="Roboto"/>
                <a:cs typeface="Roboto"/>
                <a:sym typeface="Roboto"/>
              </a:rPr>
              <a:t>-</a:t>
            </a:r>
            <a:r>
              <a:rPr b="1" lang="en" sz="1200">
                <a:solidFill>
                  <a:schemeClr val="dk1"/>
                </a:solidFill>
                <a:latin typeface="Roboto"/>
                <a:ea typeface="Roboto"/>
                <a:cs typeface="Roboto"/>
                <a:sym typeface="Roboto"/>
              </a:rPr>
              <a:t>focus</a:t>
            </a:r>
            <a:r>
              <a:rPr lang="en" sz="1200">
                <a:solidFill>
                  <a:schemeClr val="dk1"/>
                </a:solidFill>
                <a:latin typeface="Roboto"/>
                <a:ea typeface="Roboto"/>
                <a:cs typeface="Roboto"/>
                <a:sym typeface="Roboto"/>
              </a:rPr>
              <a:t>: vicarious learning, reflective thinking and feedback-seeking  </a:t>
            </a:r>
            <a:endParaRPr b="1" sz="1200">
              <a:solidFill>
                <a:schemeClr val="dk1"/>
              </a:solidFill>
              <a:latin typeface="Roboto"/>
              <a:ea typeface="Roboto"/>
              <a:cs typeface="Roboto"/>
              <a:sym typeface="Roboto"/>
            </a:endParaRPr>
          </a:p>
          <a:p>
            <a:pPr indent="0" lvl="0" marL="0" rtl="0" algn="l">
              <a:lnSpc>
                <a:spcPct val="100000"/>
              </a:lnSpc>
              <a:spcBef>
                <a:spcPts val="1200"/>
              </a:spcBef>
              <a:spcAft>
                <a:spcPts val="1200"/>
              </a:spcAft>
              <a:buClr>
                <a:schemeClr val="dk1"/>
              </a:buClr>
              <a:buSzPts val="1100"/>
              <a:buFont typeface="Arial"/>
              <a:buNone/>
            </a:pPr>
            <a:r>
              <a:rPr b="1" lang="en" sz="1200">
                <a:solidFill>
                  <a:schemeClr val="dk1"/>
                </a:solidFill>
                <a:latin typeface="Roboto"/>
                <a:ea typeface="Roboto"/>
                <a:cs typeface="Roboto"/>
                <a:sym typeface="Roboto"/>
              </a:rPr>
              <a:t>Promotion</a:t>
            </a:r>
            <a:r>
              <a:rPr lang="en" sz="1200">
                <a:solidFill>
                  <a:schemeClr val="dk1"/>
                </a:solidFill>
                <a:latin typeface="Roboto"/>
                <a:ea typeface="Roboto"/>
                <a:cs typeface="Roboto"/>
                <a:sym typeface="Roboto"/>
              </a:rPr>
              <a:t>-</a:t>
            </a:r>
            <a:r>
              <a:rPr b="1" lang="en" sz="1200">
                <a:solidFill>
                  <a:schemeClr val="dk1"/>
                </a:solidFill>
                <a:latin typeface="Roboto"/>
                <a:ea typeface="Roboto"/>
                <a:cs typeface="Roboto"/>
                <a:sym typeface="Roboto"/>
              </a:rPr>
              <a:t>focus</a:t>
            </a:r>
            <a:r>
              <a:rPr lang="en" sz="1200">
                <a:solidFill>
                  <a:schemeClr val="dk1"/>
                </a:solidFill>
                <a:latin typeface="Roboto"/>
                <a:ea typeface="Roboto"/>
                <a:cs typeface="Roboto"/>
                <a:sym typeface="Roboto"/>
              </a:rPr>
              <a:t>:  experimentation methods </a:t>
            </a:r>
            <a:endParaRPr b="1" sz="1200">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232ae8d1605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232ae8d1605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Emily</a:t>
            </a:r>
            <a:endParaRPr/>
          </a:p>
          <a:p>
            <a:pPr indent="0" lvl="0" marL="0" rtl="0" algn="l">
              <a:spcBef>
                <a:spcPts val="0"/>
              </a:spcBef>
              <a:spcAft>
                <a:spcPts val="0"/>
              </a:spcAft>
              <a:buNone/>
            </a:pPr>
            <a:r>
              <a:rPr lang="en" u="sng">
                <a:solidFill>
                  <a:schemeClr val="hlink"/>
                </a:solidFill>
                <a:hlinkClick r:id="rId2"/>
              </a:rPr>
              <a:t>https://www.shrm.org/resourcesandtools/hr-topics/people-managers/pages/managing-different-personalities-.aspx</a:t>
            </a:r>
            <a:endParaRPr/>
          </a:p>
          <a:p>
            <a:pPr indent="0" lvl="0" marL="0" rtl="0" algn="l">
              <a:spcBef>
                <a:spcPts val="0"/>
              </a:spcBef>
              <a:spcAft>
                <a:spcPts val="0"/>
              </a:spcAft>
              <a:buNone/>
            </a:pPr>
            <a:r>
              <a:rPr lang="en"/>
              <a:t> Use this slide to </a:t>
            </a:r>
            <a:r>
              <a:rPr lang="en"/>
              <a:t>discuss</a:t>
            </a:r>
            <a:r>
              <a:rPr lang="en"/>
              <a:t> how every employee is different and its important to understand their difference in personalities and how they are motivate</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23a572cd8f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23a572cd8f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a:solidFill>
                  <a:srgbClr val="282828"/>
                </a:solidFill>
                <a:highlight>
                  <a:schemeClr val="lt1"/>
                </a:highlight>
              </a:rPr>
              <a:t>Erin Cole</a:t>
            </a:r>
            <a:endParaRPr b="1">
              <a:solidFill>
                <a:srgbClr val="282828"/>
              </a:solidFill>
              <a:highlight>
                <a:schemeClr val="lt1"/>
              </a:highlight>
            </a:endParaRPr>
          </a:p>
          <a:p>
            <a:pPr indent="0" lvl="0" marL="0" rtl="0" algn="l">
              <a:lnSpc>
                <a:spcPct val="100000"/>
              </a:lnSpc>
              <a:spcBef>
                <a:spcPts val="2400"/>
              </a:spcBef>
              <a:spcAft>
                <a:spcPts val="0"/>
              </a:spcAft>
              <a:buNone/>
            </a:pPr>
            <a:r>
              <a:rPr b="1" lang="en">
                <a:solidFill>
                  <a:srgbClr val="282828"/>
                </a:solidFill>
                <a:highlight>
                  <a:schemeClr val="lt1"/>
                </a:highlight>
              </a:rPr>
              <a:t>Both focus types have plenty of strengths. Promotion focused employees are work quickly are great brainstormers, and are always open to new things. Prevention focused employees work deliberately, are accurate, and are always prepared. As a manager, it’s important to understand that no matter how they are  motivated, every employee is valuable to the team. They all bring something to the table.</a:t>
            </a:r>
            <a:endParaRPr b="1">
              <a:solidFill>
                <a:srgbClr val="282828"/>
              </a:solidFill>
              <a:highlight>
                <a:schemeClr val="lt1"/>
              </a:highlight>
            </a:endParaRPr>
          </a:p>
          <a:p>
            <a:pPr indent="0" lvl="0" marL="0" rtl="0" algn="l">
              <a:lnSpc>
                <a:spcPct val="150000"/>
              </a:lnSpc>
              <a:spcBef>
                <a:spcPts val="2400"/>
              </a:spcBef>
              <a:spcAft>
                <a:spcPts val="0"/>
              </a:spcAft>
              <a:buNone/>
            </a:pPr>
            <a:r>
              <a:rPr b="1" lang="en" sz="2400">
                <a:solidFill>
                  <a:schemeClr val="dk1"/>
                </a:solidFill>
                <a:latin typeface="Roboto"/>
                <a:ea typeface="Roboto"/>
                <a:cs typeface="Roboto"/>
                <a:sym typeface="Roboto"/>
              </a:rPr>
              <a:t>Promotion-focus:</a:t>
            </a:r>
            <a:r>
              <a:rPr lang="en" sz="2200">
                <a:solidFill>
                  <a:schemeClr val="dk1"/>
                </a:solidFill>
                <a:latin typeface="Roboto"/>
                <a:ea typeface="Roboto"/>
                <a:cs typeface="Roboto"/>
                <a:sym typeface="Roboto"/>
              </a:rPr>
              <a:t>  </a:t>
            </a:r>
            <a:endParaRPr sz="2200">
              <a:solidFill>
                <a:schemeClr val="dk1"/>
              </a:solidFill>
              <a:latin typeface="Roboto"/>
              <a:ea typeface="Roboto"/>
              <a:cs typeface="Roboto"/>
              <a:sym typeface="Roboto"/>
            </a:endParaRPr>
          </a:p>
          <a:p>
            <a:pPr indent="-368300" lvl="0" marL="457200" rtl="0" algn="l">
              <a:lnSpc>
                <a:spcPct val="150000"/>
              </a:lnSpc>
              <a:spcBef>
                <a:spcPts val="1200"/>
              </a:spcBef>
              <a:spcAft>
                <a:spcPts val="0"/>
              </a:spcAft>
              <a:buClr>
                <a:schemeClr val="dk1"/>
              </a:buClr>
              <a:buSzPts val="2200"/>
              <a:buFont typeface="Roboto"/>
              <a:buChar char="-"/>
            </a:pPr>
            <a:r>
              <a:rPr lang="en" sz="2200">
                <a:solidFill>
                  <a:schemeClr val="dk1"/>
                </a:solidFill>
                <a:latin typeface="Roboto"/>
                <a:ea typeface="Roboto"/>
                <a:cs typeface="Roboto"/>
                <a:sym typeface="Roboto"/>
              </a:rPr>
              <a:t>Work quickly</a:t>
            </a:r>
            <a:endParaRPr sz="2200">
              <a:solidFill>
                <a:schemeClr val="dk1"/>
              </a:solidFill>
              <a:latin typeface="Roboto"/>
              <a:ea typeface="Roboto"/>
              <a:cs typeface="Roboto"/>
              <a:sym typeface="Roboto"/>
            </a:endParaRPr>
          </a:p>
          <a:p>
            <a:pPr indent="-368300" lvl="0" marL="457200" rtl="0" algn="l">
              <a:lnSpc>
                <a:spcPct val="150000"/>
              </a:lnSpc>
              <a:spcBef>
                <a:spcPts val="0"/>
              </a:spcBef>
              <a:spcAft>
                <a:spcPts val="0"/>
              </a:spcAft>
              <a:buClr>
                <a:schemeClr val="dk1"/>
              </a:buClr>
              <a:buSzPts val="2200"/>
              <a:buFont typeface="Roboto"/>
              <a:buChar char="-"/>
            </a:pPr>
            <a:r>
              <a:rPr lang="en" sz="2200">
                <a:solidFill>
                  <a:schemeClr val="dk1"/>
                </a:solidFill>
                <a:latin typeface="Roboto"/>
                <a:ea typeface="Roboto"/>
                <a:cs typeface="Roboto"/>
                <a:sym typeface="Roboto"/>
              </a:rPr>
              <a:t>Great brain stormers</a:t>
            </a:r>
            <a:endParaRPr sz="2200">
              <a:solidFill>
                <a:schemeClr val="dk1"/>
              </a:solidFill>
              <a:latin typeface="Roboto"/>
              <a:ea typeface="Roboto"/>
              <a:cs typeface="Roboto"/>
              <a:sym typeface="Roboto"/>
            </a:endParaRPr>
          </a:p>
          <a:p>
            <a:pPr indent="-368300" lvl="0" marL="457200" rtl="0" algn="l">
              <a:lnSpc>
                <a:spcPct val="150000"/>
              </a:lnSpc>
              <a:spcBef>
                <a:spcPts val="0"/>
              </a:spcBef>
              <a:spcAft>
                <a:spcPts val="0"/>
              </a:spcAft>
              <a:buClr>
                <a:schemeClr val="dk1"/>
              </a:buClr>
              <a:buSzPts val="2200"/>
              <a:buFont typeface="Roboto"/>
              <a:buChar char="-"/>
            </a:pPr>
            <a:r>
              <a:rPr lang="en" sz="2200">
                <a:solidFill>
                  <a:schemeClr val="dk1"/>
                </a:solidFill>
                <a:latin typeface="Roboto"/>
                <a:ea typeface="Roboto"/>
                <a:cs typeface="Roboto"/>
                <a:sym typeface="Roboto"/>
              </a:rPr>
              <a:t>Open to new opportuni</a:t>
            </a:r>
            <a:r>
              <a:rPr b="1" lang="en" sz="2400">
                <a:solidFill>
                  <a:srgbClr val="073763"/>
                </a:solidFill>
                <a:latin typeface="Roboto"/>
                <a:ea typeface="Roboto"/>
                <a:cs typeface="Roboto"/>
                <a:sym typeface="Roboto"/>
              </a:rPr>
              <a:t>Prevention</a:t>
            </a:r>
            <a:r>
              <a:rPr lang="en" sz="2400">
                <a:solidFill>
                  <a:srgbClr val="073763"/>
                </a:solidFill>
                <a:latin typeface="Roboto"/>
                <a:ea typeface="Roboto"/>
                <a:cs typeface="Roboto"/>
                <a:sym typeface="Roboto"/>
              </a:rPr>
              <a:t>-</a:t>
            </a:r>
            <a:r>
              <a:rPr b="1" lang="en" sz="2400">
                <a:solidFill>
                  <a:srgbClr val="073763"/>
                </a:solidFill>
                <a:latin typeface="Roboto"/>
                <a:ea typeface="Roboto"/>
                <a:cs typeface="Roboto"/>
                <a:sym typeface="Roboto"/>
              </a:rPr>
              <a:t>focus</a:t>
            </a:r>
            <a:r>
              <a:rPr lang="en" sz="2400">
                <a:solidFill>
                  <a:srgbClr val="073763"/>
                </a:solidFill>
                <a:latin typeface="Roboto"/>
                <a:ea typeface="Roboto"/>
                <a:cs typeface="Roboto"/>
                <a:sym typeface="Roboto"/>
              </a:rPr>
              <a:t>:</a:t>
            </a:r>
            <a:endParaRPr sz="2400">
              <a:solidFill>
                <a:srgbClr val="073763"/>
              </a:solidFill>
              <a:latin typeface="Roboto"/>
              <a:ea typeface="Roboto"/>
              <a:cs typeface="Roboto"/>
              <a:sym typeface="Roboto"/>
            </a:endParaRPr>
          </a:p>
          <a:p>
            <a:pPr indent="-368300" lvl="0" marL="457200" rtl="0" algn="l">
              <a:lnSpc>
                <a:spcPct val="150000"/>
              </a:lnSpc>
              <a:spcBef>
                <a:spcPts val="0"/>
              </a:spcBef>
              <a:spcAft>
                <a:spcPts val="0"/>
              </a:spcAft>
              <a:buClr>
                <a:srgbClr val="073763"/>
              </a:buClr>
              <a:buSzPts val="2200"/>
              <a:buFont typeface="Roboto"/>
              <a:buChar char="-"/>
            </a:pPr>
            <a:r>
              <a:rPr lang="en" sz="2200">
                <a:solidFill>
                  <a:srgbClr val="073763"/>
                </a:solidFill>
                <a:latin typeface="Roboto"/>
                <a:ea typeface="Roboto"/>
                <a:cs typeface="Roboto"/>
                <a:sym typeface="Roboto"/>
              </a:rPr>
              <a:t>Work deliberately</a:t>
            </a:r>
            <a:endParaRPr sz="2200">
              <a:solidFill>
                <a:srgbClr val="073763"/>
              </a:solidFill>
              <a:latin typeface="Roboto"/>
              <a:ea typeface="Roboto"/>
              <a:cs typeface="Roboto"/>
              <a:sym typeface="Roboto"/>
            </a:endParaRPr>
          </a:p>
          <a:p>
            <a:pPr indent="-368300" lvl="0" marL="457200" rtl="0" algn="l">
              <a:lnSpc>
                <a:spcPct val="150000"/>
              </a:lnSpc>
              <a:spcBef>
                <a:spcPts val="0"/>
              </a:spcBef>
              <a:spcAft>
                <a:spcPts val="0"/>
              </a:spcAft>
              <a:buClr>
                <a:srgbClr val="073763"/>
              </a:buClr>
              <a:buSzPts val="2200"/>
              <a:buFont typeface="Roboto"/>
              <a:buChar char="-"/>
            </a:pPr>
            <a:r>
              <a:rPr lang="en" sz="2200">
                <a:solidFill>
                  <a:srgbClr val="073763"/>
                </a:solidFill>
                <a:latin typeface="Roboto"/>
                <a:ea typeface="Roboto"/>
                <a:cs typeface="Roboto"/>
                <a:sym typeface="Roboto"/>
              </a:rPr>
              <a:t>Tend to be accurate</a:t>
            </a:r>
            <a:endParaRPr sz="2200">
              <a:solidFill>
                <a:srgbClr val="073763"/>
              </a:solidFill>
              <a:latin typeface="Roboto"/>
              <a:ea typeface="Roboto"/>
              <a:cs typeface="Roboto"/>
              <a:sym typeface="Roboto"/>
            </a:endParaRPr>
          </a:p>
          <a:p>
            <a:pPr indent="-368300" lvl="0" marL="457200" rtl="0" algn="l">
              <a:lnSpc>
                <a:spcPct val="150000"/>
              </a:lnSpc>
              <a:spcBef>
                <a:spcPts val="0"/>
              </a:spcBef>
              <a:spcAft>
                <a:spcPts val="0"/>
              </a:spcAft>
              <a:buClr>
                <a:schemeClr val="dk1"/>
              </a:buClr>
              <a:buSzPts val="2200"/>
              <a:buFont typeface="Roboto"/>
              <a:buChar char="-"/>
            </a:pPr>
            <a:r>
              <a:rPr lang="en" sz="2200">
                <a:solidFill>
                  <a:srgbClr val="073763"/>
                </a:solidFill>
                <a:latin typeface="Roboto"/>
                <a:ea typeface="Roboto"/>
                <a:cs typeface="Roboto"/>
                <a:sym typeface="Roboto"/>
              </a:rPr>
              <a:t> Prepared no matter what</a:t>
            </a:r>
            <a:r>
              <a:rPr lang="en" sz="2200">
                <a:solidFill>
                  <a:schemeClr val="dk1"/>
                </a:solidFill>
                <a:latin typeface="Roboto"/>
                <a:ea typeface="Roboto"/>
                <a:cs typeface="Roboto"/>
                <a:sym typeface="Roboto"/>
              </a:rPr>
              <a:t>ties </a:t>
            </a:r>
            <a:endParaRPr sz="1400"/>
          </a:p>
          <a:p>
            <a:pPr indent="0" lvl="0" marL="0" rtl="0" algn="l">
              <a:lnSpc>
                <a:spcPct val="100000"/>
              </a:lnSpc>
              <a:spcBef>
                <a:spcPts val="1200"/>
              </a:spcBef>
              <a:spcAft>
                <a:spcPts val="0"/>
              </a:spcAft>
              <a:buNone/>
            </a:pPr>
            <a:r>
              <a:t/>
            </a:r>
            <a:endParaRPr b="1">
              <a:solidFill>
                <a:srgbClr val="282828"/>
              </a:solidFill>
              <a:highlight>
                <a:schemeClr val="lt1"/>
              </a:highlight>
            </a:endParaRPr>
          </a:p>
          <a:p>
            <a:pPr indent="0" lvl="0" marL="0" rtl="0" algn="l">
              <a:lnSpc>
                <a:spcPct val="115000"/>
              </a:lnSpc>
              <a:spcBef>
                <a:spcPts val="2400"/>
              </a:spcBef>
              <a:spcAft>
                <a:spcPts val="0"/>
              </a:spcAft>
              <a:buClr>
                <a:schemeClr val="dk1"/>
              </a:buClr>
              <a:buSzPts val="1100"/>
              <a:buFont typeface="Arial"/>
              <a:buNone/>
            </a:pPr>
            <a:r>
              <a:rPr lang="en" sz="1800" u="sng">
                <a:solidFill>
                  <a:srgbClr val="8BC34A"/>
                </a:solidFill>
                <a:latin typeface="Roboto"/>
                <a:ea typeface="Roboto"/>
                <a:cs typeface="Roboto"/>
                <a:sym typeface="Roboto"/>
                <a:hlinkClick r:id="rId2">
                  <a:extLst>
                    <a:ext uri="{A12FA001-AC4F-418D-AE19-62706E023703}">
                      <ahyp:hlinkClr val="tx"/>
                    </a:ext>
                  </a:extLst>
                </a:hlinkClick>
              </a:rPr>
              <a:t>https://www.emerald.com/insight/content/doi/10.1108/CDI-11-2016-0208/full/html</a:t>
            </a:r>
            <a:endParaRPr sz="1800">
              <a:solidFill>
                <a:srgbClr val="073763"/>
              </a:solidFill>
              <a:latin typeface="Roboto"/>
              <a:ea typeface="Roboto"/>
              <a:cs typeface="Roboto"/>
              <a:sym typeface="Roboto"/>
            </a:endParaRPr>
          </a:p>
          <a:p>
            <a:pPr indent="0" lvl="0" marL="0" rtl="0" algn="l">
              <a:lnSpc>
                <a:spcPct val="115000"/>
              </a:lnSpc>
              <a:spcBef>
                <a:spcPts val="1200"/>
              </a:spcBef>
              <a:spcAft>
                <a:spcPts val="0"/>
              </a:spcAft>
              <a:buClr>
                <a:schemeClr val="dk1"/>
              </a:buClr>
              <a:buSzPts val="1100"/>
              <a:buFont typeface="Arial"/>
              <a:buNone/>
            </a:pPr>
            <a:r>
              <a:rPr lang="en" sz="1800" u="sng">
                <a:solidFill>
                  <a:srgbClr val="8BC34A"/>
                </a:solidFill>
                <a:latin typeface="Roboto"/>
                <a:ea typeface="Roboto"/>
                <a:cs typeface="Roboto"/>
                <a:sym typeface="Roboto"/>
                <a:hlinkClick r:id="rId3">
                  <a:extLst>
                    <a:ext uri="{A12FA001-AC4F-418D-AE19-62706E023703}">
                      <ahyp:hlinkClr val="tx"/>
                    </a:ext>
                  </a:extLst>
                </a:hlinkClick>
              </a:rPr>
              <a:t>https://www.emerald.com/insight/content/doi/10.1108/EJTD-09-2019-0164/full/html</a:t>
            </a:r>
            <a:r>
              <a:rPr lang="en" sz="1800">
                <a:solidFill>
                  <a:srgbClr val="073763"/>
                </a:solidFill>
                <a:latin typeface="Roboto"/>
                <a:ea typeface="Roboto"/>
                <a:cs typeface="Roboto"/>
                <a:sym typeface="Roboto"/>
              </a:rPr>
              <a:t>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sz="1800" u="sng">
                <a:solidFill>
                  <a:srgbClr val="8BC34A"/>
                </a:solidFill>
                <a:latin typeface="Roboto"/>
                <a:ea typeface="Roboto"/>
                <a:cs typeface="Roboto"/>
                <a:sym typeface="Roboto"/>
                <a:hlinkClick r:id="rId4">
                  <a:extLst>
                    <a:ext uri="{A12FA001-AC4F-418D-AE19-62706E023703}">
                      <ahyp:hlinkClr val="tx"/>
                    </a:ext>
                  </a:extLst>
                </a:hlinkClick>
              </a:rPr>
              <a:t>https://psycnet.apa.org/record/2019-17803-001</a:t>
            </a:r>
            <a:endParaRPr sz="1800">
              <a:solidFill>
                <a:srgbClr val="073763"/>
              </a:solidFill>
              <a:latin typeface="Roboto"/>
              <a:ea typeface="Roboto"/>
              <a:cs typeface="Roboto"/>
              <a:sym typeface="Roboto"/>
            </a:endParaRPr>
          </a:p>
          <a:p>
            <a:pPr indent="0" lvl="0" marL="0" rtl="0" algn="l">
              <a:lnSpc>
                <a:spcPct val="115000"/>
              </a:lnSpc>
              <a:spcBef>
                <a:spcPts val="1200"/>
              </a:spcBef>
              <a:spcAft>
                <a:spcPts val="0"/>
              </a:spcAft>
              <a:buClr>
                <a:schemeClr val="dk1"/>
              </a:buClr>
              <a:buSzPts val="1100"/>
              <a:buFont typeface="Arial"/>
              <a:buNone/>
            </a:pPr>
            <a:r>
              <a:rPr lang="en" sz="1000">
                <a:solidFill>
                  <a:srgbClr val="595959"/>
                </a:solidFill>
                <a:highlight>
                  <a:srgbClr val="F5F5F5"/>
                </a:highlight>
              </a:rPr>
              <a:t>Federman, J. E. (2020). Regulatory focus and learning: How the pursuit of promotion and prevention-focus goals influence informal learning in the workplace. </a:t>
            </a:r>
            <a:r>
              <a:rPr i="1" lang="en" sz="1000">
                <a:solidFill>
                  <a:srgbClr val="595959"/>
                </a:solidFill>
                <a:highlight>
                  <a:srgbClr val="F5F5F5"/>
                </a:highlight>
              </a:rPr>
              <a:t>European Journal of Training &amp; Development</a:t>
            </a:r>
            <a:r>
              <a:rPr lang="en" sz="1000">
                <a:solidFill>
                  <a:srgbClr val="595959"/>
                </a:solidFill>
                <a:highlight>
                  <a:srgbClr val="F5F5F5"/>
                </a:highlight>
              </a:rPr>
              <a:t>, </a:t>
            </a:r>
            <a:r>
              <a:rPr i="1" lang="en" sz="1000">
                <a:solidFill>
                  <a:srgbClr val="595959"/>
                </a:solidFill>
                <a:highlight>
                  <a:srgbClr val="F5F5F5"/>
                </a:highlight>
              </a:rPr>
              <a:t>44</a:t>
            </a:r>
            <a:r>
              <a:rPr lang="en" sz="1000">
                <a:solidFill>
                  <a:srgbClr val="595959"/>
                </a:solidFill>
                <a:highlight>
                  <a:srgbClr val="F5F5F5"/>
                </a:highlight>
              </a:rPr>
              <a:t>(4/5), 425–447. </a:t>
            </a:r>
            <a:r>
              <a:rPr lang="en" sz="1000" u="sng">
                <a:solidFill>
                  <a:srgbClr val="8BC34A"/>
                </a:solidFill>
                <a:highlight>
                  <a:srgbClr val="F5F5F5"/>
                </a:highlight>
                <a:hlinkClick r:id="rId5">
                  <a:extLst>
                    <a:ext uri="{A12FA001-AC4F-418D-AE19-62706E023703}">
                      <ahyp:hlinkClr val="tx"/>
                    </a:ext>
                  </a:extLst>
                </a:hlinkClick>
              </a:rPr>
              <a:t>https://doi-org.libproxy.clemson.edu/10.1108/EJTD-09-2019-0164</a:t>
            </a:r>
            <a:endParaRPr sz="1000">
              <a:solidFill>
                <a:srgbClr val="595959"/>
              </a:solidFill>
              <a:highlight>
                <a:srgbClr val="F5F5F5"/>
              </a:highlight>
            </a:endParaRPr>
          </a:p>
          <a:p>
            <a:pPr indent="0" lvl="0" marL="0" rtl="0" algn="l">
              <a:lnSpc>
                <a:spcPct val="115000"/>
              </a:lnSpc>
              <a:spcBef>
                <a:spcPts val="1200"/>
              </a:spcBef>
              <a:spcAft>
                <a:spcPts val="0"/>
              </a:spcAft>
              <a:buClr>
                <a:schemeClr val="dk1"/>
              </a:buClr>
              <a:buSzPts val="1100"/>
              <a:buFont typeface="Arial"/>
              <a:buNone/>
            </a:pPr>
            <a:r>
              <a:rPr lang="en" sz="1000">
                <a:solidFill>
                  <a:srgbClr val="595959"/>
                </a:solidFill>
                <a:highlight>
                  <a:srgbClr val="F5F5F5"/>
                </a:highlight>
              </a:rPr>
              <a:t>Zhu, Q., Martinescu, E., Beersma, B., &amp; Wei, F. (2022). How does receiving gossip from coworkers influence employees’ task performance and interpersonal deviance? The moderating roles of regulatory focus and the mediating role of vicarious learning. </a:t>
            </a:r>
            <a:r>
              <a:rPr i="1" lang="en" sz="1000">
                <a:solidFill>
                  <a:srgbClr val="595959"/>
                </a:solidFill>
                <a:highlight>
                  <a:srgbClr val="F5F5F5"/>
                </a:highlight>
              </a:rPr>
              <a:t>Journal of Occupational and Organizational Psychology</a:t>
            </a:r>
            <a:r>
              <a:rPr lang="en" sz="1000">
                <a:solidFill>
                  <a:srgbClr val="595959"/>
                </a:solidFill>
                <a:highlight>
                  <a:srgbClr val="F5F5F5"/>
                </a:highlight>
              </a:rPr>
              <a:t>, </a:t>
            </a:r>
            <a:r>
              <a:rPr i="1" lang="en" sz="1000">
                <a:solidFill>
                  <a:srgbClr val="595959"/>
                </a:solidFill>
                <a:highlight>
                  <a:srgbClr val="F5F5F5"/>
                </a:highlight>
              </a:rPr>
              <a:t>95</a:t>
            </a:r>
            <a:r>
              <a:rPr lang="en" sz="1000">
                <a:solidFill>
                  <a:srgbClr val="595959"/>
                </a:solidFill>
                <a:highlight>
                  <a:srgbClr val="F5F5F5"/>
                </a:highlight>
              </a:rPr>
              <a:t>(2), 213–238. https://doi-org.libproxy.clemson.edu/10.1111/joop.12375</a:t>
            </a:r>
            <a:endParaRPr sz="1000">
              <a:solidFill>
                <a:srgbClr val="595959"/>
              </a:solidFill>
              <a:highlight>
                <a:srgbClr val="F5F5F5"/>
              </a:highlight>
            </a:endParaRPr>
          </a:p>
          <a:p>
            <a:pPr indent="0" lvl="0" marL="0" rtl="0" algn="l">
              <a:lnSpc>
                <a:spcPct val="115000"/>
              </a:lnSpc>
              <a:spcBef>
                <a:spcPts val="1200"/>
              </a:spcBef>
              <a:spcAft>
                <a:spcPts val="1200"/>
              </a:spcAft>
              <a:buClr>
                <a:schemeClr val="dk1"/>
              </a:buClr>
              <a:buSzPts val="1100"/>
              <a:buFont typeface="Arial"/>
              <a:buNone/>
            </a:pPr>
            <a:r>
              <a:rPr lang="en" sz="1800" u="sng">
                <a:solidFill>
                  <a:srgbClr val="8BC34A"/>
                </a:solidFill>
                <a:latin typeface="Roboto"/>
                <a:ea typeface="Roboto"/>
                <a:cs typeface="Roboto"/>
                <a:sym typeface="Roboto"/>
                <a:hlinkClick r:id="rId6">
                  <a:extLst>
                    <a:ext uri="{A12FA001-AC4F-418D-AE19-62706E023703}">
                      <ahyp:hlinkClr val="tx"/>
                    </a:ext>
                  </a:extLst>
                </a:hlinkClick>
              </a:rPr>
              <a:t>https://www.frontiersin.org/articles/10.3389/fpsyg.2019.00726/full#:~:text=Prevention%20focus%20involves%20the%20motivation,preference%20for%20eager%2Fapproach%20strategies</a:t>
            </a:r>
            <a:r>
              <a:rPr lang="en" sz="1800">
                <a:solidFill>
                  <a:srgbClr val="073763"/>
                </a:solidFill>
                <a:latin typeface="Roboto"/>
                <a:ea typeface="Roboto"/>
                <a:cs typeface="Roboto"/>
                <a:sym typeface="Roboto"/>
              </a:rPr>
              <a:t>.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238df3724f3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238df3724f3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[Owen]</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232ae8d160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232ae8d160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282828"/>
                </a:solidFill>
                <a:highlight>
                  <a:srgbClr val="F7F7F7"/>
                </a:highlight>
                <a:latin typeface="Georgia"/>
                <a:ea typeface="Georgia"/>
                <a:cs typeface="Georgia"/>
                <a:sym typeface="Georgia"/>
              </a:rPr>
              <a:t>Emily</a:t>
            </a:r>
            <a:endParaRPr sz="1200">
              <a:solidFill>
                <a:srgbClr val="282828"/>
              </a:solidFill>
              <a:highlight>
                <a:srgbClr val="F7F7F7"/>
              </a:highlight>
              <a:latin typeface="Georgia"/>
              <a:ea typeface="Georgia"/>
              <a:cs typeface="Georgia"/>
              <a:sym typeface="Georgia"/>
            </a:endParaRPr>
          </a:p>
          <a:p>
            <a:pPr indent="0" lvl="0" marL="0" rtl="0" algn="l">
              <a:spcBef>
                <a:spcPts val="0"/>
              </a:spcBef>
              <a:spcAft>
                <a:spcPts val="0"/>
              </a:spcAft>
              <a:buNone/>
            </a:pPr>
            <a:r>
              <a:rPr lang="en" sz="1200">
                <a:solidFill>
                  <a:srgbClr val="282828"/>
                </a:solidFill>
                <a:highlight>
                  <a:srgbClr val="F7F7F7"/>
                </a:highlight>
                <a:latin typeface="Georgia"/>
                <a:ea typeface="Georgia"/>
                <a:cs typeface="Georgia"/>
                <a:sym typeface="Georgia"/>
              </a:rPr>
              <a:t> Prevention focus involves the motivation to avoid loss, with emphasis on obligations and responsibilities and a preference for vigilant/avoidant strategies. Promotion focus involves the motivation to achieve gains, with emphasis on aspirations and ideals and a preference for eager/approach strategies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232ae8d1605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232ae8d1605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Alex</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238ec144c8f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238ec144c8f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000">
                <a:solidFill>
                  <a:srgbClr val="595959"/>
                </a:solidFill>
                <a:highlight>
                  <a:srgbClr val="F5F5F5"/>
                </a:highlight>
              </a:rPr>
              <a:t>Emily</a:t>
            </a:r>
            <a:endParaRPr sz="1000">
              <a:solidFill>
                <a:srgbClr val="595959"/>
              </a:solidFill>
              <a:highlight>
                <a:srgbClr val="F5F5F5"/>
              </a:highlight>
            </a:endParaRPr>
          </a:p>
          <a:p>
            <a:pPr indent="0" lvl="0" marL="0" rtl="0" algn="l">
              <a:lnSpc>
                <a:spcPct val="115000"/>
              </a:lnSpc>
              <a:spcBef>
                <a:spcPts val="1200"/>
              </a:spcBef>
              <a:spcAft>
                <a:spcPts val="0"/>
              </a:spcAft>
              <a:buClr>
                <a:schemeClr val="dk1"/>
              </a:buClr>
              <a:buSzPts val="1100"/>
              <a:buFont typeface="Arial"/>
              <a:buNone/>
            </a:pPr>
            <a:r>
              <a:rPr lang="en" sz="1000">
                <a:solidFill>
                  <a:srgbClr val="595959"/>
                </a:solidFill>
                <a:highlight>
                  <a:srgbClr val="F5F5F5"/>
                </a:highlight>
              </a:rPr>
              <a:t>Federman, J. E. (2020). Regulatory focus and learning: How the pursuit of promotion and prevention-focus goals influence informal learning in the workplace. </a:t>
            </a:r>
            <a:r>
              <a:rPr i="1" lang="en" sz="1000">
                <a:solidFill>
                  <a:srgbClr val="595959"/>
                </a:solidFill>
                <a:highlight>
                  <a:srgbClr val="F5F5F5"/>
                </a:highlight>
              </a:rPr>
              <a:t>European Journal of Training &amp; Development</a:t>
            </a:r>
            <a:r>
              <a:rPr lang="en" sz="1000">
                <a:solidFill>
                  <a:srgbClr val="595959"/>
                </a:solidFill>
                <a:highlight>
                  <a:srgbClr val="F5F5F5"/>
                </a:highlight>
              </a:rPr>
              <a:t>, </a:t>
            </a:r>
            <a:r>
              <a:rPr i="1" lang="en" sz="1000">
                <a:solidFill>
                  <a:srgbClr val="595959"/>
                </a:solidFill>
                <a:highlight>
                  <a:srgbClr val="F5F5F5"/>
                </a:highlight>
              </a:rPr>
              <a:t>44</a:t>
            </a:r>
            <a:r>
              <a:rPr lang="en" sz="1000">
                <a:solidFill>
                  <a:srgbClr val="595959"/>
                </a:solidFill>
                <a:highlight>
                  <a:srgbClr val="F5F5F5"/>
                </a:highlight>
              </a:rPr>
              <a:t>(4/5), 425–44</a:t>
            </a:r>
            <a:endParaRPr sz="1000">
              <a:solidFill>
                <a:srgbClr val="595959"/>
              </a:solidFill>
              <a:highlight>
                <a:srgbClr val="F5F5F5"/>
              </a:highlight>
            </a:endParaRPr>
          </a:p>
          <a:p>
            <a:pPr indent="0" lvl="0" marL="0" rtl="0" algn="l">
              <a:lnSpc>
                <a:spcPct val="150000"/>
              </a:lnSpc>
              <a:spcBef>
                <a:spcPts val="1200"/>
              </a:spcBef>
              <a:spcAft>
                <a:spcPts val="1200"/>
              </a:spcAft>
              <a:buClr>
                <a:schemeClr val="dk1"/>
              </a:buClr>
              <a:buSzPts val="1100"/>
              <a:buFont typeface="Arial"/>
              <a:buNone/>
            </a:pPr>
            <a:r>
              <a:rPr lang="en" sz="1200" u="sng">
                <a:solidFill>
                  <a:schemeClr val="hlink"/>
                </a:solidFill>
                <a:hlinkClick r:id="rId2"/>
              </a:rPr>
              <a:t>https://hbr.org/2013/03/do-you-play-to-win-or-to-not-lose</a:t>
            </a:r>
            <a:r>
              <a:rPr lang="en" sz="1200">
                <a:solidFill>
                  <a:srgbClr val="202124"/>
                </a:solidFill>
              </a:rPr>
              <a:t> </a:t>
            </a:r>
            <a:endParaRPr sz="1000">
              <a:solidFill>
                <a:srgbClr val="595959"/>
              </a:solidFill>
              <a:highlight>
                <a:srgbClr val="F5F5F5"/>
              </a:highlight>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238ec144c8f_1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238ec144c8f_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457200" lvl="0" marL="0" rtl="0" algn="l">
              <a:spcBef>
                <a:spcPts val="0"/>
              </a:spcBef>
              <a:spcAft>
                <a:spcPts val="0"/>
              </a:spcAft>
              <a:buNone/>
            </a:pPr>
            <a:r>
              <a:rPr lang="en"/>
              <a:t>Emily</a:t>
            </a:r>
            <a:endParaRPr/>
          </a:p>
          <a:p>
            <a:pPr indent="457200" lvl="0" marL="0" rtl="0" algn="l">
              <a:spcBef>
                <a:spcPts val="0"/>
              </a:spcBef>
              <a:spcAft>
                <a:spcPts val="0"/>
              </a:spcAft>
              <a:buNone/>
            </a:pPr>
            <a:r>
              <a:rPr lang="en" u="sng">
                <a:solidFill>
                  <a:schemeClr val="hlink"/>
                </a:solidFill>
                <a:hlinkClick r:id="rId2"/>
              </a:rPr>
              <a:t>https://www.cwu.edu/learning-commons/sites/cts.cwu.edu.academic-success/files/documents/promotion%20vs%20prevention%20mindset%20LC.pdf</a:t>
            </a:r>
            <a:r>
              <a:rPr lang="en"/>
              <a:t>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232ae8d1605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232ae8d1605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john</a:t>
            </a:r>
            <a:endParaRPr/>
          </a:p>
          <a:p>
            <a:pPr indent="0" lvl="0" marL="0" rtl="0" algn="l">
              <a:spcBef>
                <a:spcPts val="0"/>
              </a:spcBef>
              <a:spcAft>
                <a:spcPts val="0"/>
              </a:spcAft>
              <a:buNone/>
            </a:pPr>
            <a:r>
              <a:rPr lang="en"/>
              <a:t>Do research on prevention and promotion focused to clearly undersrtand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232ae8d1605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232ae8d1605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john</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32ae8d1605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232ae8d1605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John</a:t>
            </a:r>
            <a:endParaRPr/>
          </a:p>
          <a:p>
            <a:pPr indent="0" lvl="0" marL="0" rtl="0" algn="l">
              <a:spcBef>
                <a:spcPts val="0"/>
              </a:spcBef>
              <a:spcAft>
                <a:spcPts val="0"/>
              </a:spcAft>
              <a:buNone/>
            </a:pPr>
            <a:r>
              <a:rPr lang="en"/>
              <a:t>Have employees take a </a:t>
            </a:r>
            <a:r>
              <a:rPr lang="en"/>
              <a:t>personality</a:t>
            </a:r>
            <a:r>
              <a:rPr lang="en"/>
              <a:t> test to determine if they are high prevention high </a:t>
            </a:r>
            <a:r>
              <a:rPr lang="en"/>
              <a:t>promotion</a:t>
            </a:r>
            <a:r>
              <a:rPr lang="en"/>
              <a:t>, high prevention low promotion, low prevention high promotion, or low prevention low promotion</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a:off x="1524800" y="672606"/>
            <a:ext cx="1081625" cy="1124950"/>
          </a:xfrm>
          <a:custGeom>
            <a:rect b="b" l="l" r="r" t="t"/>
            <a:pathLst>
              <a:path extrusionOk="0" h="44998" w="43265">
                <a:moveTo>
                  <a:pt x="0" y="44998"/>
                </a:moveTo>
                <a:lnTo>
                  <a:pt x="0" y="0"/>
                </a:lnTo>
                <a:lnTo>
                  <a:pt x="43265" y="0"/>
                </a:lnTo>
              </a:path>
            </a:pathLst>
          </a:custGeom>
          <a:noFill/>
          <a:ln cap="flat" cmpd="sng" w="28575">
            <a:solidFill>
              <a:schemeClr val="accent5"/>
            </a:solidFill>
            <a:prstDash val="solid"/>
            <a:miter lim="8000"/>
            <a:headEnd len="sm" w="sm" type="none"/>
            <a:tailEnd len="sm" w="sm" type="none"/>
          </a:ln>
        </p:spPr>
      </p:sp>
      <p:sp>
        <p:nvSpPr>
          <p:cNvPr id="11" name="Google Shape;11;p2"/>
          <p:cNvSpPr/>
          <p:nvPr/>
        </p:nvSpPr>
        <p:spPr>
          <a:xfrm rot="10800000">
            <a:off x="6537563" y="3342925"/>
            <a:ext cx="1081625" cy="1124950"/>
          </a:xfrm>
          <a:custGeom>
            <a:rect b="b" l="l" r="r" t="t"/>
            <a:pathLst>
              <a:path extrusionOk="0" h="44998" w="43265">
                <a:moveTo>
                  <a:pt x="0" y="44998"/>
                </a:moveTo>
                <a:lnTo>
                  <a:pt x="0" y="0"/>
                </a:lnTo>
                <a:lnTo>
                  <a:pt x="43265" y="0"/>
                </a:lnTo>
              </a:path>
            </a:pathLst>
          </a:custGeom>
          <a:noFill/>
          <a:ln cap="flat" cmpd="sng" w="28575">
            <a:solidFill>
              <a:schemeClr val="accent5"/>
            </a:solidFill>
            <a:prstDash val="solid"/>
            <a:miter lim="8000"/>
            <a:headEnd len="sm" w="sm" type="none"/>
            <a:tailEnd len="sm" w="sm" type="none"/>
          </a:ln>
        </p:spPr>
      </p:sp>
      <p:cxnSp>
        <p:nvCxnSpPr>
          <p:cNvPr id="12" name="Google Shape;12;p2"/>
          <p:cNvCxnSpPr/>
          <p:nvPr/>
        </p:nvCxnSpPr>
        <p:spPr>
          <a:xfrm>
            <a:off x="4359602" y="2817464"/>
            <a:ext cx="424800" cy="0"/>
          </a:xfrm>
          <a:prstGeom prst="straightConnector1">
            <a:avLst/>
          </a:prstGeom>
          <a:noFill/>
          <a:ln cap="flat" cmpd="sng" w="38100">
            <a:solidFill>
              <a:schemeClr val="accent4"/>
            </a:solidFill>
            <a:prstDash val="solid"/>
            <a:round/>
            <a:headEnd len="sm" w="sm" type="none"/>
            <a:tailEnd len="sm" w="sm" type="none"/>
          </a:ln>
        </p:spPr>
      </p:cxnSp>
      <p:sp>
        <p:nvSpPr>
          <p:cNvPr id="13" name="Google Shape;13;p2"/>
          <p:cNvSpPr txBox="1"/>
          <p:nvPr>
            <p:ph type="ctrTitle"/>
          </p:nvPr>
        </p:nvSpPr>
        <p:spPr>
          <a:xfrm>
            <a:off x="1680302" y="1188925"/>
            <a:ext cx="5783400" cy="1457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000"/>
              <a:buNone/>
              <a:defRPr sz="4000"/>
            </a:lvl1pPr>
            <a:lvl2pPr lvl="1" algn="ctr">
              <a:spcBef>
                <a:spcPts val="0"/>
              </a:spcBef>
              <a:spcAft>
                <a:spcPts val="0"/>
              </a:spcAft>
              <a:buSzPts val="4000"/>
              <a:buNone/>
              <a:defRPr sz="4000"/>
            </a:lvl2pPr>
            <a:lvl3pPr lvl="2" algn="ctr">
              <a:spcBef>
                <a:spcPts val="0"/>
              </a:spcBef>
              <a:spcAft>
                <a:spcPts val="0"/>
              </a:spcAft>
              <a:buSzPts val="4000"/>
              <a:buNone/>
              <a:defRPr sz="4000"/>
            </a:lvl3pPr>
            <a:lvl4pPr lvl="3" algn="ctr">
              <a:spcBef>
                <a:spcPts val="0"/>
              </a:spcBef>
              <a:spcAft>
                <a:spcPts val="0"/>
              </a:spcAft>
              <a:buSzPts val="4000"/>
              <a:buNone/>
              <a:defRPr sz="4000"/>
            </a:lvl4pPr>
            <a:lvl5pPr lvl="4" algn="ctr">
              <a:spcBef>
                <a:spcPts val="0"/>
              </a:spcBef>
              <a:spcAft>
                <a:spcPts val="0"/>
              </a:spcAft>
              <a:buSzPts val="4000"/>
              <a:buNone/>
              <a:defRPr sz="4000"/>
            </a:lvl5pPr>
            <a:lvl6pPr lvl="5" algn="ctr">
              <a:spcBef>
                <a:spcPts val="0"/>
              </a:spcBef>
              <a:spcAft>
                <a:spcPts val="0"/>
              </a:spcAft>
              <a:buSzPts val="4000"/>
              <a:buNone/>
              <a:defRPr sz="4000"/>
            </a:lvl6pPr>
            <a:lvl7pPr lvl="6" algn="ctr">
              <a:spcBef>
                <a:spcPts val="0"/>
              </a:spcBef>
              <a:spcAft>
                <a:spcPts val="0"/>
              </a:spcAft>
              <a:buSzPts val="4000"/>
              <a:buNone/>
              <a:defRPr sz="4000"/>
            </a:lvl7pPr>
            <a:lvl8pPr lvl="7" algn="ctr">
              <a:spcBef>
                <a:spcPts val="0"/>
              </a:spcBef>
              <a:spcAft>
                <a:spcPts val="0"/>
              </a:spcAft>
              <a:buSzPts val="4000"/>
              <a:buNone/>
              <a:defRPr sz="4000"/>
            </a:lvl8pPr>
            <a:lvl9pPr lvl="8" algn="ctr">
              <a:spcBef>
                <a:spcPts val="0"/>
              </a:spcBef>
              <a:spcAft>
                <a:spcPts val="0"/>
              </a:spcAft>
              <a:buSzPts val="4000"/>
              <a:buNone/>
              <a:defRPr sz="4000"/>
            </a:lvl9pPr>
          </a:lstStyle>
          <a:p/>
        </p:txBody>
      </p:sp>
      <p:sp>
        <p:nvSpPr>
          <p:cNvPr id="14" name="Google Shape;14;p2"/>
          <p:cNvSpPr txBox="1"/>
          <p:nvPr>
            <p:ph idx="1" type="subTitle"/>
          </p:nvPr>
        </p:nvSpPr>
        <p:spPr>
          <a:xfrm>
            <a:off x="1680302" y="3049450"/>
            <a:ext cx="5783400" cy="9090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1pPr>
            <a:lvl2pPr lvl="1"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2pPr>
            <a:lvl3pPr lvl="2"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3pPr>
            <a:lvl4pPr lvl="3"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4pPr>
            <a:lvl5pPr lvl="4"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5pPr>
            <a:lvl6pPr lvl="5"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6pPr>
            <a:lvl7pPr lvl="6"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7pPr>
            <a:lvl8pPr lvl="7"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8pPr>
            <a:lvl9pPr lvl="8"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9pPr>
          </a:lstStyle>
          <a:p/>
        </p:txBody>
      </p:sp>
      <p:sp>
        <p:nvSpPr>
          <p:cNvPr id="15" name="Google Shape;15;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2" name="Shape 52"/>
        <p:cNvGrpSpPr/>
        <p:nvPr/>
      </p:nvGrpSpPr>
      <p:grpSpPr>
        <a:xfrm>
          <a:off x="0" y="0"/>
          <a:ext cx="0" cy="0"/>
          <a:chOff x="0" y="0"/>
          <a:chExt cx="0" cy="0"/>
        </a:xfrm>
      </p:grpSpPr>
      <p:sp>
        <p:nvSpPr>
          <p:cNvPr id="53" name="Google Shape;53;p11"/>
          <p:cNvSpPr/>
          <p:nvPr/>
        </p:nvSpPr>
        <p:spPr>
          <a:xfrm>
            <a:off x="150" y="5076825"/>
            <a:ext cx="9143700" cy="666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1"/>
          <p:cNvSpPr txBox="1"/>
          <p:nvPr>
            <p:ph hasCustomPrompt="1" type="title"/>
          </p:nvPr>
        </p:nvSpPr>
        <p:spPr>
          <a:xfrm>
            <a:off x="387900" y="1152450"/>
            <a:ext cx="8368200" cy="15384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5"/>
              </a:buClr>
              <a:buSzPts val="13000"/>
              <a:buNone/>
              <a:defRPr sz="13000">
                <a:solidFill>
                  <a:schemeClr val="accent5"/>
                </a:solidFill>
              </a:defRPr>
            </a:lvl1pPr>
            <a:lvl2pPr lvl="1" algn="ctr">
              <a:spcBef>
                <a:spcPts val="0"/>
              </a:spcBef>
              <a:spcAft>
                <a:spcPts val="0"/>
              </a:spcAft>
              <a:buClr>
                <a:schemeClr val="accent5"/>
              </a:buClr>
              <a:buSzPts val="13000"/>
              <a:buNone/>
              <a:defRPr sz="13000">
                <a:solidFill>
                  <a:schemeClr val="accent5"/>
                </a:solidFill>
              </a:defRPr>
            </a:lvl2pPr>
            <a:lvl3pPr lvl="2" algn="ctr">
              <a:spcBef>
                <a:spcPts val="0"/>
              </a:spcBef>
              <a:spcAft>
                <a:spcPts val="0"/>
              </a:spcAft>
              <a:buClr>
                <a:schemeClr val="accent5"/>
              </a:buClr>
              <a:buSzPts val="13000"/>
              <a:buNone/>
              <a:defRPr sz="13000">
                <a:solidFill>
                  <a:schemeClr val="accent5"/>
                </a:solidFill>
              </a:defRPr>
            </a:lvl3pPr>
            <a:lvl4pPr lvl="3" algn="ctr">
              <a:spcBef>
                <a:spcPts val="0"/>
              </a:spcBef>
              <a:spcAft>
                <a:spcPts val="0"/>
              </a:spcAft>
              <a:buClr>
                <a:schemeClr val="accent5"/>
              </a:buClr>
              <a:buSzPts val="13000"/>
              <a:buNone/>
              <a:defRPr sz="13000">
                <a:solidFill>
                  <a:schemeClr val="accent5"/>
                </a:solidFill>
              </a:defRPr>
            </a:lvl4pPr>
            <a:lvl5pPr lvl="4" algn="ctr">
              <a:spcBef>
                <a:spcPts val="0"/>
              </a:spcBef>
              <a:spcAft>
                <a:spcPts val="0"/>
              </a:spcAft>
              <a:buClr>
                <a:schemeClr val="accent5"/>
              </a:buClr>
              <a:buSzPts val="13000"/>
              <a:buNone/>
              <a:defRPr sz="13000">
                <a:solidFill>
                  <a:schemeClr val="accent5"/>
                </a:solidFill>
              </a:defRPr>
            </a:lvl5pPr>
            <a:lvl6pPr lvl="5" algn="ctr">
              <a:spcBef>
                <a:spcPts val="0"/>
              </a:spcBef>
              <a:spcAft>
                <a:spcPts val="0"/>
              </a:spcAft>
              <a:buClr>
                <a:schemeClr val="accent5"/>
              </a:buClr>
              <a:buSzPts val="13000"/>
              <a:buNone/>
              <a:defRPr sz="13000">
                <a:solidFill>
                  <a:schemeClr val="accent5"/>
                </a:solidFill>
              </a:defRPr>
            </a:lvl6pPr>
            <a:lvl7pPr lvl="6" algn="ctr">
              <a:spcBef>
                <a:spcPts val="0"/>
              </a:spcBef>
              <a:spcAft>
                <a:spcPts val="0"/>
              </a:spcAft>
              <a:buClr>
                <a:schemeClr val="accent5"/>
              </a:buClr>
              <a:buSzPts val="13000"/>
              <a:buNone/>
              <a:defRPr sz="13000">
                <a:solidFill>
                  <a:schemeClr val="accent5"/>
                </a:solidFill>
              </a:defRPr>
            </a:lvl7pPr>
            <a:lvl8pPr lvl="7" algn="ctr">
              <a:spcBef>
                <a:spcPts val="0"/>
              </a:spcBef>
              <a:spcAft>
                <a:spcPts val="0"/>
              </a:spcAft>
              <a:buClr>
                <a:schemeClr val="accent5"/>
              </a:buClr>
              <a:buSzPts val="13000"/>
              <a:buNone/>
              <a:defRPr sz="13000">
                <a:solidFill>
                  <a:schemeClr val="accent5"/>
                </a:solidFill>
              </a:defRPr>
            </a:lvl8pPr>
            <a:lvl9pPr lvl="8" algn="ctr">
              <a:spcBef>
                <a:spcPts val="0"/>
              </a:spcBef>
              <a:spcAft>
                <a:spcPts val="0"/>
              </a:spcAft>
              <a:buClr>
                <a:schemeClr val="accent5"/>
              </a:buClr>
              <a:buSzPts val="13000"/>
              <a:buNone/>
              <a:defRPr sz="13000">
                <a:solidFill>
                  <a:schemeClr val="accent5"/>
                </a:solidFill>
              </a:defRPr>
            </a:lvl9pPr>
          </a:lstStyle>
          <a:p>
            <a:r>
              <a:t>xx%</a:t>
            </a:r>
          </a:p>
        </p:txBody>
      </p:sp>
      <p:sp>
        <p:nvSpPr>
          <p:cNvPr id="55" name="Google Shape;55;p11"/>
          <p:cNvSpPr txBox="1"/>
          <p:nvPr>
            <p:ph idx="1" type="body"/>
          </p:nvPr>
        </p:nvSpPr>
        <p:spPr>
          <a:xfrm>
            <a:off x="387900" y="2919450"/>
            <a:ext cx="8368200" cy="10716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6" name="Google Shape;56;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7" name="Shape 57"/>
        <p:cNvGrpSpPr/>
        <p:nvPr/>
      </p:nvGrpSpPr>
      <p:grpSpPr>
        <a:xfrm>
          <a:off x="0" y="0"/>
          <a:ext cx="0" cy="0"/>
          <a:chOff x="0" y="0"/>
          <a:chExt cx="0" cy="0"/>
        </a:xfrm>
      </p:grpSpPr>
      <p:sp>
        <p:nvSpPr>
          <p:cNvPr id="58" name="Google Shape;58;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 name="Shape 16"/>
        <p:cNvGrpSpPr/>
        <p:nvPr/>
      </p:nvGrpSpPr>
      <p:grpSpPr>
        <a:xfrm>
          <a:off x="0" y="0"/>
          <a:ext cx="0" cy="0"/>
          <a:chOff x="0" y="0"/>
          <a:chExt cx="0" cy="0"/>
        </a:xfrm>
      </p:grpSpPr>
      <p:cxnSp>
        <p:nvCxnSpPr>
          <p:cNvPr id="17" name="Google Shape;17;p3"/>
          <p:cNvCxnSpPr/>
          <p:nvPr/>
        </p:nvCxnSpPr>
        <p:spPr>
          <a:xfrm>
            <a:off x="4359602" y="2817464"/>
            <a:ext cx="424800" cy="0"/>
          </a:xfrm>
          <a:prstGeom prst="straightConnector1">
            <a:avLst/>
          </a:prstGeom>
          <a:noFill/>
          <a:ln cap="flat" cmpd="sng" w="38100">
            <a:solidFill>
              <a:schemeClr val="accent4"/>
            </a:solidFill>
            <a:prstDash val="solid"/>
            <a:round/>
            <a:headEnd len="sm" w="sm" type="none"/>
            <a:tailEnd len="sm" w="sm" type="none"/>
          </a:ln>
        </p:spPr>
      </p:cxnSp>
      <p:sp>
        <p:nvSpPr>
          <p:cNvPr id="18" name="Google Shape;18;p3"/>
          <p:cNvSpPr txBox="1"/>
          <p:nvPr>
            <p:ph type="title"/>
          </p:nvPr>
        </p:nvSpPr>
        <p:spPr>
          <a:xfrm>
            <a:off x="480750" y="1764950"/>
            <a:ext cx="8222100" cy="907500"/>
          </a:xfrm>
          <a:prstGeom prst="rect">
            <a:avLst/>
          </a:prstGeom>
        </p:spPr>
        <p:txBody>
          <a:bodyPr anchorCtr="0" anchor="b" bIns="91425" lIns="91425" spcFirstLastPara="1" rIns="91425" wrap="square" tIns="91425">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9" name="Google Shape;19;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0" name="Shape 20"/>
        <p:cNvGrpSpPr/>
        <p:nvPr/>
      </p:nvGrpSpPr>
      <p:grpSpPr>
        <a:xfrm>
          <a:off x="0" y="0"/>
          <a:ext cx="0" cy="0"/>
          <a:chOff x="0" y="0"/>
          <a:chExt cx="0" cy="0"/>
        </a:xfrm>
      </p:grpSpPr>
      <p:cxnSp>
        <p:nvCxnSpPr>
          <p:cNvPr id="21" name="Google Shape;21;p4"/>
          <p:cNvCxnSpPr/>
          <p:nvPr/>
        </p:nvCxnSpPr>
        <p:spPr>
          <a:xfrm>
            <a:off x="492563" y="1260284"/>
            <a:ext cx="424800" cy="0"/>
          </a:xfrm>
          <a:prstGeom prst="straightConnector1">
            <a:avLst/>
          </a:prstGeom>
          <a:noFill/>
          <a:ln cap="flat" cmpd="sng" w="38100">
            <a:solidFill>
              <a:schemeClr val="accent4"/>
            </a:solidFill>
            <a:prstDash val="solid"/>
            <a:round/>
            <a:headEnd len="sm" w="sm" type="none"/>
            <a:tailEnd len="sm" w="sm" type="none"/>
          </a:ln>
        </p:spPr>
      </p:cxnSp>
      <p:sp>
        <p:nvSpPr>
          <p:cNvPr id="22" name="Google Shape;22;p4"/>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3" name="Google Shape;23;p4"/>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4" name="Google Shape;24;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 name="Shape 25"/>
        <p:cNvGrpSpPr/>
        <p:nvPr/>
      </p:nvGrpSpPr>
      <p:grpSpPr>
        <a:xfrm>
          <a:off x="0" y="0"/>
          <a:ext cx="0" cy="0"/>
          <a:chOff x="0" y="0"/>
          <a:chExt cx="0" cy="0"/>
        </a:xfrm>
      </p:grpSpPr>
      <p:cxnSp>
        <p:nvCxnSpPr>
          <p:cNvPr id="26" name="Google Shape;26;p5"/>
          <p:cNvCxnSpPr/>
          <p:nvPr/>
        </p:nvCxnSpPr>
        <p:spPr>
          <a:xfrm>
            <a:off x="492563" y="1260284"/>
            <a:ext cx="424800" cy="0"/>
          </a:xfrm>
          <a:prstGeom prst="straightConnector1">
            <a:avLst/>
          </a:prstGeom>
          <a:noFill/>
          <a:ln cap="flat" cmpd="sng" w="38100">
            <a:solidFill>
              <a:schemeClr val="accent4"/>
            </a:solidFill>
            <a:prstDash val="solid"/>
            <a:round/>
            <a:headEnd len="sm" w="sm" type="none"/>
            <a:tailEnd len="sm" w="sm" type="none"/>
          </a:ln>
        </p:spPr>
      </p:cxnSp>
      <p:sp>
        <p:nvSpPr>
          <p:cNvPr id="27" name="Google Shape;27;p5"/>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8" name="Google Shape;28;p5"/>
          <p:cNvSpPr txBox="1"/>
          <p:nvPr>
            <p:ph idx="1" type="body"/>
          </p:nvPr>
        </p:nvSpPr>
        <p:spPr>
          <a:xfrm>
            <a:off x="387900" y="1489825"/>
            <a:ext cx="3999900" cy="3078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9" name="Google Shape;29;p5"/>
          <p:cNvSpPr txBox="1"/>
          <p:nvPr>
            <p:ph idx="2" type="body"/>
          </p:nvPr>
        </p:nvSpPr>
        <p:spPr>
          <a:xfrm>
            <a:off x="4756200" y="1489825"/>
            <a:ext cx="3999900" cy="30789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0" name="Google Shape;30;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 name="Shape 31"/>
        <p:cNvGrpSpPr/>
        <p:nvPr/>
      </p:nvGrpSpPr>
      <p:grpSpPr>
        <a:xfrm>
          <a:off x="0" y="0"/>
          <a:ext cx="0" cy="0"/>
          <a:chOff x="0" y="0"/>
          <a:chExt cx="0" cy="0"/>
        </a:xfrm>
      </p:grpSpPr>
      <p:sp>
        <p:nvSpPr>
          <p:cNvPr id="32" name="Google Shape;32;p6"/>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3" name="Google Shape;33;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4" name="Shape 34"/>
        <p:cNvGrpSpPr/>
        <p:nvPr/>
      </p:nvGrpSpPr>
      <p:grpSpPr>
        <a:xfrm>
          <a:off x="0" y="0"/>
          <a:ext cx="0" cy="0"/>
          <a:chOff x="0" y="0"/>
          <a:chExt cx="0" cy="0"/>
        </a:xfrm>
      </p:grpSpPr>
      <p:cxnSp>
        <p:nvCxnSpPr>
          <p:cNvPr id="35" name="Google Shape;35;p7"/>
          <p:cNvCxnSpPr/>
          <p:nvPr/>
        </p:nvCxnSpPr>
        <p:spPr>
          <a:xfrm>
            <a:off x="489218" y="1412277"/>
            <a:ext cx="331500" cy="0"/>
          </a:xfrm>
          <a:prstGeom prst="straightConnector1">
            <a:avLst/>
          </a:prstGeom>
          <a:noFill/>
          <a:ln cap="flat" cmpd="sng" w="38100">
            <a:solidFill>
              <a:schemeClr val="accent4"/>
            </a:solidFill>
            <a:prstDash val="solid"/>
            <a:round/>
            <a:headEnd len="sm" w="sm" type="none"/>
            <a:tailEnd len="sm" w="sm" type="none"/>
          </a:ln>
        </p:spPr>
      </p:cxnSp>
      <p:sp>
        <p:nvSpPr>
          <p:cNvPr id="36" name="Google Shape;36;p7"/>
          <p:cNvSpPr txBox="1"/>
          <p:nvPr>
            <p:ph type="title"/>
          </p:nvPr>
        </p:nvSpPr>
        <p:spPr>
          <a:xfrm>
            <a:off x="3879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7" name="Google Shape;37;p7"/>
          <p:cNvSpPr txBox="1"/>
          <p:nvPr>
            <p:ph idx="1" type="body"/>
          </p:nvPr>
        </p:nvSpPr>
        <p:spPr>
          <a:xfrm>
            <a:off x="387900" y="1594025"/>
            <a:ext cx="2808000" cy="26811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8" name="Google Shape;38;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9" name="Shape 39"/>
        <p:cNvGrpSpPr/>
        <p:nvPr/>
      </p:nvGrpSpPr>
      <p:grpSpPr>
        <a:xfrm>
          <a:off x="0" y="0"/>
          <a:ext cx="0" cy="0"/>
          <a:chOff x="0" y="0"/>
          <a:chExt cx="0" cy="0"/>
        </a:xfrm>
      </p:grpSpPr>
      <p:sp>
        <p:nvSpPr>
          <p:cNvPr id="40" name="Google Shape;40;p8"/>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1" name="Google Shape;41;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2" name="Shape 42"/>
        <p:cNvGrpSpPr/>
        <p:nvPr/>
      </p:nvGrpSpPr>
      <p:grpSpPr>
        <a:xfrm>
          <a:off x="0" y="0"/>
          <a:ext cx="0" cy="0"/>
          <a:chOff x="0" y="0"/>
          <a:chExt cx="0" cy="0"/>
        </a:xfrm>
      </p:grpSpPr>
      <p:sp>
        <p:nvSpPr>
          <p:cNvPr id="43" name="Google Shape;43;p9"/>
          <p:cNvSpPr/>
          <p:nvPr/>
        </p:nvSpPr>
        <p:spPr>
          <a:xfrm>
            <a:off x="4572000" y="-7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4" name="Google Shape;44;p9"/>
          <p:cNvCxnSpPr/>
          <p:nvPr/>
        </p:nvCxnSpPr>
        <p:spPr>
          <a:xfrm>
            <a:off x="5029675" y="4495503"/>
            <a:ext cx="540900" cy="0"/>
          </a:xfrm>
          <a:prstGeom prst="straightConnector1">
            <a:avLst/>
          </a:prstGeom>
          <a:noFill/>
          <a:ln cap="flat" cmpd="sng" w="38100">
            <a:solidFill>
              <a:schemeClr val="accent5"/>
            </a:solidFill>
            <a:prstDash val="solid"/>
            <a:round/>
            <a:headEnd len="sm" w="sm" type="none"/>
            <a:tailEnd len="sm" w="sm" type="none"/>
          </a:ln>
        </p:spPr>
      </p:cxnSp>
      <p:sp>
        <p:nvSpPr>
          <p:cNvPr id="45" name="Google Shape;45;p9"/>
          <p:cNvSpPr txBox="1"/>
          <p:nvPr>
            <p:ph type="title"/>
          </p:nvPr>
        </p:nvSpPr>
        <p:spPr>
          <a:xfrm>
            <a:off x="265500" y="1209075"/>
            <a:ext cx="4045200" cy="1506300"/>
          </a:xfrm>
          <a:prstGeom prst="rect">
            <a:avLst/>
          </a:prstGeom>
        </p:spPr>
        <p:txBody>
          <a:bodyPr anchorCtr="0" anchor="b" bIns="91425" lIns="91425" spcFirstLastPara="1" rIns="91425" wrap="square" tIns="91425">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46" name="Google Shape;46;p9"/>
          <p:cNvSpPr txBox="1"/>
          <p:nvPr>
            <p:ph idx="1" type="subTitle"/>
          </p:nvPr>
        </p:nvSpPr>
        <p:spPr>
          <a:xfrm>
            <a:off x="265500" y="27690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accent5"/>
              </a:buClr>
              <a:buSzPts val="2100"/>
              <a:buNone/>
              <a:defRPr sz="2100">
                <a:solidFill>
                  <a:schemeClr val="accent5"/>
                </a:solidFill>
              </a:defRPr>
            </a:lvl1pPr>
            <a:lvl2pPr lvl="1" algn="ctr">
              <a:lnSpc>
                <a:spcPct val="100000"/>
              </a:lnSpc>
              <a:spcBef>
                <a:spcPts val="0"/>
              </a:spcBef>
              <a:spcAft>
                <a:spcPts val="0"/>
              </a:spcAft>
              <a:buClr>
                <a:schemeClr val="accent5"/>
              </a:buClr>
              <a:buSzPts val="2100"/>
              <a:buNone/>
              <a:defRPr sz="2100">
                <a:solidFill>
                  <a:schemeClr val="accent5"/>
                </a:solidFill>
              </a:defRPr>
            </a:lvl2pPr>
            <a:lvl3pPr lvl="2" algn="ctr">
              <a:lnSpc>
                <a:spcPct val="100000"/>
              </a:lnSpc>
              <a:spcBef>
                <a:spcPts val="0"/>
              </a:spcBef>
              <a:spcAft>
                <a:spcPts val="0"/>
              </a:spcAft>
              <a:buClr>
                <a:schemeClr val="accent5"/>
              </a:buClr>
              <a:buSzPts val="2100"/>
              <a:buNone/>
              <a:defRPr sz="2100">
                <a:solidFill>
                  <a:schemeClr val="accent5"/>
                </a:solidFill>
              </a:defRPr>
            </a:lvl3pPr>
            <a:lvl4pPr lvl="3" algn="ctr">
              <a:lnSpc>
                <a:spcPct val="100000"/>
              </a:lnSpc>
              <a:spcBef>
                <a:spcPts val="0"/>
              </a:spcBef>
              <a:spcAft>
                <a:spcPts val="0"/>
              </a:spcAft>
              <a:buClr>
                <a:schemeClr val="accent5"/>
              </a:buClr>
              <a:buSzPts val="2100"/>
              <a:buNone/>
              <a:defRPr sz="2100">
                <a:solidFill>
                  <a:schemeClr val="accent5"/>
                </a:solidFill>
              </a:defRPr>
            </a:lvl4pPr>
            <a:lvl5pPr lvl="4" algn="ctr">
              <a:lnSpc>
                <a:spcPct val="100000"/>
              </a:lnSpc>
              <a:spcBef>
                <a:spcPts val="0"/>
              </a:spcBef>
              <a:spcAft>
                <a:spcPts val="0"/>
              </a:spcAft>
              <a:buClr>
                <a:schemeClr val="accent5"/>
              </a:buClr>
              <a:buSzPts val="2100"/>
              <a:buNone/>
              <a:defRPr sz="2100">
                <a:solidFill>
                  <a:schemeClr val="accent5"/>
                </a:solidFill>
              </a:defRPr>
            </a:lvl5pPr>
            <a:lvl6pPr lvl="5" algn="ctr">
              <a:lnSpc>
                <a:spcPct val="100000"/>
              </a:lnSpc>
              <a:spcBef>
                <a:spcPts val="0"/>
              </a:spcBef>
              <a:spcAft>
                <a:spcPts val="0"/>
              </a:spcAft>
              <a:buClr>
                <a:schemeClr val="accent5"/>
              </a:buClr>
              <a:buSzPts val="2100"/>
              <a:buNone/>
              <a:defRPr sz="2100">
                <a:solidFill>
                  <a:schemeClr val="accent5"/>
                </a:solidFill>
              </a:defRPr>
            </a:lvl6pPr>
            <a:lvl7pPr lvl="6" algn="ctr">
              <a:lnSpc>
                <a:spcPct val="100000"/>
              </a:lnSpc>
              <a:spcBef>
                <a:spcPts val="0"/>
              </a:spcBef>
              <a:spcAft>
                <a:spcPts val="0"/>
              </a:spcAft>
              <a:buClr>
                <a:schemeClr val="accent5"/>
              </a:buClr>
              <a:buSzPts val="2100"/>
              <a:buNone/>
              <a:defRPr sz="2100">
                <a:solidFill>
                  <a:schemeClr val="accent5"/>
                </a:solidFill>
              </a:defRPr>
            </a:lvl7pPr>
            <a:lvl8pPr lvl="7" algn="ctr">
              <a:lnSpc>
                <a:spcPct val="100000"/>
              </a:lnSpc>
              <a:spcBef>
                <a:spcPts val="0"/>
              </a:spcBef>
              <a:spcAft>
                <a:spcPts val="0"/>
              </a:spcAft>
              <a:buClr>
                <a:schemeClr val="accent5"/>
              </a:buClr>
              <a:buSzPts val="2100"/>
              <a:buNone/>
              <a:defRPr sz="2100">
                <a:solidFill>
                  <a:schemeClr val="accent5"/>
                </a:solidFill>
              </a:defRPr>
            </a:lvl8pPr>
            <a:lvl9pPr lvl="8" algn="ctr">
              <a:lnSpc>
                <a:spcPct val="100000"/>
              </a:lnSpc>
              <a:spcBef>
                <a:spcPts val="0"/>
              </a:spcBef>
              <a:spcAft>
                <a:spcPts val="0"/>
              </a:spcAft>
              <a:buClr>
                <a:schemeClr val="accent5"/>
              </a:buClr>
              <a:buSzPts val="2100"/>
              <a:buNone/>
              <a:defRPr sz="2100">
                <a:solidFill>
                  <a:schemeClr val="accent5"/>
                </a:solidFill>
              </a:defRPr>
            </a:lvl9pPr>
          </a:lstStyle>
          <a:p/>
        </p:txBody>
      </p:sp>
      <p:sp>
        <p:nvSpPr>
          <p:cNvPr id="47" name="Google Shape;47;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8" name="Google Shape;48;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9" name="Shape 49"/>
        <p:cNvGrpSpPr/>
        <p:nvPr/>
      </p:nvGrpSpPr>
      <p:grpSpPr>
        <a:xfrm>
          <a:off x="0" y="0"/>
          <a:ext cx="0" cy="0"/>
          <a:chOff x="0" y="0"/>
          <a:chExt cx="0" cy="0"/>
        </a:xfrm>
      </p:grpSpPr>
      <p:sp>
        <p:nvSpPr>
          <p:cNvPr id="50" name="Google Shape;50;p10"/>
          <p:cNvSpPr txBox="1"/>
          <p:nvPr>
            <p:ph idx="1" type="body"/>
          </p:nvPr>
        </p:nvSpPr>
        <p:spPr>
          <a:xfrm>
            <a:off x="319500" y="4233725"/>
            <a:ext cx="5998800" cy="598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p:txBody>
      </p:sp>
      <p:sp>
        <p:nvSpPr>
          <p:cNvPr id="51" name="Google Shape;51;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rina">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87900" y="458025"/>
            <a:ext cx="8368200" cy="686100"/>
          </a:xfrm>
          <a:prstGeom prst="rect">
            <a:avLst/>
          </a:prstGeom>
          <a:noFill/>
          <a:ln>
            <a:noFill/>
          </a:ln>
        </p:spPr>
        <p:txBody>
          <a:bodyPr anchorCtr="0" anchor="b" bIns="91425" lIns="91425" spcFirstLastPara="1" rIns="91425" wrap="square" tIns="91425">
            <a:normAutofit/>
          </a:bodyPr>
          <a:lstStyle>
            <a:lvl1pPr lvl="0">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1pPr>
            <a:lvl2pPr lvl="1">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2pPr>
            <a:lvl3pPr lvl="2">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3pPr>
            <a:lvl4pPr lvl="3">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4pPr>
            <a:lvl5pPr lvl="4">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5pPr>
            <a:lvl6pPr lvl="5">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6pPr>
            <a:lvl7pPr lvl="6">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7pPr>
            <a:lvl8pPr lvl="7">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8pPr>
            <a:lvl9pPr lvl="8">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9pPr>
          </a:lstStyle>
          <a:p/>
        </p:txBody>
      </p:sp>
      <p:sp>
        <p:nvSpPr>
          <p:cNvPr id="7" name="Google Shape;7;p1"/>
          <p:cNvSpPr txBox="1"/>
          <p:nvPr>
            <p:ph idx="1" type="body"/>
          </p:nvPr>
        </p:nvSpPr>
        <p:spPr>
          <a:xfrm>
            <a:off x="387900" y="1489824"/>
            <a:ext cx="8368200" cy="30789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indent="-317500" lvl="1" marL="9144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indent="-317500" lvl="2" marL="13716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indent="-317500" lvl="3" marL="18288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indent="-317500" lvl="4" marL="22860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indent="-317500" lvl="5" marL="27432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indent="-317500" lvl="6" marL="32004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indent="-317500" lvl="7" marL="36576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indent="-317500" lvl="8" marL="41148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1"/>
                </a:solidFill>
                <a:latin typeface="Roboto"/>
                <a:ea typeface="Roboto"/>
                <a:cs typeface="Roboto"/>
                <a:sym typeface="Roboto"/>
              </a:defRPr>
            </a:lvl1pPr>
            <a:lvl2pPr lvl="1" algn="r">
              <a:buNone/>
              <a:defRPr sz="1000">
                <a:solidFill>
                  <a:schemeClr val="dk1"/>
                </a:solidFill>
                <a:latin typeface="Roboto"/>
                <a:ea typeface="Roboto"/>
                <a:cs typeface="Roboto"/>
                <a:sym typeface="Roboto"/>
              </a:defRPr>
            </a:lvl2pPr>
            <a:lvl3pPr lvl="2" algn="r">
              <a:buNone/>
              <a:defRPr sz="1000">
                <a:solidFill>
                  <a:schemeClr val="dk1"/>
                </a:solidFill>
                <a:latin typeface="Roboto"/>
                <a:ea typeface="Roboto"/>
                <a:cs typeface="Roboto"/>
                <a:sym typeface="Roboto"/>
              </a:defRPr>
            </a:lvl3pPr>
            <a:lvl4pPr lvl="3" algn="r">
              <a:buNone/>
              <a:defRPr sz="1000">
                <a:solidFill>
                  <a:schemeClr val="dk1"/>
                </a:solidFill>
                <a:latin typeface="Roboto"/>
                <a:ea typeface="Roboto"/>
                <a:cs typeface="Roboto"/>
                <a:sym typeface="Roboto"/>
              </a:defRPr>
            </a:lvl4pPr>
            <a:lvl5pPr lvl="4" algn="r">
              <a:buNone/>
              <a:defRPr sz="1000">
                <a:solidFill>
                  <a:schemeClr val="dk1"/>
                </a:solidFill>
                <a:latin typeface="Roboto"/>
                <a:ea typeface="Roboto"/>
                <a:cs typeface="Roboto"/>
                <a:sym typeface="Roboto"/>
              </a:defRPr>
            </a:lvl5pPr>
            <a:lvl6pPr lvl="5" algn="r">
              <a:buNone/>
              <a:defRPr sz="1000">
                <a:solidFill>
                  <a:schemeClr val="dk1"/>
                </a:solidFill>
                <a:latin typeface="Roboto"/>
                <a:ea typeface="Roboto"/>
                <a:cs typeface="Roboto"/>
                <a:sym typeface="Roboto"/>
              </a:defRPr>
            </a:lvl6pPr>
            <a:lvl7pPr lvl="6" algn="r">
              <a:buNone/>
              <a:defRPr sz="1000">
                <a:solidFill>
                  <a:schemeClr val="dk1"/>
                </a:solidFill>
                <a:latin typeface="Roboto"/>
                <a:ea typeface="Roboto"/>
                <a:cs typeface="Roboto"/>
                <a:sym typeface="Roboto"/>
              </a:defRPr>
            </a:lvl7pPr>
            <a:lvl8pPr lvl="7" algn="r">
              <a:buNone/>
              <a:defRPr sz="1000">
                <a:solidFill>
                  <a:schemeClr val="dk1"/>
                </a:solidFill>
                <a:latin typeface="Roboto"/>
                <a:ea typeface="Roboto"/>
                <a:cs typeface="Roboto"/>
                <a:sym typeface="Roboto"/>
              </a:defRPr>
            </a:lvl8pPr>
            <a:lvl9pPr lvl="8" algn="r">
              <a:buNone/>
              <a:defRPr sz="1000">
                <a:solidFill>
                  <a:schemeClr val="dk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hyperlink" Target="https://link.springer.com/referenceworkentry/10.1007/978-3-319-28099-8_2305-1"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s://hbr.org/2013/03/do-you-play-to-win-or-to-not-lose" TargetMode="External"/><Relationship Id="rId4" Type="http://schemas.openxmlformats.org/officeDocument/2006/relationships/hyperlink" Target="https://www.tandfonline.com/doi/full/10.1080/1359432X.2018.1527767"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5.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4.png"/><Relationship Id="rId4" Type="http://schemas.openxmlformats.org/officeDocument/2006/relationships/hyperlink" Target="https://www.google.com/url?sa=i&amp;url=https%3A%2F%2Fresources.scrumalliance.org%2FArticle%2Fdifference-project-managers-scrum-masters&amp;psig=AOvVaw2vrVavjZiFLFRpB1HcRVKL&amp;ust=1682785876343000&amp;source=images&amp;cd=vfe&amp;ved=0CBAQjRxqFwoTCLjrsYmAzf4CFQAAAAAdAAAAABAI"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7.png"/><Relationship Id="rId4" Type="http://schemas.openxmlformats.org/officeDocument/2006/relationships/hyperlink" Target="https://doi-org.libproxy.clemson.edu/10.1108/EJTD-09-2019-0164"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hyperlink" Target="https://www.shrm.org/resourcesandtools/hr-topics/people-managers/pages/managing-different-personalities-.aspx"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http://drive.google.com/file/d/18Y9_Z7ZwW0Ihjfg1DvRrGRHLPAk9qvCL/view" TargetMode="External"/><Relationship Id="rId4" Type="http://schemas.openxmlformats.org/officeDocument/2006/relationships/image" Target="../media/image1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jpg"/><Relationship Id="rId4" Type="http://schemas.openxmlformats.org/officeDocument/2006/relationships/image" Target="../media/image11.jpg"/><Relationship Id="rId5"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s://www.tandfonline.com/doi/full/10.1080/01973530701331700"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2" name="Shape 62"/>
        <p:cNvGrpSpPr/>
        <p:nvPr/>
      </p:nvGrpSpPr>
      <p:grpSpPr>
        <a:xfrm>
          <a:off x="0" y="0"/>
          <a:ext cx="0" cy="0"/>
          <a:chOff x="0" y="0"/>
          <a:chExt cx="0" cy="0"/>
        </a:xfrm>
      </p:grpSpPr>
      <p:sp>
        <p:nvSpPr>
          <p:cNvPr id="63" name="Google Shape;63;p13"/>
          <p:cNvSpPr txBox="1"/>
          <p:nvPr>
            <p:ph type="ctrTitle"/>
          </p:nvPr>
        </p:nvSpPr>
        <p:spPr>
          <a:xfrm>
            <a:off x="1608600" y="773500"/>
            <a:ext cx="6107400" cy="21180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300">
                <a:solidFill>
                  <a:schemeClr val="dk2"/>
                </a:solidFill>
              </a:rPr>
              <a:t>Using Prevention/ Promotion Focus to Improve Satisfaction and Engagement in the Workplace</a:t>
            </a:r>
            <a:endParaRPr sz="3300">
              <a:solidFill>
                <a:schemeClr val="dk2"/>
              </a:solidFill>
            </a:endParaRPr>
          </a:p>
        </p:txBody>
      </p:sp>
      <p:sp>
        <p:nvSpPr>
          <p:cNvPr id="64" name="Google Shape;64;p13"/>
          <p:cNvSpPr txBox="1"/>
          <p:nvPr>
            <p:ph idx="1" type="subTitle"/>
          </p:nvPr>
        </p:nvSpPr>
        <p:spPr>
          <a:xfrm>
            <a:off x="1680302" y="3489725"/>
            <a:ext cx="5783400" cy="909000"/>
          </a:xfrm>
          <a:prstGeom prst="rect">
            <a:avLst/>
          </a:prstGeom>
        </p:spPr>
        <p:txBody>
          <a:bodyPr anchorCtr="0" anchor="t" bIns="91425" lIns="91425" spcFirstLastPara="1" rIns="91425" wrap="square" tIns="91425">
            <a:normAutofit/>
          </a:bodyPr>
          <a:lstStyle/>
          <a:p>
            <a:pPr indent="0" lvl="0" marL="0" rtl="0" algn="r">
              <a:lnSpc>
                <a:spcPct val="90000"/>
              </a:lnSpc>
              <a:spcBef>
                <a:spcPts val="0"/>
              </a:spcBef>
              <a:spcAft>
                <a:spcPts val="0"/>
              </a:spcAft>
              <a:buNone/>
            </a:pPr>
            <a:r>
              <a:rPr lang="en" sz="2200"/>
              <a:t>Erin Cole, Emily Ray, Owen Sullivan, John Frick, Alexander Gido</a:t>
            </a:r>
            <a:endParaRPr sz="22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2"/>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a:p>
            <a:pPr indent="0" lvl="0" marL="0" rtl="0" algn="l">
              <a:spcBef>
                <a:spcPts val="1200"/>
              </a:spcBef>
              <a:spcAft>
                <a:spcPts val="1200"/>
              </a:spcAft>
              <a:buNone/>
            </a:pPr>
            <a:r>
              <a:t/>
            </a:r>
            <a:endParaRPr/>
          </a:p>
        </p:txBody>
      </p:sp>
      <p:pic>
        <p:nvPicPr>
          <p:cNvPr id="126" name="Google Shape;126;p22"/>
          <p:cNvPicPr preferRelativeResize="0"/>
          <p:nvPr/>
        </p:nvPicPr>
        <p:blipFill>
          <a:blip r:embed="rId3">
            <a:alphaModFix/>
          </a:blip>
          <a:stretch>
            <a:fillRect/>
          </a:stretch>
        </p:blipFill>
        <p:spPr>
          <a:xfrm>
            <a:off x="387900" y="260500"/>
            <a:ext cx="8368200" cy="4630408"/>
          </a:xfrm>
          <a:prstGeom prst="rect">
            <a:avLst/>
          </a:prstGeom>
          <a:noFill/>
          <a:ln>
            <a:noFill/>
          </a:ln>
        </p:spPr>
      </p:pic>
      <p:sp>
        <p:nvSpPr>
          <p:cNvPr id="127" name="Google Shape;127;p22"/>
          <p:cNvSpPr txBox="1"/>
          <p:nvPr/>
        </p:nvSpPr>
        <p:spPr>
          <a:xfrm>
            <a:off x="7512200" y="4244375"/>
            <a:ext cx="11796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t>Image from </a:t>
            </a:r>
            <a:r>
              <a:rPr lang="en" sz="900" u="sng">
                <a:solidFill>
                  <a:srgbClr val="2200CC"/>
                </a:solidFill>
                <a:hlinkClick r:id="rId4">
                  <a:extLst>
                    <a:ext uri="{A12FA001-AC4F-418D-AE19-62706E023703}">
                      <ahyp:hlinkClr val="tx"/>
                    </a:ext>
                  </a:extLst>
                </a:hlinkClick>
              </a:rPr>
              <a:t>Regulatory Mode | SpringerLink</a:t>
            </a:r>
            <a:endParaRPr sz="900">
              <a:latin typeface="Roboto"/>
              <a:ea typeface="Roboto"/>
              <a:cs typeface="Roboto"/>
              <a:sym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31" name="Shape 131"/>
        <p:cNvGrpSpPr/>
        <p:nvPr/>
      </p:nvGrpSpPr>
      <p:grpSpPr>
        <a:xfrm>
          <a:off x="0" y="0"/>
          <a:ext cx="0" cy="0"/>
          <a:chOff x="0" y="0"/>
          <a:chExt cx="0" cy="0"/>
        </a:xfrm>
      </p:grpSpPr>
      <p:sp>
        <p:nvSpPr>
          <p:cNvPr id="132" name="Google Shape;132;p23"/>
          <p:cNvSpPr txBox="1"/>
          <p:nvPr>
            <p:ph type="title"/>
          </p:nvPr>
        </p:nvSpPr>
        <p:spPr>
          <a:xfrm>
            <a:off x="387900" y="48817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solidFill>
                  <a:schemeClr val="lt1"/>
                </a:solidFill>
              </a:rPr>
              <a:t>Step 3- Creating Motivational fit</a:t>
            </a:r>
            <a:r>
              <a:rPr lang="en"/>
              <a:t> </a:t>
            </a:r>
            <a:endParaRPr/>
          </a:p>
        </p:txBody>
      </p:sp>
      <p:sp>
        <p:nvSpPr>
          <p:cNvPr id="133" name="Google Shape;133;p23"/>
          <p:cNvSpPr txBox="1"/>
          <p:nvPr>
            <p:ph idx="1" type="body"/>
          </p:nvPr>
        </p:nvSpPr>
        <p:spPr>
          <a:xfrm>
            <a:off x="438125" y="1389375"/>
            <a:ext cx="3519900" cy="3372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u="sng">
                <a:solidFill>
                  <a:schemeClr val="lt1"/>
                </a:solidFill>
              </a:rPr>
              <a:t>Promotion focus</a:t>
            </a:r>
            <a:endParaRPr u="sng">
              <a:solidFill>
                <a:schemeClr val="lt1"/>
              </a:solidFill>
            </a:endParaRPr>
          </a:p>
          <a:p>
            <a:pPr indent="-342900" lvl="0" marL="457200" rtl="0" algn="l">
              <a:spcBef>
                <a:spcPts val="0"/>
              </a:spcBef>
              <a:spcAft>
                <a:spcPts val="0"/>
              </a:spcAft>
              <a:buClr>
                <a:schemeClr val="lt1"/>
              </a:buClr>
              <a:buSzPts val="1800"/>
              <a:buChar char="-"/>
            </a:pPr>
            <a:r>
              <a:rPr lang="en">
                <a:solidFill>
                  <a:schemeClr val="lt1"/>
                </a:solidFill>
              </a:rPr>
              <a:t>Role models: Inspirational, transformational leaders</a:t>
            </a:r>
            <a:endParaRPr>
              <a:solidFill>
                <a:schemeClr val="lt1"/>
              </a:solidFill>
            </a:endParaRPr>
          </a:p>
          <a:p>
            <a:pPr indent="-342900" lvl="0" marL="457200" rtl="0" algn="l">
              <a:spcBef>
                <a:spcPts val="0"/>
              </a:spcBef>
              <a:spcAft>
                <a:spcPts val="0"/>
              </a:spcAft>
              <a:buClr>
                <a:schemeClr val="lt1"/>
              </a:buClr>
              <a:buSzPts val="1800"/>
              <a:buChar char="-"/>
            </a:pPr>
            <a:r>
              <a:rPr lang="en">
                <a:solidFill>
                  <a:schemeClr val="lt1"/>
                </a:solidFill>
              </a:rPr>
              <a:t>Framing the goal:</a:t>
            </a:r>
            <a:endParaRPr>
              <a:solidFill>
                <a:schemeClr val="lt1"/>
              </a:solidFill>
            </a:endParaRPr>
          </a:p>
          <a:p>
            <a:pPr indent="-317500" lvl="1" marL="914400" rtl="0" algn="l">
              <a:spcBef>
                <a:spcPts val="0"/>
              </a:spcBef>
              <a:spcAft>
                <a:spcPts val="0"/>
              </a:spcAft>
              <a:buClr>
                <a:srgbClr val="E69138"/>
              </a:buClr>
              <a:buSzPts val="1400"/>
              <a:buChar char="-"/>
            </a:pPr>
            <a:r>
              <a:rPr lang="en">
                <a:solidFill>
                  <a:srgbClr val="E69138"/>
                </a:solidFill>
              </a:rPr>
              <a:t>“You are going to shoot 5 penalty shots, you have to score at least three times.”</a:t>
            </a:r>
            <a:endParaRPr>
              <a:solidFill>
                <a:srgbClr val="E69138"/>
              </a:solidFill>
            </a:endParaRPr>
          </a:p>
          <a:p>
            <a:pPr indent="-342900" lvl="0" marL="457200" rtl="0" algn="l">
              <a:spcBef>
                <a:spcPts val="0"/>
              </a:spcBef>
              <a:spcAft>
                <a:spcPts val="0"/>
              </a:spcAft>
              <a:buClr>
                <a:schemeClr val="lt1"/>
              </a:buClr>
              <a:buSzPts val="1800"/>
              <a:buChar char="-"/>
            </a:pPr>
            <a:r>
              <a:rPr lang="en">
                <a:solidFill>
                  <a:schemeClr val="lt1"/>
                </a:solidFill>
              </a:rPr>
              <a:t>Incentives: rewarded for going above and beyond</a:t>
            </a:r>
            <a:endParaRPr>
              <a:solidFill>
                <a:schemeClr val="lt1"/>
              </a:solidFill>
            </a:endParaRPr>
          </a:p>
        </p:txBody>
      </p:sp>
      <p:sp>
        <p:nvSpPr>
          <p:cNvPr id="134" name="Google Shape;134;p23"/>
          <p:cNvSpPr txBox="1"/>
          <p:nvPr/>
        </p:nvSpPr>
        <p:spPr>
          <a:xfrm>
            <a:off x="4520650" y="1389375"/>
            <a:ext cx="3847500" cy="2493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u="sng">
                <a:solidFill>
                  <a:schemeClr val="lt1"/>
                </a:solidFill>
                <a:latin typeface="Roboto"/>
                <a:ea typeface="Roboto"/>
                <a:cs typeface="Roboto"/>
                <a:sym typeface="Roboto"/>
              </a:rPr>
              <a:t>Prevention Focus</a:t>
            </a:r>
            <a:endParaRPr sz="1800" u="sng">
              <a:solidFill>
                <a:schemeClr val="lt1"/>
              </a:solidFill>
              <a:latin typeface="Roboto"/>
              <a:ea typeface="Roboto"/>
              <a:cs typeface="Roboto"/>
              <a:sym typeface="Roboto"/>
            </a:endParaRPr>
          </a:p>
          <a:p>
            <a:pPr indent="-342900" lvl="0" marL="457200" rtl="0" algn="l">
              <a:spcBef>
                <a:spcPts val="0"/>
              </a:spcBef>
              <a:spcAft>
                <a:spcPts val="0"/>
              </a:spcAft>
              <a:buClr>
                <a:schemeClr val="lt1"/>
              </a:buClr>
              <a:buSzPts val="1800"/>
              <a:buFont typeface="Roboto"/>
              <a:buChar char="-"/>
            </a:pPr>
            <a:r>
              <a:rPr lang="en" sz="1800">
                <a:solidFill>
                  <a:schemeClr val="lt1"/>
                </a:solidFill>
                <a:latin typeface="Roboto"/>
                <a:ea typeface="Roboto"/>
                <a:cs typeface="Roboto"/>
                <a:sym typeface="Roboto"/>
              </a:rPr>
              <a:t>Role models: Transactional leaders </a:t>
            </a:r>
            <a:endParaRPr sz="1800">
              <a:solidFill>
                <a:schemeClr val="lt1"/>
              </a:solidFill>
              <a:latin typeface="Roboto"/>
              <a:ea typeface="Roboto"/>
              <a:cs typeface="Roboto"/>
              <a:sym typeface="Roboto"/>
            </a:endParaRPr>
          </a:p>
          <a:p>
            <a:pPr indent="-342900" lvl="0" marL="457200" rtl="0" algn="l">
              <a:spcBef>
                <a:spcPts val="0"/>
              </a:spcBef>
              <a:spcAft>
                <a:spcPts val="0"/>
              </a:spcAft>
              <a:buClr>
                <a:schemeClr val="lt1"/>
              </a:buClr>
              <a:buSzPts val="1800"/>
              <a:buFont typeface="Roboto"/>
              <a:buChar char="-"/>
            </a:pPr>
            <a:r>
              <a:rPr lang="en" sz="1800">
                <a:solidFill>
                  <a:schemeClr val="lt1"/>
                </a:solidFill>
                <a:latin typeface="Roboto"/>
                <a:ea typeface="Roboto"/>
                <a:cs typeface="Roboto"/>
                <a:sym typeface="Roboto"/>
              </a:rPr>
              <a:t>Framing the goal</a:t>
            </a:r>
            <a:endParaRPr sz="1800">
              <a:solidFill>
                <a:schemeClr val="lt1"/>
              </a:solidFill>
              <a:latin typeface="Roboto"/>
              <a:ea typeface="Roboto"/>
              <a:cs typeface="Roboto"/>
              <a:sym typeface="Roboto"/>
            </a:endParaRPr>
          </a:p>
          <a:p>
            <a:pPr indent="-317500" lvl="1" marL="914400" rtl="0" algn="l">
              <a:spcBef>
                <a:spcPts val="0"/>
              </a:spcBef>
              <a:spcAft>
                <a:spcPts val="0"/>
              </a:spcAft>
              <a:buClr>
                <a:srgbClr val="E69138"/>
              </a:buClr>
              <a:buSzPts val="1400"/>
              <a:buFont typeface="Roboto"/>
              <a:buChar char="-"/>
            </a:pPr>
            <a:r>
              <a:rPr lang="en">
                <a:solidFill>
                  <a:srgbClr val="E69138"/>
                </a:solidFill>
                <a:latin typeface="Roboto"/>
                <a:ea typeface="Roboto"/>
                <a:cs typeface="Roboto"/>
                <a:sym typeface="Roboto"/>
              </a:rPr>
              <a:t>“You are going to shoot 5 penalty shots, you shouldn’t miss more than 2 shots.”</a:t>
            </a:r>
            <a:endParaRPr>
              <a:solidFill>
                <a:srgbClr val="E69138"/>
              </a:solidFill>
              <a:latin typeface="Roboto"/>
              <a:ea typeface="Roboto"/>
              <a:cs typeface="Roboto"/>
              <a:sym typeface="Roboto"/>
            </a:endParaRPr>
          </a:p>
          <a:p>
            <a:pPr indent="-342900" lvl="0" marL="457200" rtl="0" algn="l">
              <a:spcBef>
                <a:spcPts val="0"/>
              </a:spcBef>
              <a:spcAft>
                <a:spcPts val="0"/>
              </a:spcAft>
              <a:buClr>
                <a:schemeClr val="lt1"/>
              </a:buClr>
              <a:buSzPts val="1800"/>
              <a:buFont typeface="Roboto"/>
              <a:buChar char="-"/>
            </a:pPr>
            <a:r>
              <a:rPr lang="en" sz="1800">
                <a:solidFill>
                  <a:schemeClr val="lt1"/>
                </a:solidFill>
                <a:latin typeface="Roboto"/>
                <a:ea typeface="Roboto"/>
                <a:cs typeface="Roboto"/>
                <a:sym typeface="Roboto"/>
              </a:rPr>
              <a:t>Incentives: rewarded for completion</a:t>
            </a:r>
            <a:endParaRPr sz="1800">
              <a:solidFill>
                <a:schemeClr val="lt1"/>
              </a:solidFill>
              <a:latin typeface="Roboto"/>
              <a:ea typeface="Roboto"/>
              <a:cs typeface="Roboto"/>
              <a:sym typeface="Roboto"/>
            </a:endParaRPr>
          </a:p>
        </p:txBody>
      </p:sp>
      <p:sp>
        <p:nvSpPr>
          <p:cNvPr id="135" name="Google Shape;135;p23"/>
          <p:cNvSpPr txBox="1"/>
          <p:nvPr/>
        </p:nvSpPr>
        <p:spPr>
          <a:xfrm>
            <a:off x="0" y="4761675"/>
            <a:ext cx="27264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u="sng">
                <a:solidFill>
                  <a:schemeClr val="lt1"/>
                </a:solidFill>
                <a:hlinkClick r:id="rId3">
                  <a:extLst>
                    <a:ext uri="{A12FA001-AC4F-418D-AE19-62706E023703}">
                      <ahyp:hlinkClr val="tx"/>
                    </a:ext>
                  </a:extLst>
                </a:hlinkClick>
              </a:rPr>
              <a:t>https://hbr.org/2013/03/do-you-play-to-win-or-to-not-lose</a:t>
            </a:r>
            <a:r>
              <a:rPr lang="en" sz="700">
                <a:solidFill>
                  <a:schemeClr val="lt1"/>
                </a:solidFill>
              </a:rPr>
              <a:t> </a:t>
            </a:r>
            <a:endParaRPr sz="700">
              <a:solidFill>
                <a:schemeClr val="lt1"/>
              </a:solidFill>
            </a:endParaRPr>
          </a:p>
          <a:p>
            <a:pPr indent="0" lvl="0" marL="0" rtl="0" algn="l">
              <a:spcBef>
                <a:spcPts val="0"/>
              </a:spcBef>
              <a:spcAft>
                <a:spcPts val="0"/>
              </a:spcAft>
              <a:buNone/>
            </a:pPr>
            <a:r>
              <a:t/>
            </a:r>
            <a:endParaRPr>
              <a:latin typeface="Roboto"/>
              <a:ea typeface="Roboto"/>
              <a:cs typeface="Roboto"/>
              <a:sym typeface="Roboto"/>
            </a:endParaRPr>
          </a:p>
        </p:txBody>
      </p:sp>
      <p:sp>
        <p:nvSpPr>
          <p:cNvPr id="136" name="Google Shape;136;p23"/>
          <p:cNvSpPr txBox="1"/>
          <p:nvPr/>
        </p:nvSpPr>
        <p:spPr>
          <a:xfrm>
            <a:off x="2390425" y="4558250"/>
            <a:ext cx="46818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u="sng">
                <a:solidFill>
                  <a:schemeClr val="hlink"/>
                </a:solidFill>
                <a:hlinkClick r:id="rId4"/>
              </a:rPr>
              <a:t>Full article: A meta-analysis on promotion- and prevention-focused job crafting (tandfonline.com)</a:t>
            </a:r>
            <a:endParaRPr>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24"/>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Step 4- Feedback</a:t>
            </a:r>
            <a:endParaRPr/>
          </a:p>
        </p:txBody>
      </p:sp>
      <p:sp>
        <p:nvSpPr>
          <p:cNvPr id="142" name="Google Shape;142;p24"/>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Promotion Focused: Managers should give feedback concerning benefits and room for growth</a:t>
            </a:r>
            <a:endParaRPr/>
          </a:p>
          <a:p>
            <a:pPr indent="-342900" lvl="0" marL="457200" rtl="0" algn="l">
              <a:spcBef>
                <a:spcPts val="0"/>
              </a:spcBef>
              <a:spcAft>
                <a:spcPts val="0"/>
              </a:spcAft>
              <a:buSzPts val="1800"/>
              <a:buChar char="-"/>
            </a:pPr>
            <a:r>
              <a:rPr lang="en"/>
              <a:t>Inspirational, positive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Prevention Focused: Managers feedback should emphasize details and the need for caution </a:t>
            </a:r>
            <a:endParaRPr/>
          </a:p>
          <a:p>
            <a:pPr indent="-342900" lvl="0" marL="457200" rtl="0" algn="l">
              <a:spcBef>
                <a:spcPts val="0"/>
              </a:spcBef>
              <a:spcAft>
                <a:spcPts val="0"/>
              </a:spcAft>
              <a:buSzPts val="1800"/>
              <a:buChar char="-"/>
            </a:pPr>
            <a:r>
              <a:rPr lang="en"/>
              <a:t>Constructive criticism</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5"/>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pic>
        <p:nvPicPr>
          <p:cNvPr id="148" name="Google Shape;148;p25"/>
          <p:cNvPicPr preferRelativeResize="0"/>
          <p:nvPr/>
        </p:nvPicPr>
        <p:blipFill>
          <a:blip r:embed="rId3">
            <a:alphaModFix/>
          </a:blip>
          <a:stretch>
            <a:fillRect/>
          </a:stretch>
        </p:blipFill>
        <p:spPr>
          <a:xfrm>
            <a:off x="460529" y="1146387"/>
            <a:ext cx="4111475" cy="2850725"/>
          </a:xfrm>
          <a:prstGeom prst="rect">
            <a:avLst/>
          </a:prstGeom>
          <a:noFill/>
          <a:ln>
            <a:noFill/>
          </a:ln>
        </p:spPr>
      </p:pic>
      <p:pic>
        <p:nvPicPr>
          <p:cNvPr id="149" name="Google Shape;149;p25"/>
          <p:cNvPicPr preferRelativeResize="0"/>
          <p:nvPr/>
        </p:nvPicPr>
        <p:blipFill>
          <a:blip r:embed="rId4">
            <a:alphaModFix/>
          </a:blip>
          <a:stretch>
            <a:fillRect/>
          </a:stretch>
        </p:blipFill>
        <p:spPr>
          <a:xfrm>
            <a:off x="5130975" y="1552163"/>
            <a:ext cx="3625123" cy="2039151"/>
          </a:xfrm>
          <a:prstGeom prst="rect">
            <a:avLst/>
          </a:prstGeom>
          <a:noFill/>
          <a:ln>
            <a:noFill/>
          </a:ln>
        </p:spPr>
      </p:pic>
      <p:sp>
        <p:nvSpPr>
          <p:cNvPr id="150" name="Google Shape;150;p25"/>
          <p:cNvSpPr txBox="1"/>
          <p:nvPr/>
        </p:nvSpPr>
        <p:spPr>
          <a:xfrm>
            <a:off x="460525" y="4245625"/>
            <a:ext cx="34902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latin typeface="Roboto"/>
                <a:ea typeface="Roboto"/>
                <a:cs typeface="Roboto"/>
                <a:sym typeface="Roboto"/>
              </a:rPr>
              <a:t>Buyers by Nature | Builder Magazine (builderonline.com)</a:t>
            </a:r>
            <a:endParaRPr sz="900">
              <a:latin typeface="Roboto"/>
              <a:ea typeface="Roboto"/>
              <a:cs typeface="Roboto"/>
              <a:sym typeface="Roboto"/>
            </a:endParaRPr>
          </a:p>
        </p:txBody>
      </p:sp>
      <p:sp>
        <p:nvSpPr>
          <p:cNvPr id="151" name="Google Shape;151;p25"/>
          <p:cNvSpPr txBox="1"/>
          <p:nvPr/>
        </p:nvSpPr>
        <p:spPr>
          <a:xfrm>
            <a:off x="5130938" y="4030075"/>
            <a:ext cx="3625200" cy="754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Roboto"/>
              <a:ea typeface="Roboto"/>
              <a:cs typeface="Roboto"/>
              <a:sym typeface="Roboto"/>
            </a:endParaRPr>
          </a:p>
          <a:p>
            <a:pPr indent="0" lvl="0" marL="0" rtl="0" algn="l">
              <a:spcBef>
                <a:spcPts val="0"/>
              </a:spcBef>
              <a:spcAft>
                <a:spcPts val="0"/>
              </a:spcAft>
              <a:buNone/>
            </a:pPr>
            <a:r>
              <a:rPr lang="en" sz="900">
                <a:latin typeface="Roboto"/>
                <a:ea typeface="Roboto"/>
                <a:cs typeface="Roboto"/>
                <a:sym typeface="Roboto"/>
              </a:rPr>
              <a:t>What to say to different personality types (briwilliams.com)</a:t>
            </a:r>
            <a:endParaRPr sz="900">
              <a:latin typeface="Roboto"/>
              <a:ea typeface="Roboto"/>
              <a:cs typeface="Roboto"/>
              <a:sym typeface="Roboto"/>
            </a:endParaRPr>
          </a:p>
          <a:p>
            <a:pPr indent="0" lvl="0" marL="0" rtl="0" algn="l">
              <a:spcBef>
                <a:spcPts val="0"/>
              </a:spcBef>
              <a:spcAft>
                <a:spcPts val="0"/>
              </a:spcAft>
              <a:buNone/>
            </a:pPr>
            <a:r>
              <a:t/>
            </a:r>
            <a:endParaRPr>
              <a:latin typeface="Roboto"/>
              <a:ea typeface="Roboto"/>
              <a:cs typeface="Roboto"/>
              <a:sym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6"/>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Step 5 </a:t>
            </a:r>
            <a:endParaRPr/>
          </a:p>
        </p:txBody>
      </p:sp>
      <p:pic>
        <p:nvPicPr>
          <p:cNvPr id="157" name="Google Shape;157;p26"/>
          <p:cNvPicPr preferRelativeResize="0"/>
          <p:nvPr/>
        </p:nvPicPr>
        <p:blipFill>
          <a:blip r:embed="rId3">
            <a:alphaModFix/>
          </a:blip>
          <a:stretch>
            <a:fillRect/>
          </a:stretch>
        </p:blipFill>
        <p:spPr>
          <a:xfrm>
            <a:off x="1861225" y="1058875"/>
            <a:ext cx="6568134" cy="3694576"/>
          </a:xfrm>
          <a:prstGeom prst="rect">
            <a:avLst/>
          </a:prstGeom>
          <a:noFill/>
          <a:ln>
            <a:noFill/>
          </a:ln>
        </p:spPr>
      </p:pic>
      <p:sp>
        <p:nvSpPr>
          <p:cNvPr id="158" name="Google Shape;158;p26"/>
          <p:cNvSpPr txBox="1"/>
          <p:nvPr/>
        </p:nvSpPr>
        <p:spPr>
          <a:xfrm>
            <a:off x="0" y="4753450"/>
            <a:ext cx="6502500" cy="694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lang="en" sz="700" u="sng">
                <a:solidFill>
                  <a:schemeClr val="dk1"/>
                </a:solidFill>
                <a:hlinkClick r:id="rId4">
                  <a:extLst>
                    <a:ext uri="{A12FA001-AC4F-418D-AE19-62706E023703}">
                      <ahyp:hlinkClr val="tx"/>
                    </a:ext>
                  </a:extLst>
                </a:hlinkClick>
              </a:rPr>
              <a:t>https://www.google.com/url?sa=i&amp;url=https%3A%2F%2Fresources.scrumalliance.org%2FArticle%2Fdifference-project-managers-scrum-masters&amp;psig=AOvVaw2vrVavjZiFLFRpB1HcRVKL&amp;ust=1682785876343000&amp;source=images&amp;cd=vfe&amp;ved=0CBAQjRxqFwoTCLjrsYmAzf4CFQAAAAAdAAAAABAI</a:t>
            </a:r>
            <a:r>
              <a:rPr lang="en" sz="700">
                <a:solidFill>
                  <a:schemeClr val="dk1"/>
                </a:solidFill>
              </a:rPr>
              <a:t> </a:t>
            </a:r>
            <a:endParaRPr sz="700">
              <a:solidFill>
                <a:schemeClr val="dk1"/>
              </a:solidFill>
              <a:latin typeface="Roboto"/>
              <a:ea typeface="Roboto"/>
              <a:cs typeface="Roboto"/>
              <a:sym typeface="Roboto"/>
            </a:endParaRPr>
          </a:p>
          <a:p>
            <a:pPr indent="0" lvl="0" marL="0" rtl="0" algn="l">
              <a:lnSpc>
                <a:spcPct val="115000"/>
              </a:lnSpc>
              <a:spcBef>
                <a:spcPts val="1200"/>
              </a:spcBef>
              <a:spcAft>
                <a:spcPts val="1200"/>
              </a:spcAft>
              <a:buNone/>
            </a:pPr>
            <a:r>
              <a:t/>
            </a:r>
            <a:endParaRPr sz="700">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62" name="Shape 162"/>
        <p:cNvGrpSpPr/>
        <p:nvPr/>
      </p:nvGrpSpPr>
      <p:grpSpPr>
        <a:xfrm>
          <a:off x="0" y="0"/>
          <a:ext cx="0" cy="0"/>
          <a:chOff x="0" y="0"/>
          <a:chExt cx="0" cy="0"/>
        </a:xfrm>
      </p:grpSpPr>
      <p:sp>
        <p:nvSpPr>
          <p:cNvPr id="163" name="Google Shape;163;p27"/>
          <p:cNvSpPr txBox="1"/>
          <p:nvPr>
            <p:ph idx="4294967295" type="body"/>
          </p:nvPr>
        </p:nvSpPr>
        <p:spPr>
          <a:xfrm>
            <a:off x="387900" y="1377750"/>
            <a:ext cx="8368200" cy="2388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3000">
                <a:solidFill>
                  <a:schemeClr val="lt1"/>
                </a:solidFill>
                <a:latin typeface="Playfair Display"/>
                <a:ea typeface="Playfair Display"/>
                <a:cs typeface="Playfair Display"/>
                <a:sym typeface="Playfair Display"/>
              </a:rPr>
              <a:t> “students who received instructions</a:t>
            </a:r>
            <a:r>
              <a:rPr lang="en" sz="3000">
                <a:solidFill>
                  <a:schemeClr val="lt1"/>
                </a:solidFill>
                <a:latin typeface="Playfair Display"/>
                <a:ea typeface="Playfair Display"/>
                <a:cs typeface="Playfair Display"/>
                <a:sym typeface="Playfair Display"/>
              </a:rPr>
              <a:t> suited to their dominant motivational focus were about </a:t>
            </a:r>
            <a:r>
              <a:rPr b="1" lang="en" sz="3800">
                <a:solidFill>
                  <a:schemeClr val="lt1"/>
                </a:solidFill>
                <a:latin typeface="Playfair Display"/>
                <a:ea typeface="Playfair Display"/>
                <a:cs typeface="Playfair Display"/>
                <a:sym typeface="Playfair Display"/>
              </a:rPr>
              <a:t>50%</a:t>
            </a:r>
            <a:r>
              <a:rPr b="1" lang="en" sz="3200">
                <a:solidFill>
                  <a:schemeClr val="lt1"/>
                </a:solidFill>
                <a:latin typeface="Playfair Display"/>
                <a:ea typeface="Playfair Display"/>
                <a:cs typeface="Playfair Display"/>
                <a:sym typeface="Playfair Display"/>
              </a:rPr>
              <a:t> </a:t>
            </a:r>
            <a:r>
              <a:rPr lang="en" sz="3000">
                <a:solidFill>
                  <a:schemeClr val="lt1"/>
                </a:solidFill>
                <a:latin typeface="Playfair Display"/>
                <a:ea typeface="Playfair Display"/>
                <a:cs typeface="Playfair Display"/>
                <a:sym typeface="Playfair Display"/>
              </a:rPr>
              <a:t>more likely than others to turn in their reports”</a:t>
            </a:r>
            <a:endParaRPr sz="3000">
              <a:solidFill>
                <a:schemeClr val="lt1"/>
              </a:solidFill>
              <a:latin typeface="Playfair Display"/>
              <a:ea typeface="Playfair Display"/>
              <a:cs typeface="Playfair Display"/>
              <a:sym typeface="Playfair Display"/>
            </a:endParaRPr>
          </a:p>
        </p:txBody>
      </p:sp>
      <p:sp>
        <p:nvSpPr>
          <p:cNvPr id="164" name="Google Shape;164;p27"/>
          <p:cNvSpPr txBox="1"/>
          <p:nvPr/>
        </p:nvSpPr>
        <p:spPr>
          <a:xfrm>
            <a:off x="45175" y="4568725"/>
            <a:ext cx="6502500" cy="54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100">
                <a:solidFill>
                  <a:schemeClr val="lt1"/>
                </a:solidFill>
              </a:rPr>
              <a:t>Grant, H., &amp; Higgins, E. (2014, August 1). </a:t>
            </a:r>
            <a:r>
              <a:rPr i="1" lang="en" sz="1100">
                <a:solidFill>
                  <a:schemeClr val="lt1"/>
                </a:solidFill>
              </a:rPr>
              <a:t>Do you play to win-or to not lose?</a:t>
            </a:r>
            <a:r>
              <a:rPr lang="en" sz="1100">
                <a:solidFill>
                  <a:schemeClr val="lt1"/>
                </a:solidFill>
              </a:rPr>
              <a:t> Harvard Business Review. Retrieved April 25, 2023, from https://hbr.org/2013/03/do-you-play-to-win-or-to-not-lose </a:t>
            </a:r>
            <a:endParaRPr>
              <a:solidFill>
                <a:schemeClr val="lt1"/>
              </a:solidFill>
              <a:latin typeface="Roboto"/>
              <a:ea typeface="Roboto"/>
              <a:cs typeface="Roboto"/>
              <a:sym typeface="Robot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8"/>
          <p:cNvSpPr txBox="1"/>
          <p:nvPr>
            <p:ph type="title"/>
          </p:nvPr>
        </p:nvSpPr>
        <p:spPr>
          <a:xfrm>
            <a:off x="387900" y="537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How does this help employees?</a:t>
            </a:r>
            <a:endParaRPr/>
          </a:p>
        </p:txBody>
      </p:sp>
      <p:sp>
        <p:nvSpPr>
          <p:cNvPr id="170" name="Google Shape;170;p28"/>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457200" rtl="0" algn="l">
              <a:spcBef>
                <a:spcPts val="0"/>
              </a:spcBef>
              <a:spcAft>
                <a:spcPts val="0"/>
              </a:spcAft>
              <a:buNone/>
            </a:pPr>
            <a:r>
              <a:rPr lang="en"/>
              <a:t>When an employee’s </a:t>
            </a:r>
            <a:r>
              <a:rPr b="1" lang="en"/>
              <a:t>focus </a:t>
            </a:r>
            <a:r>
              <a:rPr lang="en"/>
              <a:t>is catered to it makes them a more effective force in the workplace</a:t>
            </a:r>
            <a:endParaRPr/>
          </a:p>
          <a:p>
            <a:pPr indent="0" lvl="0" marL="457200" rtl="0" algn="l">
              <a:spcBef>
                <a:spcPts val="1200"/>
              </a:spcBef>
              <a:spcAft>
                <a:spcPts val="0"/>
              </a:spcAft>
              <a:buNone/>
            </a:pPr>
            <a:r>
              <a:rPr lang="en"/>
              <a:t>Reasons for this are</a:t>
            </a:r>
            <a:endParaRPr/>
          </a:p>
          <a:p>
            <a:pPr indent="-342900" lvl="0" marL="457200" rtl="0" algn="l">
              <a:spcBef>
                <a:spcPts val="1200"/>
              </a:spcBef>
              <a:spcAft>
                <a:spcPts val="0"/>
              </a:spcAft>
              <a:buSzPts val="1800"/>
              <a:buChar char="-"/>
            </a:pPr>
            <a:r>
              <a:rPr lang="en"/>
              <a:t>An employee </a:t>
            </a:r>
            <a:r>
              <a:rPr b="1" lang="en"/>
              <a:t>should</a:t>
            </a:r>
            <a:r>
              <a:rPr lang="en"/>
              <a:t> respond </a:t>
            </a:r>
            <a:r>
              <a:rPr lang="en"/>
              <a:t>positively</a:t>
            </a:r>
            <a:r>
              <a:rPr lang="en"/>
              <a:t> if they are catered to</a:t>
            </a:r>
            <a:endParaRPr/>
          </a:p>
          <a:p>
            <a:pPr indent="-342900" lvl="0" marL="457200" rtl="0" algn="l">
              <a:spcBef>
                <a:spcPts val="0"/>
              </a:spcBef>
              <a:spcAft>
                <a:spcPts val="0"/>
              </a:spcAft>
              <a:buSzPts val="1800"/>
              <a:buChar char="-"/>
            </a:pPr>
            <a:r>
              <a:rPr lang="en"/>
              <a:t>An employee </a:t>
            </a:r>
            <a:r>
              <a:rPr b="1" lang="en"/>
              <a:t>can</a:t>
            </a:r>
            <a:r>
              <a:rPr lang="en"/>
              <a:t> learn faster</a:t>
            </a:r>
            <a:endParaRPr/>
          </a:p>
          <a:p>
            <a:pPr indent="-342900" lvl="0" marL="457200" rtl="0" algn="l">
              <a:spcBef>
                <a:spcPts val="0"/>
              </a:spcBef>
              <a:spcAft>
                <a:spcPts val="0"/>
              </a:spcAft>
              <a:buSzPts val="1800"/>
              <a:buChar char="-"/>
            </a:pPr>
            <a:r>
              <a:rPr lang="en"/>
              <a:t>An employee </a:t>
            </a:r>
            <a:r>
              <a:rPr b="1" lang="en"/>
              <a:t>can</a:t>
            </a:r>
            <a:r>
              <a:rPr lang="en"/>
              <a:t> gain more insight and experience in their role</a:t>
            </a:r>
            <a:endParaRPr/>
          </a:p>
          <a:p>
            <a:pPr indent="-342900" lvl="0" marL="457200" rtl="0" algn="l">
              <a:spcBef>
                <a:spcPts val="0"/>
              </a:spcBef>
              <a:spcAft>
                <a:spcPts val="0"/>
              </a:spcAft>
              <a:buSzPts val="1800"/>
              <a:buChar char="-"/>
            </a:pPr>
            <a:r>
              <a:rPr lang="en"/>
              <a:t>This also relates to the “</a:t>
            </a:r>
            <a:r>
              <a:rPr b="1" lang="en"/>
              <a:t>how</a:t>
            </a:r>
            <a:r>
              <a:rPr lang="en"/>
              <a:t> and </a:t>
            </a:r>
            <a:r>
              <a:rPr b="1" lang="en"/>
              <a:t>why</a:t>
            </a:r>
            <a:r>
              <a:rPr lang="en"/>
              <a:t>” aspects an employee’s behavior</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9"/>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How does this help managers?</a:t>
            </a:r>
            <a:endParaRPr/>
          </a:p>
        </p:txBody>
      </p:sp>
      <p:sp>
        <p:nvSpPr>
          <p:cNvPr id="176" name="Google Shape;176;p29"/>
          <p:cNvSpPr txBox="1"/>
          <p:nvPr>
            <p:ph idx="1" type="body"/>
          </p:nvPr>
        </p:nvSpPr>
        <p:spPr>
          <a:xfrm>
            <a:off x="387900" y="1489824"/>
            <a:ext cx="8368200" cy="3078900"/>
          </a:xfrm>
          <a:prstGeom prst="rect">
            <a:avLst/>
          </a:prstGeom>
        </p:spPr>
        <p:txBody>
          <a:bodyPr anchorCtr="0" anchor="t" bIns="91425" lIns="91425" spcFirstLastPara="1" rIns="91425" wrap="square" tIns="91425">
            <a:normAutofit fontScale="92500" lnSpcReduction="20000"/>
          </a:bodyPr>
          <a:lstStyle/>
          <a:p>
            <a:pPr indent="0" lvl="0" marL="457200" rtl="0" algn="l">
              <a:spcBef>
                <a:spcPts val="0"/>
              </a:spcBef>
              <a:spcAft>
                <a:spcPts val="0"/>
              </a:spcAft>
              <a:buNone/>
            </a:pPr>
            <a:r>
              <a:rPr lang="en"/>
              <a:t>Once managers find out the </a:t>
            </a:r>
            <a:r>
              <a:rPr b="1" lang="en"/>
              <a:t>focus</a:t>
            </a:r>
            <a:r>
              <a:rPr lang="en"/>
              <a:t> of the employee it makes it easier to decide which method of learning to use</a:t>
            </a:r>
            <a:endParaRPr/>
          </a:p>
          <a:p>
            <a:pPr indent="0" lvl="0" marL="0" rtl="0" algn="l">
              <a:spcBef>
                <a:spcPts val="1200"/>
              </a:spcBef>
              <a:spcAft>
                <a:spcPts val="0"/>
              </a:spcAft>
              <a:buNone/>
            </a:pPr>
            <a:r>
              <a:rPr lang="en"/>
              <a:t>	This applies to other facets of an organization such as </a:t>
            </a:r>
            <a:endParaRPr/>
          </a:p>
          <a:p>
            <a:pPr indent="-334327" lvl="0" marL="457200" rtl="0" algn="l">
              <a:spcBef>
                <a:spcPts val="1200"/>
              </a:spcBef>
              <a:spcAft>
                <a:spcPts val="0"/>
              </a:spcAft>
              <a:buSzPct val="100000"/>
              <a:buChar char="-"/>
            </a:pPr>
            <a:r>
              <a:rPr lang="en"/>
              <a:t>Streamlining</a:t>
            </a:r>
            <a:endParaRPr/>
          </a:p>
          <a:p>
            <a:pPr indent="-334327" lvl="0" marL="457200" rtl="0" algn="l">
              <a:spcBef>
                <a:spcPts val="0"/>
              </a:spcBef>
              <a:spcAft>
                <a:spcPts val="0"/>
              </a:spcAft>
              <a:buSzPct val="100000"/>
              <a:buChar char="-"/>
            </a:pPr>
            <a:r>
              <a:rPr lang="en"/>
              <a:t>Time</a:t>
            </a:r>
            <a:endParaRPr/>
          </a:p>
          <a:p>
            <a:pPr indent="-334327" lvl="0" marL="457200" rtl="0" algn="l">
              <a:spcBef>
                <a:spcPts val="0"/>
              </a:spcBef>
              <a:spcAft>
                <a:spcPts val="0"/>
              </a:spcAft>
              <a:buSzPct val="100000"/>
              <a:buChar char="-"/>
            </a:pPr>
            <a:r>
              <a:rPr lang="en"/>
              <a:t>Ability</a:t>
            </a:r>
            <a:endParaRPr/>
          </a:p>
          <a:p>
            <a:pPr indent="-334327" lvl="0" marL="457200" rtl="0" algn="l">
              <a:spcBef>
                <a:spcPts val="0"/>
              </a:spcBef>
              <a:spcAft>
                <a:spcPts val="0"/>
              </a:spcAft>
              <a:buSzPct val="100000"/>
              <a:buChar char="-"/>
            </a:pPr>
            <a:r>
              <a:rPr lang="en"/>
              <a:t>Effectiveness</a:t>
            </a:r>
            <a:endParaRPr/>
          </a:p>
          <a:p>
            <a:pPr indent="-334327" lvl="0" marL="457200" rtl="0" algn="l">
              <a:spcBef>
                <a:spcPts val="0"/>
              </a:spcBef>
              <a:spcAft>
                <a:spcPts val="0"/>
              </a:spcAft>
              <a:buSzPct val="100000"/>
              <a:buChar char="-"/>
            </a:pPr>
            <a:r>
              <a:rPr lang="en"/>
              <a:t>Knowledge</a:t>
            </a:r>
            <a:endParaRPr/>
          </a:p>
          <a:p>
            <a:pPr indent="-334327" lvl="0" marL="457200" rtl="0" algn="l">
              <a:spcBef>
                <a:spcPts val="0"/>
              </a:spcBef>
              <a:spcAft>
                <a:spcPts val="0"/>
              </a:spcAft>
              <a:buSzPct val="100000"/>
              <a:buChar char="-"/>
            </a:pPr>
            <a:r>
              <a:rPr lang="en"/>
              <a:t>Experience</a:t>
            </a:r>
            <a:endParaRPr/>
          </a:p>
          <a:p>
            <a:pPr indent="0" lvl="0" marL="0" rtl="0" algn="l">
              <a:spcBef>
                <a:spcPts val="1200"/>
              </a:spcBef>
              <a:spcAft>
                <a:spcPts val="120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30"/>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What about their relationship? </a:t>
            </a:r>
            <a:endParaRPr/>
          </a:p>
        </p:txBody>
      </p:sp>
      <p:pic>
        <p:nvPicPr>
          <p:cNvPr id="182" name="Google Shape;182;p30"/>
          <p:cNvPicPr preferRelativeResize="0"/>
          <p:nvPr/>
        </p:nvPicPr>
        <p:blipFill>
          <a:blip r:embed="rId3">
            <a:alphaModFix/>
          </a:blip>
          <a:stretch>
            <a:fillRect/>
          </a:stretch>
        </p:blipFill>
        <p:spPr>
          <a:xfrm>
            <a:off x="387900" y="2033300"/>
            <a:ext cx="3812025" cy="1723369"/>
          </a:xfrm>
          <a:prstGeom prst="rect">
            <a:avLst/>
          </a:prstGeom>
          <a:noFill/>
          <a:ln>
            <a:noFill/>
          </a:ln>
        </p:spPr>
      </p:pic>
      <p:pic>
        <p:nvPicPr>
          <p:cNvPr id="183" name="Google Shape;183;p30"/>
          <p:cNvPicPr preferRelativeResize="0"/>
          <p:nvPr/>
        </p:nvPicPr>
        <p:blipFill rotWithShape="1">
          <a:blip r:embed="rId4">
            <a:alphaModFix/>
          </a:blip>
          <a:srcRect b="5329" l="0" r="0" t="0"/>
          <a:stretch/>
        </p:blipFill>
        <p:spPr>
          <a:xfrm>
            <a:off x="4898021" y="2033300"/>
            <a:ext cx="3926280" cy="1723375"/>
          </a:xfrm>
          <a:prstGeom prst="rect">
            <a:avLst/>
          </a:prstGeom>
          <a:noFill/>
          <a:ln>
            <a:noFill/>
          </a:ln>
        </p:spPr>
      </p:pic>
      <p:sp>
        <p:nvSpPr>
          <p:cNvPr id="184" name="Google Shape;184;p30"/>
          <p:cNvSpPr txBox="1"/>
          <p:nvPr/>
        </p:nvSpPr>
        <p:spPr>
          <a:xfrm>
            <a:off x="45175" y="4568725"/>
            <a:ext cx="6502500" cy="54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1100">
                <a:solidFill>
                  <a:schemeClr val="dk1"/>
                </a:solidFill>
              </a:rPr>
              <a:t>Kakabadse, A. &amp; Kakabadse, N.</a:t>
            </a:r>
            <a:r>
              <a:rPr lang="en" sz="1100">
                <a:solidFill>
                  <a:schemeClr val="dk1"/>
                </a:solidFill>
              </a:rPr>
              <a:t> (2014, August 1). </a:t>
            </a:r>
            <a:r>
              <a:rPr i="1" lang="en" sz="1100">
                <a:solidFill>
                  <a:schemeClr val="dk1"/>
                </a:solidFill>
              </a:rPr>
              <a:t>When Personalities Don’t Match</a:t>
            </a:r>
            <a:r>
              <a:rPr i="1" lang="en" sz="1100">
                <a:solidFill>
                  <a:schemeClr val="dk1"/>
                </a:solidFill>
              </a:rPr>
              <a:t>?</a:t>
            </a:r>
            <a:r>
              <a:rPr lang="en" sz="1100">
                <a:solidFill>
                  <a:schemeClr val="dk1"/>
                </a:solidFill>
              </a:rPr>
              <a:t>Harvard Business Review. Retrieved April 25, 2023, from https://hbr.org/2013/03/do-you-play-to-win-or-to-not-lose </a:t>
            </a:r>
            <a:endParaRPr>
              <a:solidFill>
                <a:schemeClr val="dk1"/>
              </a:solidFill>
              <a:latin typeface="Roboto"/>
              <a:ea typeface="Roboto"/>
              <a:cs typeface="Roboto"/>
              <a:sym typeface="Roboto"/>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88" name="Shape 188"/>
        <p:cNvGrpSpPr/>
        <p:nvPr/>
      </p:nvGrpSpPr>
      <p:grpSpPr>
        <a:xfrm>
          <a:off x="0" y="0"/>
          <a:ext cx="0" cy="0"/>
          <a:chOff x="0" y="0"/>
          <a:chExt cx="0" cy="0"/>
        </a:xfrm>
      </p:grpSpPr>
      <p:sp>
        <p:nvSpPr>
          <p:cNvPr id="189" name="Google Shape;189;p31"/>
          <p:cNvSpPr txBox="1"/>
          <p:nvPr>
            <p:ph idx="4294967295" type="body"/>
          </p:nvPr>
        </p:nvSpPr>
        <p:spPr>
          <a:xfrm>
            <a:off x="387900" y="513875"/>
            <a:ext cx="8368200" cy="4054800"/>
          </a:xfrm>
          <a:prstGeom prst="rect">
            <a:avLst/>
          </a:prstGeom>
        </p:spPr>
        <p:txBody>
          <a:bodyPr anchorCtr="0" anchor="t" bIns="91425" lIns="91425" spcFirstLastPara="1" rIns="91425" wrap="square" tIns="91425">
            <a:normAutofit/>
          </a:bodyPr>
          <a:lstStyle/>
          <a:p>
            <a:pPr indent="0" lvl="0" marL="0" rtl="0" algn="l">
              <a:lnSpc>
                <a:spcPct val="150000"/>
              </a:lnSpc>
              <a:spcBef>
                <a:spcPts val="0"/>
              </a:spcBef>
              <a:spcAft>
                <a:spcPts val="0"/>
              </a:spcAft>
              <a:buNone/>
            </a:pPr>
            <a:r>
              <a:rPr b="1" lang="en" sz="3000">
                <a:solidFill>
                  <a:schemeClr val="lt1"/>
                </a:solidFill>
              </a:rPr>
              <a:t>Tying this Back To Learning:</a:t>
            </a:r>
            <a:endParaRPr b="1" sz="2200">
              <a:solidFill>
                <a:schemeClr val="lt1"/>
              </a:solidFill>
            </a:endParaRPr>
          </a:p>
          <a:p>
            <a:pPr indent="0" lvl="0" marL="0" rtl="0" algn="l">
              <a:spcBef>
                <a:spcPts val="1200"/>
              </a:spcBef>
              <a:spcAft>
                <a:spcPts val="1200"/>
              </a:spcAft>
              <a:buNone/>
            </a:pPr>
            <a:r>
              <a:t/>
            </a:r>
            <a:endParaRPr sz="2200">
              <a:solidFill>
                <a:schemeClr val="lt1"/>
              </a:solidFill>
            </a:endParaRPr>
          </a:p>
        </p:txBody>
      </p:sp>
      <p:pic>
        <p:nvPicPr>
          <p:cNvPr id="190" name="Google Shape;190;p31"/>
          <p:cNvPicPr preferRelativeResize="0"/>
          <p:nvPr/>
        </p:nvPicPr>
        <p:blipFill>
          <a:blip r:embed="rId3">
            <a:alphaModFix/>
          </a:blip>
          <a:stretch>
            <a:fillRect/>
          </a:stretch>
        </p:blipFill>
        <p:spPr>
          <a:xfrm>
            <a:off x="3129975" y="1411150"/>
            <a:ext cx="3014125" cy="2814400"/>
          </a:xfrm>
          <a:prstGeom prst="rect">
            <a:avLst/>
          </a:prstGeom>
          <a:noFill/>
          <a:ln>
            <a:noFill/>
          </a:ln>
        </p:spPr>
      </p:pic>
      <p:sp>
        <p:nvSpPr>
          <p:cNvPr id="191" name="Google Shape;191;p31"/>
          <p:cNvSpPr txBox="1"/>
          <p:nvPr/>
        </p:nvSpPr>
        <p:spPr>
          <a:xfrm>
            <a:off x="90300" y="4473400"/>
            <a:ext cx="6502500" cy="591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rPr lang="en" sz="800">
                <a:solidFill>
                  <a:schemeClr val="lt1"/>
                </a:solidFill>
                <a:latin typeface="Montserrat"/>
                <a:ea typeface="Montserrat"/>
                <a:cs typeface="Montserrat"/>
                <a:sym typeface="Montserrat"/>
              </a:rPr>
              <a:t>Federman, J. E. (2020). Regulatory focus and learning: How the pursuit of promotion and prevention-focus goals influence informal learning in the workplace. </a:t>
            </a:r>
            <a:r>
              <a:rPr i="1" lang="en" sz="800">
                <a:solidFill>
                  <a:schemeClr val="lt1"/>
                </a:solidFill>
                <a:latin typeface="Montserrat"/>
                <a:ea typeface="Montserrat"/>
                <a:cs typeface="Montserrat"/>
                <a:sym typeface="Montserrat"/>
              </a:rPr>
              <a:t>European Journal of Training &amp; Development</a:t>
            </a:r>
            <a:r>
              <a:rPr lang="en" sz="800">
                <a:solidFill>
                  <a:schemeClr val="lt1"/>
                </a:solidFill>
                <a:latin typeface="Montserrat"/>
                <a:ea typeface="Montserrat"/>
                <a:cs typeface="Montserrat"/>
                <a:sym typeface="Montserrat"/>
              </a:rPr>
              <a:t>, </a:t>
            </a:r>
            <a:r>
              <a:rPr i="1" lang="en" sz="800">
                <a:solidFill>
                  <a:schemeClr val="lt1"/>
                </a:solidFill>
                <a:latin typeface="Montserrat"/>
                <a:ea typeface="Montserrat"/>
                <a:cs typeface="Montserrat"/>
                <a:sym typeface="Montserrat"/>
              </a:rPr>
              <a:t>44</a:t>
            </a:r>
            <a:r>
              <a:rPr lang="en" sz="800">
                <a:solidFill>
                  <a:schemeClr val="lt1"/>
                </a:solidFill>
                <a:latin typeface="Montserrat"/>
                <a:ea typeface="Montserrat"/>
                <a:cs typeface="Montserrat"/>
                <a:sym typeface="Montserrat"/>
              </a:rPr>
              <a:t>(4/5), 425–447. </a:t>
            </a:r>
            <a:r>
              <a:rPr lang="en" sz="800" u="sng">
                <a:solidFill>
                  <a:schemeClr val="lt1"/>
                </a:solidFill>
                <a:latin typeface="Montserrat"/>
                <a:ea typeface="Montserrat"/>
                <a:cs typeface="Montserrat"/>
                <a:sym typeface="Montserrat"/>
                <a:hlinkClick r:id="rId4">
                  <a:extLst>
                    <a:ext uri="{A12FA001-AC4F-418D-AE19-62706E023703}">
                      <ahyp:hlinkClr val="tx"/>
                    </a:ext>
                  </a:extLst>
                </a:hlinkClick>
              </a:rPr>
              <a:t>https://doi-org.libproxy.clemson.edu/10.1108/EJTD-09-2019-0164</a:t>
            </a:r>
            <a:endParaRPr sz="1200">
              <a:solidFill>
                <a:schemeClr val="lt1"/>
              </a:solidFill>
              <a:latin typeface="Montserrat"/>
              <a:ea typeface="Montserrat"/>
              <a:cs typeface="Montserrat"/>
              <a:sym typeface="Montserra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68" name="Shape 68"/>
        <p:cNvGrpSpPr/>
        <p:nvPr/>
      </p:nvGrpSpPr>
      <p:grpSpPr>
        <a:xfrm>
          <a:off x="0" y="0"/>
          <a:ext cx="0" cy="0"/>
          <a:chOff x="0" y="0"/>
          <a:chExt cx="0" cy="0"/>
        </a:xfrm>
      </p:grpSpPr>
      <p:sp>
        <p:nvSpPr>
          <p:cNvPr id="69" name="Google Shape;69;p14"/>
          <p:cNvSpPr txBox="1"/>
          <p:nvPr>
            <p:ph idx="4294967295" type="subTitle"/>
          </p:nvPr>
        </p:nvSpPr>
        <p:spPr>
          <a:xfrm>
            <a:off x="925650" y="1238575"/>
            <a:ext cx="7292700" cy="2131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900">
                <a:solidFill>
                  <a:schemeClr val="lt1"/>
                </a:solidFill>
                <a:latin typeface="Playfair Display"/>
                <a:ea typeface="Playfair Display"/>
                <a:cs typeface="Playfair Display"/>
                <a:sym typeface="Playfair Display"/>
              </a:rPr>
              <a:t>“A great manager knows what motivates each employee and is able to adapt her leadership style to bring out the best in that employee”</a:t>
            </a:r>
            <a:endParaRPr sz="2900">
              <a:solidFill>
                <a:schemeClr val="lt1"/>
              </a:solidFill>
              <a:latin typeface="Playfair Display"/>
              <a:ea typeface="Playfair Display"/>
              <a:cs typeface="Playfair Display"/>
              <a:sym typeface="Playfair Display"/>
            </a:endParaRPr>
          </a:p>
          <a:p>
            <a:pPr indent="-412750" lvl="0" marL="4114800" rtl="0" algn="l">
              <a:spcBef>
                <a:spcPts val="1200"/>
              </a:spcBef>
              <a:spcAft>
                <a:spcPts val="0"/>
              </a:spcAft>
              <a:buClr>
                <a:schemeClr val="lt1"/>
              </a:buClr>
              <a:buSzPts val="2900"/>
              <a:buFont typeface="Playfair Display"/>
              <a:buChar char="-"/>
            </a:pPr>
            <a:r>
              <a:rPr lang="en" sz="2900">
                <a:solidFill>
                  <a:schemeClr val="lt1"/>
                </a:solidFill>
                <a:latin typeface="Playfair Display"/>
                <a:ea typeface="Playfair Display"/>
                <a:cs typeface="Playfair Display"/>
                <a:sym typeface="Playfair Display"/>
              </a:rPr>
              <a:t>Allyson Parker</a:t>
            </a:r>
            <a:endParaRPr sz="1100">
              <a:solidFill>
                <a:schemeClr val="lt1"/>
              </a:solidFill>
              <a:latin typeface="Playfair Display"/>
              <a:ea typeface="Playfair Display"/>
              <a:cs typeface="Playfair Display"/>
              <a:sym typeface="Playfair Display"/>
            </a:endParaRPr>
          </a:p>
        </p:txBody>
      </p:sp>
      <p:sp>
        <p:nvSpPr>
          <p:cNvPr id="70" name="Google Shape;70;p14"/>
          <p:cNvSpPr txBox="1"/>
          <p:nvPr/>
        </p:nvSpPr>
        <p:spPr>
          <a:xfrm>
            <a:off x="4289750" y="4747075"/>
            <a:ext cx="47694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u="sng">
                <a:solidFill>
                  <a:schemeClr val="lt1"/>
                </a:solidFill>
                <a:hlinkClick r:id="rId3">
                  <a:extLst>
                    <a:ext uri="{A12FA001-AC4F-418D-AE19-62706E023703}">
                      <ahyp:hlinkClr val="tx"/>
                    </a:ext>
                  </a:extLst>
                </a:hlinkClick>
              </a:rPr>
              <a:t>https://www.shrm.org/resourcesandtools/hr-topics/people-managers/pages/managing-different-personalities-.aspx</a:t>
            </a:r>
            <a:endParaRPr sz="700">
              <a:solidFill>
                <a:schemeClr val="lt1"/>
              </a:solidFill>
              <a:latin typeface="Roboto"/>
              <a:ea typeface="Roboto"/>
              <a:cs typeface="Roboto"/>
              <a:sym typeface="Roboto"/>
            </a:endParaRPr>
          </a:p>
        </p:txBody>
      </p:sp>
      <p:sp>
        <p:nvSpPr>
          <p:cNvPr id="71" name="Google Shape;71;p14"/>
          <p:cNvSpPr txBox="1"/>
          <p:nvPr/>
        </p:nvSpPr>
        <p:spPr>
          <a:xfrm>
            <a:off x="4894550" y="3848275"/>
            <a:ext cx="4164600" cy="1120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600">
                <a:solidFill>
                  <a:schemeClr val="lt1"/>
                </a:solidFill>
                <a:latin typeface="Playfair Display"/>
                <a:ea typeface="Playfair Display"/>
                <a:cs typeface="Playfair Display"/>
                <a:sym typeface="Playfair Display"/>
              </a:rPr>
              <a:t>( executive director of HR and chief ethics officer at Ally Financial)</a:t>
            </a:r>
            <a:endParaRPr sz="1600">
              <a:solidFill>
                <a:schemeClr val="lt1"/>
              </a:solidFill>
              <a:latin typeface="Playfair Display"/>
              <a:ea typeface="Playfair Display"/>
              <a:cs typeface="Playfair Display"/>
              <a:sym typeface="Playfair Display"/>
            </a:endParaRPr>
          </a:p>
          <a:p>
            <a:pPr indent="0" lvl="0" marL="0" rtl="0" algn="l">
              <a:spcBef>
                <a:spcPts val="1200"/>
              </a:spcBef>
              <a:spcAft>
                <a:spcPts val="0"/>
              </a:spcAft>
              <a:buNone/>
            </a:pPr>
            <a:r>
              <a:t/>
            </a:r>
            <a:endParaRPr>
              <a:latin typeface="Roboto"/>
              <a:ea typeface="Roboto"/>
              <a:cs typeface="Roboto"/>
              <a:sym typeface="Roboto"/>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32"/>
          <p:cNvSpPr txBox="1"/>
          <p:nvPr>
            <p:ph idx="4294967295" type="title"/>
          </p:nvPr>
        </p:nvSpPr>
        <p:spPr>
          <a:xfrm>
            <a:off x="466925" y="2228700"/>
            <a:ext cx="8368200" cy="6861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Every Worker Brings Something Great, </a:t>
            </a:r>
            <a:endParaRPr/>
          </a:p>
          <a:p>
            <a:pPr indent="0" lvl="0" marL="0" rtl="0" algn="ctr">
              <a:spcBef>
                <a:spcPts val="0"/>
              </a:spcBef>
              <a:spcAft>
                <a:spcPts val="0"/>
              </a:spcAft>
              <a:buNone/>
            </a:pPr>
            <a:r>
              <a:rPr lang="en"/>
              <a:t>No Matter How They Are Motivated</a:t>
            </a:r>
            <a:endParaRPr/>
          </a:p>
        </p:txBody>
      </p:sp>
      <p:sp>
        <p:nvSpPr>
          <p:cNvPr id="197" name="Google Shape;197;p32"/>
          <p:cNvSpPr txBox="1"/>
          <p:nvPr/>
        </p:nvSpPr>
        <p:spPr>
          <a:xfrm>
            <a:off x="1335050" y="1947550"/>
            <a:ext cx="6502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Roboto"/>
              <a:ea typeface="Roboto"/>
              <a:cs typeface="Roboto"/>
              <a:sym typeface="Roboto"/>
            </a:endParaRPr>
          </a:p>
        </p:txBody>
      </p:sp>
      <p:sp>
        <p:nvSpPr>
          <p:cNvPr id="198" name="Google Shape;198;p32"/>
          <p:cNvSpPr txBox="1"/>
          <p:nvPr/>
        </p:nvSpPr>
        <p:spPr>
          <a:xfrm>
            <a:off x="56450" y="4659025"/>
            <a:ext cx="6502500" cy="416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1200"/>
              </a:spcAft>
              <a:buNone/>
            </a:pPr>
            <a:r>
              <a:rPr lang="en" sz="700">
                <a:solidFill>
                  <a:schemeClr val="dk1"/>
                </a:solidFill>
              </a:rPr>
              <a:t>Grant, H., &amp; Higgins, E. (2014, August 1). </a:t>
            </a:r>
            <a:r>
              <a:rPr i="1" lang="en" sz="700">
                <a:solidFill>
                  <a:schemeClr val="dk1"/>
                </a:solidFill>
              </a:rPr>
              <a:t>Do you play to win-or to not lose?</a:t>
            </a:r>
            <a:r>
              <a:rPr lang="en" sz="700">
                <a:solidFill>
                  <a:schemeClr val="dk1"/>
                </a:solidFill>
              </a:rPr>
              <a:t> Harvard Business Review. Retrieved April 25, 2023, from https://hbr.org/2013/03/do-you-play-to-win-or-to-not-lose </a:t>
            </a:r>
            <a:endParaRPr sz="1000">
              <a:solidFill>
                <a:schemeClr val="dk1"/>
              </a:solidFill>
              <a:latin typeface="Roboto"/>
              <a:ea typeface="Roboto"/>
              <a:cs typeface="Roboto"/>
              <a:sym typeface="Robot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33"/>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Video</a:t>
            </a:r>
            <a:endParaRPr/>
          </a:p>
        </p:txBody>
      </p:sp>
      <p:pic>
        <p:nvPicPr>
          <p:cNvPr id="204" name="Google Shape;204;p33" title="video.mp4">
            <a:hlinkClick r:id="rId3"/>
          </p:cNvPr>
          <p:cNvPicPr preferRelativeResize="0"/>
          <p:nvPr/>
        </p:nvPicPr>
        <p:blipFill>
          <a:blip r:embed="rId4">
            <a:alphaModFix/>
          </a:blip>
          <a:stretch>
            <a:fillRect/>
          </a:stretch>
        </p:blipFill>
        <p:spPr>
          <a:xfrm>
            <a:off x="3200400" y="134875"/>
            <a:ext cx="2743200" cy="487375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4"/>
                                        </p:tgtEl>
                                        <p:attrNameLst>
                                          <p:attrName>style.visibility</p:attrName>
                                        </p:attrNameLst>
                                      </p:cBhvr>
                                      <p:to>
                                        <p:strVal val="visible"/>
                                      </p:to>
                                    </p:set>
                                    <p:animEffect filter="fade" transition="in">
                                      <p:cBhvr>
                                        <p:cTn dur="1000"/>
                                        <p:tgtEl>
                                          <p:spTgt spid="20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15"/>
          <p:cNvSpPr txBox="1"/>
          <p:nvPr>
            <p:ph idx="1" type="subTitle"/>
          </p:nvPr>
        </p:nvSpPr>
        <p:spPr>
          <a:xfrm>
            <a:off x="220350" y="1899001"/>
            <a:ext cx="4045200" cy="1345500"/>
          </a:xfrm>
          <a:prstGeom prst="rect">
            <a:avLst/>
          </a:prstGeom>
        </p:spPr>
        <p:txBody>
          <a:bodyPr anchorCtr="0" anchor="t" bIns="91425" lIns="91425" spcFirstLastPara="1" rIns="91425" wrap="square" tIns="91425">
            <a:normAutofit lnSpcReduction="20000"/>
          </a:bodyPr>
          <a:lstStyle/>
          <a:p>
            <a:pPr indent="0" lvl="0" marL="0" rtl="0" algn="ctr">
              <a:spcBef>
                <a:spcPts val="0"/>
              </a:spcBef>
              <a:spcAft>
                <a:spcPts val="0"/>
              </a:spcAft>
              <a:buNone/>
            </a:pPr>
            <a:r>
              <a:rPr lang="en" sz="2400">
                <a:solidFill>
                  <a:schemeClr val="dk2"/>
                </a:solidFill>
              </a:rPr>
              <a:t>Promotion Focused: </a:t>
            </a:r>
            <a:endParaRPr sz="2400">
              <a:solidFill>
                <a:schemeClr val="dk2"/>
              </a:solidFill>
            </a:endParaRPr>
          </a:p>
          <a:p>
            <a:pPr indent="0" lvl="0" marL="0" rtl="0" algn="ctr">
              <a:spcBef>
                <a:spcPts val="0"/>
              </a:spcBef>
              <a:spcAft>
                <a:spcPts val="0"/>
              </a:spcAft>
              <a:buNone/>
            </a:pPr>
            <a:r>
              <a:t/>
            </a:r>
            <a:endParaRPr>
              <a:solidFill>
                <a:schemeClr val="dk1"/>
              </a:solidFill>
            </a:endParaRPr>
          </a:p>
          <a:p>
            <a:pPr indent="0" lvl="0" marL="0" rtl="0" algn="ctr">
              <a:spcBef>
                <a:spcPts val="0"/>
              </a:spcBef>
              <a:spcAft>
                <a:spcPts val="0"/>
              </a:spcAft>
              <a:buNone/>
            </a:pPr>
            <a:r>
              <a:rPr lang="en">
                <a:solidFill>
                  <a:schemeClr val="dk1"/>
                </a:solidFill>
              </a:rPr>
              <a:t>the motivation to achieve gains</a:t>
            </a:r>
            <a:endParaRPr>
              <a:solidFill>
                <a:schemeClr val="dk1"/>
              </a:solidFill>
            </a:endParaRPr>
          </a:p>
          <a:p>
            <a:pPr indent="0" lvl="0" marL="0" rtl="0" algn="ctr">
              <a:spcBef>
                <a:spcPts val="0"/>
              </a:spcBef>
              <a:spcAft>
                <a:spcPts val="0"/>
              </a:spcAft>
              <a:buNone/>
            </a:pPr>
            <a:r>
              <a:t/>
            </a:r>
            <a:endParaRPr>
              <a:solidFill>
                <a:schemeClr val="dk1"/>
              </a:solidFill>
            </a:endParaRPr>
          </a:p>
        </p:txBody>
      </p:sp>
      <p:sp>
        <p:nvSpPr>
          <p:cNvPr id="77" name="Google Shape;77;p15"/>
          <p:cNvSpPr txBox="1"/>
          <p:nvPr>
            <p:ph idx="1" type="subTitle"/>
          </p:nvPr>
        </p:nvSpPr>
        <p:spPr>
          <a:xfrm>
            <a:off x="4786700" y="1899001"/>
            <a:ext cx="4045200" cy="1345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400">
                <a:solidFill>
                  <a:schemeClr val="lt1"/>
                </a:solidFill>
              </a:rPr>
              <a:t>Prevention Focused:</a:t>
            </a:r>
            <a:endParaRPr sz="2400">
              <a:solidFill>
                <a:schemeClr val="lt1"/>
              </a:solidFill>
            </a:endParaRPr>
          </a:p>
          <a:p>
            <a:pPr indent="0" lvl="0" marL="0" rtl="0" algn="ctr">
              <a:spcBef>
                <a:spcPts val="0"/>
              </a:spcBef>
              <a:spcAft>
                <a:spcPts val="0"/>
              </a:spcAft>
              <a:buNone/>
            </a:pPr>
            <a:r>
              <a:t/>
            </a:r>
            <a:endParaRPr sz="1100">
              <a:solidFill>
                <a:schemeClr val="lt1"/>
              </a:solidFill>
            </a:endParaRPr>
          </a:p>
          <a:p>
            <a:pPr indent="0" lvl="0" marL="0" rtl="0" algn="ctr">
              <a:spcBef>
                <a:spcPts val="0"/>
              </a:spcBef>
              <a:spcAft>
                <a:spcPts val="0"/>
              </a:spcAft>
              <a:buNone/>
            </a:pPr>
            <a:r>
              <a:rPr lang="en">
                <a:solidFill>
                  <a:schemeClr val="lt1"/>
                </a:solidFill>
              </a:rPr>
              <a:t>the motivation to avoid loss</a:t>
            </a:r>
            <a:endParaRPr>
              <a:solidFill>
                <a:schemeClr val="lt1"/>
              </a:solidFill>
            </a:endParaRPr>
          </a:p>
          <a:p>
            <a:pPr indent="0" lvl="0" marL="0" rtl="0" algn="ctr">
              <a:spcBef>
                <a:spcPts val="0"/>
              </a:spcBef>
              <a:spcAft>
                <a:spcPts val="0"/>
              </a:spcAft>
              <a:buNone/>
            </a:pPr>
            <a:r>
              <a:t/>
            </a:r>
            <a:endParaRPr sz="180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16"/>
          <p:cNvSpPr txBox="1"/>
          <p:nvPr>
            <p:ph idx="1" type="subTitle"/>
          </p:nvPr>
        </p:nvSpPr>
        <p:spPr>
          <a:xfrm>
            <a:off x="186450" y="962048"/>
            <a:ext cx="4045200" cy="3582000"/>
          </a:xfrm>
          <a:prstGeom prst="rect">
            <a:avLst/>
          </a:prstGeom>
        </p:spPr>
        <p:txBody>
          <a:bodyPr anchorCtr="0" anchor="t" bIns="91425" lIns="91425" spcFirstLastPara="1" rIns="91425" wrap="square" tIns="91425">
            <a:normAutofit lnSpcReduction="20000"/>
          </a:bodyPr>
          <a:lstStyle/>
          <a:p>
            <a:pPr indent="0" lvl="0" marL="0" rtl="0" algn="ctr">
              <a:spcBef>
                <a:spcPts val="0"/>
              </a:spcBef>
              <a:spcAft>
                <a:spcPts val="0"/>
              </a:spcAft>
              <a:buNone/>
            </a:pPr>
            <a:r>
              <a:rPr lang="en" sz="3000">
                <a:solidFill>
                  <a:schemeClr val="dk2"/>
                </a:solidFill>
              </a:rPr>
              <a:t>Promotion Mindset:</a:t>
            </a:r>
            <a:endParaRPr sz="3000">
              <a:solidFill>
                <a:schemeClr val="dk2"/>
              </a:solidFill>
            </a:endParaRPr>
          </a:p>
          <a:p>
            <a:pPr indent="0" lvl="0" marL="0" rtl="0" algn="ctr">
              <a:spcBef>
                <a:spcPts val="0"/>
              </a:spcBef>
              <a:spcAft>
                <a:spcPts val="0"/>
              </a:spcAft>
              <a:buNone/>
            </a:pPr>
            <a:r>
              <a:t/>
            </a:r>
            <a:endParaRPr sz="2300">
              <a:solidFill>
                <a:schemeClr val="dk2"/>
              </a:solidFill>
            </a:endParaRPr>
          </a:p>
          <a:p>
            <a:pPr indent="-374650" lvl="0" marL="457200" rtl="0" algn="ctr">
              <a:spcBef>
                <a:spcPts val="0"/>
              </a:spcBef>
              <a:spcAft>
                <a:spcPts val="0"/>
              </a:spcAft>
              <a:buClr>
                <a:schemeClr val="dk2"/>
              </a:buClr>
              <a:buSzPts val="2300"/>
              <a:buChar char="-"/>
            </a:pPr>
            <a:r>
              <a:rPr lang="en" sz="2300">
                <a:solidFill>
                  <a:schemeClr val="dk2"/>
                </a:solidFill>
              </a:rPr>
              <a:t>“My focus is on playing to win”</a:t>
            </a:r>
            <a:endParaRPr sz="2300">
              <a:solidFill>
                <a:schemeClr val="dk2"/>
              </a:solidFill>
            </a:endParaRPr>
          </a:p>
          <a:p>
            <a:pPr indent="0" lvl="0" marL="457200" rtl="0" algn="ctr">
              <a:spcBef>
                <a:spcPts val="0"/>
              </a:spcBef>
              <a:spcAft>
                <a:spcPts val="0"/>
              </a:spcAft>
              <a:buNone/>
            </a:pPr>
            <a:r>
              <a:t/>
            </a:r>
            <a:endParaRPr sz="2300">
              <a:solidFill>
                <a:schemeClr val="dk2"/>
              </a:solidFill>
            </a:endParaRPr>
          </a:p>
          <a:p>
            <a:pPr indent="-374650" lvl="0" marL="457200" rtl="0" algn="ctr">
              <a:spcBef>
                <a:spcPts val="0"/>
              </a:spcBef>
              <a:spcAft>
                <a:spcPts val="0"/>
              </a:spcAft>
              <a:buClr>
                <a:schemeClr val="dk2"/>
              </a:buClr>
              <a:buSzPts val="2300"/>
              <a:buChar char="-"/>
            </a:pPr>
            <a:r>
              <a:rPr lang="en" sz="2300">
                <a:solidFill>
                  <a:schemeClr val="dk2"/>
                </a:solidFill>
              </a:rPr>
              <a:t>“Some might call me an optimist”</a:t>
            </a:r>
            <a:endParaRPr sz="2300">
              <a:solidFill>
                <a:schemeClr val="dk2"/>
              </a:solidFill>
            </a:endParaRPr>
          </a:p>
          <a:p>
            <a:pPr indent="0" lvl="0" marL="457200" rtl="0" algn="ctr">
              <a:spcBef>
                <a:spcPts val="0"/>
              </a:spcBef>
              <a:spcAft>
                <a:spcPts val="0"/>
              </a:spcAft>
              <a:buNone/>
            </a:pPr>
            <a:r>
              <a:t/>
            </a:r>
            <a:endParaRPr sz="2300">
              <a:solidFill>
                <a:schemeClr val="dk2"/>
              </a:solidFill>
            </a:endParaRPr>
          </a:p>
          <a:p>
            <a:pPr indent="-374650" lvl="0" marL="457200" rtl="0" algn="ctr">
              <a:spcBef>
                <a:spcPts val="0"/>
              </a:spcBef>
              <a:spcAft>
                <a:spcPts val="0"/>
              </a:spcAft>
              <a:buClr>
                <a:schemeClr val="dk2"/>
              </a:buClr>
              <a:buSzPts val="2300"/>
              <a:buChar char="-"/>
            </a:pPr>
            <a:r>
              <a:rPr lang="en" sz="2300">
                <a:solidFill>
                  <a:schemeClr val="dk2"/>
                </a:solidFill>
              </a:rPr>
              <a:t>“I take risks”</a:t>
            </a:r>
            <a:endParaRPr sz="2300">
              <a:solidFill>
                <a:schemeClr val="dk2"/>
              </a:solidFill>
            </a:endParaRPr>
          </a:p>
          <a:p>
            <a:pPr indent="0" lvl="0" marL="0" rtl="0" algn="ctr">
              <a:spcBef>
                <a:spcPts val="0"/>
              </a:spcBef>
              <a:spcAft>
                <a:spcPts val="0"/>
              </a:spcAft>
              <a:buNone/>
            </a:pPr>
            <a:r>
              <a:t/>
            </a:r>
            <a:endParaRPr>
              <a:solidFill>
                <a:schemeClr val="dk2"/>
              </a:solidFill>
            </a:endParaRPr>
          </a:p>
          <a:p>
            <a:pPr indent="0" lvl="0" marL="0" rtl="0" algn="ctr">
              <a:spcBef>
                <a:spcPts val="0"/>
              </a:spcBef>
              <a:spcAft>
                <a:spcPts val="0"/>
              </a:spcAft>
              <a:buNone/>
            </a:pPr>
            <a:r>
              <a:t/>
            </a:r>
            <a:endParaRPr/>
          </a:p>
        </p:txBody>
      </p:sp>
      <p:sp>
        <p:nvSpPr>
          <p:cNvPr id="83" name="Google Shape;83;p16"/>
          <p:cNvSpPr txBox="1"/>
          <p:nvPr>
            <p:ph idx="1" type="subTitle"/>
          </p:nvPr>
        </p:nvSpPr>
        <p:spPr>
          <a:xfrm>
            <a:off x="4877000" y="962048"/>
            <a:ext cx="4045200" cy="3582000"/>
          </a:xfrm>
          <a:prstGeom prst="rect">
            <a:avLst/>
          </a:prstGeom>
        </p:spPr>
        <p:txBody>
          <a:bodyPr anchorCtr="0" anchor="t" bIns="91425" lIns="91425" spcFirstLastPara="1" rIns="91425" wrap="square" tIns="91425">
            <a:normAutofit lnSpcReduction="10000"/>
          </a:bodyPr>
          <a:lstStyle/>
          <a:p>
            <a:pPr indent="0" lvl="0" marL="0" rtl="0" algn="ctr">
              <a:spcBef>
                <a:spcPts val="0"/>
              </a:spcBef>
              <a:spcAft>
                <a:spcPts val="0"/>
              </a:spcAft>
              <a:buNone/>
            </a:pPr>
            <a:r>
              <a:rPr lang="en" sz="3000">
                <a:solidFill>
                  <a:schemeClr val="lt1"/>
                </a:solidFill>
              </a:rPr>
              <a:t>Prevention Mindset:</a:t>
            </a:r>
            <a:endParaRPr sz="3000">
              <a:solidFill>
                <a:schemeClr val="lt1"/>
              </a:solidFill>
            </a:endParaRPr>
          </a:p>
          <a:p>
            <a:pPr indent="0" lvl="0" marL="457200" rtl="0" algn="ctr">
              <a:spcBef>
                <a:spcPts val="0"/>
              </a:spcBef>
              <a:spcAft>
                <a:spcPts val="0"/>
              </a:spcAft>
              <a:buNone/>
            </a:pPr>
            <a:r>
              <a:t/>
            </a:r>
            <a:endParaRPr>
              <a:solidFill>
                <a:schemeClr val="lt1"/>
              </a:solidFill>
            </a:endParaRPr>
          </a:p>
          <a:p>
            <a:pPr indent="-374650" lvl="0" marL="457200" rtl="0" algn="ctr">
              <a:spcBef>
                <a:spcPts val="0"/>
              </a:spcBef>
              <a:spcAft>
                <a:spcPts val="0"/>
              </a:spcAft>
              <a:buClr>
                <a:schemeClr val="lt1"/>
              </a:buClr>
              <a:buSzPts val="2300"/>
              <a:buChar char="-"/>
            </a:pPr>
            <a:r>
              <a:rPr lang="en" sz="2300">
                <a:solidFill>
                  <a:schemeClr val="lt1"/>
                </a:solidFill>
              </a:rPr>
              <a:t>“I see my goals as a responsibility”</a:t>
            </a:r>
            <a:endParaRPr sz="2300">
              <a:solidFill>
                <a:schemeClr val="lt1"/>
              </a:solidFill>
            </a:endParaRPr>
          </a:p>
          <a:p>
            <a:pPr indent="0" lvl="0" marL="457200" rtl="0" algn="ctr">
              <a:spcBef>
                <a:spcPts val="0"/>
              </a:spcBef>
              <a:spcAft>
                <a:spcPts val="0"/>
              </a:spcAft>
              <a:buNone/>
            </a:pPr>
            <a:r>
              <a:t/>
            </a:r>
            <a:endParaRPr sz="2300">
              <a:solidFill>
                <a:schemeClr val="lt1"/>
              </a:solidFill>
            </a:endParaRPr>
          </a:p>
          <a:p>
            <a:pPr indent="-374650" lvl="0" marL="457200" rtl="0" algn="ctr">
              <a:spcBef>
                <a:spcPts val="0"/>
              </a:spcBef>
              <a:spcAft>
                <a:spcPts val="0"/>
              </a:spcAft>
              <a:buClr>
                <a:schemeClr val="lt1"/>
              </a:buClr>
              <a:buSzPts val="2300"/>
              <a:buChar char="-"/>
            </a:pPr>
            <a:r>
              <a:rPr lang="en" sz="2300">
                <a:solidFill>
                  <a:schemeClr val="lt1"/>
                </a:solidFill>
              </a:rPr>
              <a:t>“My focus is on playing to not lose”</a:t>
            </a:r>
            <a:endParaRPr sz="2300">
              <a:solidFill>
                <a:schemeClr val="lt1"/>
              </a:solidFill>
            </a:endParaRPr>
          </a:p>
          <a:p>
            <a:pPr indent="0" lvl="0" marL="457200" rtl="0" algn="ctr">
              <a:spcBef>
                <a:spcPts val="0"/>
              </a:spcBef>
              <a:spcAft>
                <a:spcPts val="0"/>
              </a:spcAft>
              <a:buNone/>
            </a:pPr>
            <a:r>
              <a:t/>
            </a:r>
            <a:endParaRPr sz="2300">
              <a:solidFill>
                <a:schemeClr val="lt1"/>
              </a:solidFill>
            </a:endParaRPr>
          </a:p>
          <a:p>
            <a:pPr indent="-374650" lvl="0" marL="457200" rtl="0" algn="ctr">
              <a:spcBef>
                <a:spcPts val="0"/>
              </a:spcBef>
              <a:spcAft>
                <a:spcPts val="0"/>
              </a:spcAft>
              <a:buClr>
                <a:schemeClr val="lt1"/>
              </a:buClr>
              <a:buSzPts val="2300"/>
              <a:buChar char="-"/>
            </a:pPr>
            <a:r>
              <a:rPr lang="en" sz="2300">
                <a:solidFill>
                  <a:schemeClr val="lt1"/>
                </a:solidFill>
              </a:rPr>
              <a:t>“I work deliberately to reduce errors”</a:t>
            </a:r>
            <a:endParaRPr sz="2300">
              <a:solidFill>
                <a:schemeClr val="lt1"/>
              </a:solidFill>
            </a:endParaRPr>
          </a:p>
        </p:txBody>
      </p:sp>
      <p:sp>
        <p:nvSpPr>
          <p:cNvPr id="84" name="Google Shape;84;p16"/>
          <p:cNvSpPr txBox="1"/>
          <p:nvPr/>
        </p:nvSpPr>
        <p:spPr>
          <a:xfrm>
            <a:off x="151800" y="4350700"/>
            <a:ext cx="41145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latin typeface="Roboto"/>
                <a:ea typeface="Roboto"/>
                <a:cs typeface="Roboto"/>
                <a:sym typeface="Roboto"/>
              </a:rPr>
              <a:t>https://www.cwu.edu/learning-commons/sites/cts.cwu.edu.academic-success/files/documents/promotion%20vs%20prevention%20mindset%20LC.pdf </a:t>
            </a:r>
            <a:endParaRPr sz="800">
              <a:latin typeface="Roboto"/>
              <a:ea typeface="Roboto"/>
              <a:cs typeface="Roboto"/>
              <a:sym typeface="Roboto"/>
            </a:endParaRPr>
          </a:p>
          <a:p>
            <a:pPr indent="0" lvl="0" marL="0" rtl="0" algn="l">
              <a:spcBef>
                <a:spcPts val="0"/>
              </a:spcBef>
              <a:spcAft>
                <a:spcPts val="0"/>
              </a:spcAft>
              <a:buNone/>
            </a:pPr>
            <a:r>
              <a:t/>
            </a:r>
            <a:endParaRPr sz="800">
              <a:latin typeface="Roboto"/>
              <a:ea typeface="Roboto"/>
              <a:cs typeface="Roboto"/>
              <a:sym typeface="Roboto"/>
            </a:endParaRPr>
          </a:p>
          <a:p>
            <a:pPr indent="0" lvl="0" marL="0" rtl="0" algn="l">
              <a:spcBef>
                <a:spcPts val="0"/>
              </a:spcBef>
              <a:spcAft>
                <a:spcPts val="0"/>
              </a:spcAft>
              <a:buNone/>
            </a:pPr>
            <a:r>
              <a:t/>
            </a:r>
            <a:endParaRPr sz="800">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7"/>
          <p:cNvSpPr txBox="1"/>
          <p:nvPr>
            <p:ph idx="1" type="subTitle"/>
          </p:nvPr>
        </p:nvSpPr>
        <p:spPr>
          <a:xfrm>
            <a:off x="186450" y="962048"/>
            <a:ext cx="4045200" cy="3582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chemeClr val="dk2"/>
                </a:solidFill>
              </a:rPr>
              <a:t>Promotion Motivators: </a:t>
            </a:r>
            <a:endParaRPr>
              <a:solidFill>
                <a:schemeClr val="dk2"/>
              </a:solidFill>
            </a:endParaRPr>
          </a:p>
          <a:p>
            <a:pPr indent="0" lvl="0" marL="457200" rtl="0" algn="ctr">
              <a:spcBef>
                <a:spcPts val="0"/>
              </a:spcBef>
              <a:spcAft>
                <a:spcPts val="0"/>
              </a:spcAft>
              <a:buNone/>
            </a:pPr>
            <a:r>
              <a:t/>
            </a:r>
            <a:endParaRPr/>
          </a:p>
          <a:p>
            <a:pPr indent="-361950" lvl="0" marL="457200" rtl="0" algn="ctr">
              <a:lnSpc>
                <a:spcPct val="115000"/>
              </a:lnSpc>
              <a:spcBef>
                <a:spcPts val="0"/>
              </a:spcBef>
              <a:spcAft>
                <a:spcPts val="0"/>
              </a:spcAft>
              <a:buSzPts val="2100"/>
              <a:buChar char="-"/>
            </a:pPr>
            <a:r>
              <a:rPr lang="en"/>
              <a:t>Positive gossip</a:t>
            </a:r>
            <a:endParaRPr/>
          </a:p>
          <a:p>
            <a:pPr indent="-361950" lvl="0" marL="457200" rtl="0" algn="ctr">
              <a:lnSpc>
                <a:spcPct val="115000"/>
              </a:lnSpc>
              <a:spcBef>
                <a:spcPts val="0"/>
              </a:spcBef>
              <a:spcAft>
                <a:spcPts val="0"/>
              </a:spcAft>
              <a:buSzPts val="2100"/>
              <a:buChar char="-"/>
            </a:pPr>
            <a:r>
              <a:rPr lang="en"/>
              <a:t>Positive affect (cheerfulness/enthusiasm)</a:t>
            </a:r>
            <a:endParaRPr/>
          </a:p>
          <a:p>
            <a:pPr indent="-361950" lvl="0" marL="457200" rtl="0" algn="ctr">
              <a:lnSpc>
                <a:spcPct val="115000"/>
              </a:lnSpc>
              <a:spcBef>
                <a:spcPts val="0"/>
              </a:spcBef>
              <a:spcAft>
                <a:spcPts val="0"/>
              </a:spcAft>
              <a:buSzPts val="2100"/>
              <a:buChar char="-"/>
            </a:pPr>
            <a:r>
              <a:rPr lang="en"/>
              <a:t>Inspirational motivators</a:t>
            </a:r>
            <a:endParaRPr/>
          </a:p>
        </p:txBody>
      </p:sp>
      <p:sp>
        <p:nvSpPr>
          <p:cNvPr id="90" name="Google Shape;90;p17"/>
          <p:cNvSpPr txBox="1"/>
          <p:nvPr>
            <p:ph idx="1" type="subTitle"/>
          </p:nvPr>
        </p:nvSpPr>
        <p:spPr>
          <a:xfrm>
            <a:off x="4877000" y="962048"/>
            <a:ext cx="4045200" cy="3582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chemeClr val="lt1"/>
                </a:solidFill>
              </a:rPr>
              <a:t>Prevention Motivators:</a:t>
            </a:r>
            <a:endParaRPr sz="3000">
              <a:solidFill>
                <a:schemeClr val="lt1"/>
              </a:solidFill>
            </a:endParaRPr>
          </a:p>
          <a:p>
            <a:pPr indent="0" lvl="0" marL="457200" rtl="0" algn="ctr">
              <a:spcBef>
                <a:spcPts val="0"/>
              </a:spcBef>
              <a:spcAft>
                <a:spcPts val="0"/>
              </a:spcAft>
              <a:buNone/>
            </a:pPr>
            <a:r>
              <a:t/>
            </a:r>
            <a:endParaRPr>
              <a:solidFill>
                <a:schemeClr val="lt1"/>
              </a:solidFill>
            </a:endParaRPr>
          </a:p>
          <a:p>
            <a:pPr indent="-361950" lvl="0" marL="457200" rtl="0" algn="ctr">
              <a:lnSpc>
                <a:spcPct val="115000"/>
              </a:lnSpc>
              <a:spcBef>
                <a:spcPts val="0"/>
              </a:spcBef>
              <a:spcAft>
                <a:spcPts val="0"/>
              </a:spcAft>
              <a:buClr>
                <a:schemeClr val="lt1"/>
              </a:buClr>
              <a:buSzPts val="2100"/>
              <a:buChar char="-"/>
            </a:pPr>
            <a:r>
              <a:rPr lang="en">
                <a:solidFill>
                  <a:schemeClr val="lt1"/>
                </a:solidFill>
              </a:rPr>
              <a:t>Stress</a:t>
            </a:r>
            <a:endParaRPr>
              <a:solidFill>
                <a:schemeClr val="lt1"/>
              </a:solidFill>
            </a:endParaRPr>
          </a:p>
          <a:p>
            <a:pPr indent="-361950" lvl="0" marL="457200" rtl="0" algn="ctr">
              <a:lnSpc>
                <a:spcPct val="115000"/>
              </a:lnSpc>
              <a:spcBef>
                <a:spcPts val="0"/>
              </a:spcBef>
              <a:spcAft>
                <a:spcPts val="0"/>
              </a:spcAft>
              <a:buClr>
                <a:schemeClr val="lt1"/>
              </a:buClr>
              <a:buSzPts val="2100"/>
              <a:buChar char="-"/>
            </a:pPr>
            <a:r>
              <a:rPr lang="en">
                <a:solidFill>
                  <a:schemeClr val="lt1"/>
                </a:solidFill>
              </a:rPr>
              <a:t>Maintain status quo</a:t>
            </a:r>
            <a:endParaRPr>
              <a:solidFill>
                <a:schemeClr val="lt1"/>
              </a:solidFill>
            </a:endParaRPr>
          </a:p>
          <a:p>
            <a:pPr indent="-361950" lvl="0" marL="457200" rtl="0" algn="ctr">
              <a:lnSpc>
                <a:spcPct val="115000"/>
              </a:lnSpc>
              <a:spcBef>
                <a:spcPts val="0"/>
              </a:spcBef>
              <a:spcAft>
                <a:spcPts val="0"/>
              </a:spcAft>
              <a:buClr>
                <a:schemeClr val="lt1"/>
              </a:buClr>
              <a:buSzPts val="2100"/>
              <a:buChar char="-"/>
            </a:pPr>
            <a:r>
              <a:rPr lang="en">
                <a:solidFill>
                  <a:schemeClr val="lt1"/>
                </a:solidFill>
              </a:rPr>
              <a:t>Cautionary tales</a:t>
            </a:r>
            <a:endParaRPr>
              <a:solidFill>
                <a:schemeClr val="lt1"/>
              </a:solidFill>
            </a:endParaRPr>
          </a:p>
        </p:txBody>
      </p:sp>
      <p:sp>
        <p:nvSpPr>
          <p:cNvPr id="91" name="Google Shape;91;p17"/>
          <p:cNvSpPr txBox="1"/>
          <p:nvPr/>
        </p:nvSpPr>
        <p:spPr>
          <a:xfrm>
            <a:off x="186450" y="4147675"/>
            <a:ext cx="3615900" cy="1191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900">
                <a:solidFill>
                  <a:srgbClr val="595959"/>
                </a:solidFill>
              </a:rPr>
              <a:t>Federman, J. E. (2020). Regulatory focus and learning: How the pursuit of promotion and prevention-focus goals influence informal learning in the workplace. </a:t>
            </a:r>
            <a:r>
              <a:rPr i="1" lang="en" sz="900">
                <a:solidFill>
                  <a:srgbClr val="595959"/>
                </a:solidFill>
              </a:rPr>
              <a:t>European Journal of Training &amp; Development</a:t>
            </a:r>
            <a:r>
              <a:rPr lang="en" sz="900">
                <a:solidFill>
                  <a:srgbClr val="595959"/>
                </a:solidFill>
              </a:rPr>
              <a:t>, </a:t>
            </a:r>
            <a:r>
              <a:rPr i="1" lang="en" sz="900">
                <a:solidFill>
                  <a:srgbClr val="595959"/>
                </a:solidFill>
              </a:rPr>
              <a:t>44</a:t>
            </a:r>
            <a:r>
              <a:rPr lang="en" sz="900">
                <a:solidFill>
                  <a:srgbClr val="595959"/>
                </a:solidFill>
              </a:rPr>
              <a:t>(4/5), 425–44</a:t>
            </a:r>
            <a:endParaRPr sz="900">
              <a:solidFill>
                <a:srgbClr val="595959"/>
              </a:solidFill>
            </a:endParaRPr>
          </a:p>
          <a:p>
            <a:pPr indent="0" lvl="0" marL="0" rtl="0" algn="l">
              <a:spcBef>
                <a:spcPts val="1200"/>
              </a:spcBef>
              <a:spcAft>
                <a:spcPts val="0"/>
              </a:spcAft>
              <a:buNone/>
            </a:pPr>
            <a:r>
              <a:t/>
            </a:r>
            <a:endParaRPr>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8"/>
          <p:cNvSpPr txBox="1"/>
          <p:nvPr>
            <p:ph idx="1" type="subTitle"/>
          </p:nvPr>
        </p:nvSpPr>
        <p:spPr>
          <a:xfrm>
            <a:off x="186450" y="962048"/>
            <a:ext cx="4045200" cy="3582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chemeClr val="dk2"/>
                </a:solidFill>
              </a:rPr>
              <a:t>Promotion Inhibitors: </a:t>
            </a:r>
            <a:endParaRPr sz="3000">
              <a:solidFill>
                <a:schemeClr val="dk2"/>
              </a:solidFill>
            </a:endParaRPr>
          </a:p>
          <a:p>
            <a:pPr indent="0" lvl="0" marL="0" rtl="0" algn="ctr">
              <a:spcBef>
                <a:spcPts val="0"/>
              </a:spcBef>
              <a:spcAft>
                <a:spcPts val="0"/>
              </a:spcAft>
              <a:buNone/>
            </a:pPr>
            <a:r>
              <a:t/>
            </a:r>
            <a:endParaRPr sz="3000">
              <a:solidFill>
                <a:schemeClr val="dk2"/>
              </a:solidFill>
            </a:endParaRPr>
          </a:p>
          <a:p>
            <a:pPr indent="-361950" lvl="0" marL="457200" rtl="0" algn="ctr">
              <a:lnSpc>
                <a:spcPct val="115000"/>
              </a:lnSpc>
              <a:spcBef>
                <a:spcPts val="0"/>
              </a:spcBef>
              <a:spcAft>
                <a:spcPts val="0"/>
              </a:spcAft>
              <a:buSzPts val="2100"/>
              <a:buChar char="-"/>
            </a:pPr>
            <a:r>
              <a:rPr lang="en"/>
              <a:t>Negative feedback</a:t>
            </a:r>
            <a:endParaRPr/>
          </a:p>
          <a:p>
            <a:pPr indent="-361950" lvl="0" marL="457200" rtl="0" algn="ctr">
              <a:lnSpc>
                <a:spcPct val="115000"/>
              </a:lnSpc>
              <a:spcBef>
                <a:spcPts val="0"/>
              </a:spcBef>
              <a:spcAft>
                <a:spcPts val="0"/>
              </a:spcAft>
              <a:buSzPts val="2100"/>
              <a:buChar char="-"/>
            </a:pPr>
            <a:r>
              <a:rPr lang="en"/>
              <a:t>When things go wrong</a:t>
            </a:r>
            <a:endParaRPr/>
          </a:p>
          <a:p>
            <a:pPr indent="-361950" lvl="0" marL="457200" rtl="0" algn="ctr">
              <a:lnSpc>
                <a:spcPct val="115000"/>
              </a:lnSpc>
              <a:spcBef>
                <a:spcPts val="0"/>
              </a:spcBef>
              <a:spcAft>
                <a:spcPts val="0"/>
              </a:spcAft>
              <a:buSzPts val="2100"/>
              <a:buChar char="-"/>
            </a:pPr>
            <a:r>
              <a:rPr lang="en"/>
              <a:t>Missed opportunities</a:t>
            </a:r>
            <a:endParaRPr/>
          </a:p>
        </p:txBody>
      </p:sp>
      <p:sp>
        <p:nvSpPr>
          <p:cNvPr id="97" name="Google Shape;97;p18"/>
          <p:cNvSpPr txBox="1"/>
          <p:nvPr>
            <p:ph idx="1" type="subTitle"/>
          </p:nvPr>
        </p:nvSpPr>
        <p:spPr>
          <a:xfrm>
            <a:off x="4877000" y="962048"/>
            <a:ext cx="4045200" cy="35820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3000">
                <a:solidFill>
                  <a:schemeClr val="lt1"/>
                </a:solidFill>
              </a:rPr>
              <a:t>Prevention Inhibitors:</a:t>
            </a:r>
            <a:endParaRPr sz="3000">
              <a:solidFill>
                <a:schemeClr val="lt1"/>
              </a:solidFill>
            </a:endParaRPr>
          </a:p>
          <a:p>
            <a:pPr indent="0" lvl="0" marL="0" rtl="0" algn="ctr">
              <a:spcBef>
                <a:spcPts val="0"/>
              </a:spcBef>
              <a:spcAft>
                <a:spcPts val="0"/>
              </a:spcAft>
              <a:buNone/>
            </a:pPr>
            <a:r>
              <a:t/>
            </a:r>
            <a:endParaRPr sz="3000">
              <a:solidFill>
                <a:schemeClr val="lt1"/>
              </a:solidFill>
            </a:endParaRPr>
          </a:p>
          <a:p>
            <a:pPr indent="-361950" lvl="0" marL="457200" rtl="0" algn="ctr">
              <a:lnSpc>
                <a:spcPct val="115000"/>
              </a:lnSpc>
              <a:spcBef>
                <a:spcPts val="0"/>
              </a:spcBef>
              <a:spcAft>
                <a:spcPts val="0"/>
              </a:spcAft>
              <a:buClr>
                <a:schemeClr val="lt1"/>
              </a:buClr>
              <a:buSzPts val="2100"/>
              <a:buChar char="-"/>
            </a:pPr>
            <a:r>
              <a:rPr lang="en">
                <a:solidFill>
                  <a:schemeClr val="lt1"/>
                </a:solidFill>
              </a:rPr>
              <a:t>Negative gossip</a:t>
            </a:r>
            <a:endParaRPr>
              <a:solidFill>
                <a:schemeClr val="lt1"/>
              </a:solidFill>
            </a:endParaRPr>
          </a:p>
          <a:p>
            <a:pPr indent="-361950" lvl="0" marL="457200" rtl="0" algn="ctr">
              <a:lnSpc>
                <a:spcPct val="115000"/>
              </a:lnSpc>
              <a:spcBef>
                <a:spcPts val="0"/>
              </a:spcBef>
              <a:spcAft>
                <a:spcPts val="0"/>
              </a:spcAft>
              <a:buClr>
                <a:schemeClr val="lt1"/>
              </a:buClr>
              <a:buSzPts val="2100"/>
              <a:buChar char="-"/>
            </a:pPr>
            <a:r>
              <a:rPr lang="en">
                <a:solidFill>
                  <a:schemeClr val="lt1"/>
                </a:solidFill>
              </a:rPr>
              <a:t>Short deadlines</a:t>
            </a:r>
            <a:endParaRPr>
              <a:solidFill>
                <a:schemeClr val="lt1"/>
              </a:solidFill>
            </a:endParaRPr>
          </a:p>
          <a:p>
            <a:pPr indent="-361950" lvl="0" marL="457200" rtl="0" algn="ctr">
              <a:lnSpc>
                <a:spcPct val="115000"/>
              </a:lnSpc>
              <a:spcBef>
                <a:spcPts val="0"/>
              </a:spcBef>
              <a:spcAft>
                <a:spcPts val="0"/>
              </a:spcAft>
              <a:buClr>
                <a:schemeClr val="lt1"/>
              </a:buClr>
              <a:buSzPts val="2100"/>
              <a:buChar char="-"/>
            </a:pPr>
            <a:r>
              <a:rPr lang="en">
                <a:solidFill>
                  <a:schemeClr val="lt1"/>
                </a:solidFill>
              </a:rPr>
              <a:t>Failure</a:t>
            </a:r>
            <a:endParaRPr>
              <a:solidFill>
                <a:schemeClr val="lt1"/>
              </a:solidFill>
            </a:endParaRPr>
          </a:p>
        </p:txBody>
      </p:sp>
      <p:sp>
        <p:nvSpPr>
          <p:cNvPr id="98" name="Google Shape;98;p18"/>
          <p:cNvSpPr txBox="1"/>
          <p:nvPr/>
        </p:nvSpPr>
        <p:spPr>
          <a:xfrm>
            <a:off x="87000" y="4669775"/>
            <a:ext cx="4045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latin typeface="Roboto"/>
                <a:ea typeface="Roboto"/>
                <a:cs typeface="Roboto"/>
                <a:sym typeface="Roboto"/>
              </a:rPr>
              <a:t>https://www.cwu.edu/learning-commons/sites/cts.cwu.edu.academic-success/files/documents/promotion%20vs%20prevention%20mindset%20LC.pdf </a:t>
            </a:r>
            <a:endParaRPr sz="700">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19"/>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Step 1- Initial assessment (Observation)</a:t>
            </a:r>
            <a:endParaRPr/>
          </a:p>
        </p:txBody>
      </p:sp>
      <p:sp>
        <p:nvSpPr>
          <p:cNvPr id="104" name="Google Shape;104;p19"/>
          <p:cNvSpPr txBox="1"/>
          <p:nvPr>
            <p:ph idx="1" type="body"/>
          </p:nvPr>
        </p:nvSpPr>
        <p:spPr>
          <a:xfrm>
            <a:off x="387900" y="1489824"/>
            <a:ext cx="8368200" cy="30789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a:t>Assess whether your employees are promotion or prevention focused by observing their behaviors in the workplace</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t>If they respond </a:t>
            </a:r>
            <a:r>
              <a:rPr lang="en"/>
              <a:t>positively to compensation and being pushed to pursue new opportunities, they are more likely promotion focused</a:t>
            </a:r>
            <a:endParaRPr/>
          </a:p>
          <a:p>
            <a:pPr indent="0" lvl="0" marL="0" rtl="0" algn="l">
              <a:spcBef>
                <a:spcPts val="1200"/>
              </a:spcBef>
              <a:spcAft>
                <a:spcPts val="0"/>
              </a:spcAft>
              <a:buNone/>
            </a:pPr>
            <a:r>
              <a:t/>
            </a:r>
            <a:endParaRPr/>
          </a:p>
          <a:p>
            <a:pPr indent="0" lvl="0" marL="0" rtl="0" algn="l">
              <a:spcBef>
                <a:spcPts val="1200"/>
              </a:spcBef>
              <a:spcAft>
                <a:spcPts val="1200"/>
              </a:spcAft>
              <a:buNone/>
            </a:pPr>
            <a:r>
              <a:rPr lang="en"/>
              <a:t>If an employee is more comfortable with learning how to avoid certain mistakes in the workplace, they are more likely prevention focused</a:t>
            </a:r>
            <a:r>
              <a:rPr lang="en"/>
              <a:t>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08" name="Shape 108"/>
        <p:cNvGrpSpPr/>
        <p:nvPr/>
      </p:nvGrpSpPr>
      <p:grpSpPr>
        <a:xfrm>
          <a:off x="0" y="0"/>
          <a:ext cx="0" cy="0"/>
          <a:chOff x="0" y="0"/>
          <a:chExt cx="0" cy="0"/>
        </a:xfrm>
      </p:grpSpPr>
      <p:sp>
        <p:nvSpPr>
          <p:cNvPr id="109" name="Google Shape;109;p20"/>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t/>
            </a:r>
            <a:endParaRPr/>
          </a:p>
        </p:txBody>
      </p:sp>
      <p:sp>
        <p:nvSpPr>
          <p:cNvPr id="110" name="Google Shape;110;p20"/>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11" name="Google Shape;111;p20"/>
          <p:cNvPicPr preferRelativeResize="0"/>
          <p:nvPr/>
        </p:nvPicPr>
        <p:blipFill>
          <a:blip r:embed="rId3">
            <a:alphaModFix/>
          </a:blip>
          <a:stretch>
            <a:fillRect/>
          </a:stretch>
        </p:blipFill>
        <p:spPr>
          <a:xfrm>
            <a:off x="216600" y="113400"/>
            <a:ext cx="3852175" cy="2313225"/>
          </a:xfrm>
          <a:prstGeom prst="rect">
            <a:avLst/>
          </a:prstGeom>
          <a:noFill/>
          <a:ln>
            <a:noFill/>
          </a:ln>
        </p:spPr>
      </p:pic>
      <p:pic>
        <p:nvPicPr>
          <p:cNvPr id="112" name="Google Shape;112;p20"/>
          <p:cNvPicPr preferRelativeResize="0"/>
          <p:nvPr/>
        </p:nvPicPr>
        <p:blipFill>
          <a:blip r:embed="rId4">
            <a:alphaModFix/>
          </a:blip>
          <a:stretch>
            <a:fillRect/>
          </a:stretch>
        </p:blipFill>
        <p:spPr>
          <a:xfrm>
            <a:off x="1215262" y="2254200"/>
            <a:ext cx="6456474" cy="2834626"/>
          </a:xfrm>
          <a:prstGeom prst="rect">
            <a:avLst/>
          </a:prstGeom>
          <a:noFill/>
          <a:ln>
            <a:noFill/>
          </a:ln>
        </p:spPr>
      </p:pic>
      <p:pic>
        <p:nvPicPr>
          <p:cNvPr id="113" name="Google Shape;113;p20"/>
          <p:cNvPicPr preferRelativeResize="0"/>
          <p:nvPr/>
        </p:nvPicPr>
        <p:blipFill>
          <a:blip r:embed="rId5">
            <a:alphaModFix/>
          </a:blip>
          <a:stretch>
            <a:fillRect/>
          </a:stretch>
        </p:blipFill>
        <p:spPr>
          <a:xfrm>
            <a:off x="4625525" y="113400"/>
            <a:ext cx="3953950" cy="26491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1"/>
          <p:cNvSpPr txBox="1"/>
          <p:nvPr>
            <p:ph type="title"/>
          </p:nvPr>
        </p:nvSpPr>
        <p:spPr>
          <a:xfrm>
            <a:off x="387900" y="458025"/>
            <a:ext cx="8368200" cy="6861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Step 2- Self assessment</a:t>
            </a:r>
            <a:endParaRPr/>
          </a:p>
        </p:txBody>
      </p:sp>
      <p:sp>
        <p:nvSpPr>
          <p:cNvPr id="119" name="Google Shape;119;p21"/>
          <p:cNvSpPr txBox="1"/>
          <p:nvPr>
            <p:ph idx="1" type="body"/>
          </p:nvPr>
        </p:nvSpPr>
        <p:spPr>
          <a:xfrm>
            <a:off x="387900" y="1489824"/>
            <a:ext cx="8368200" cy="307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A regulatory mode questionnaire can be used to see if employees are more promotion or prevention focused</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t>Employees should be asked to think of times where they were more locomotive or assessment oriented</a:t>
            </a:r>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sp>
        <p:nvSpPr>
          <p:cNvPr id="120" name="Google Shape;120;p21"/>
          <p:cNvSpPr txBox="1"/>
          <p:nvPr/>
        </p:nvSpPr>
        <p:spPr>
          <a:xfrm>
            <a:off x="296750" y="4442875"/>
            <a:ext cx="4953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u="sng">
                <a:solidFill>
                  <a:schemeClr val="hlink"/>
                </a:solidFill>
                <a:hlinkClick r:id="rId3"/>
              </a:rPr>
              <a:t>Full article: Regulatory Mode and Preferred Leadership Styles: How Fit Increases Job Satisfaction (tandfonline.com)</a:t>
            </a:r>
            <a:endParaRPr>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name="Marina">
  <a:themeElements>
    <a:clrScheme name="Marina">
      <a:dk1>
        <a:srgbClr val="073763"/>
      </a:dk1>
      <a:lt1>
        <a:srgbClr val="DFE3E9"/>
      </a:lt1>
      <a:dk2>
        <a:srgbClr val="073763"/>
      </a:dk2>
      <a:lt2>
        <a:srgbClr val="FFE599"/>
      </a:lt2>
      <a:accent1>
        <a:srgbClr val="C57B57"/>
      </a:accent1>
      <a:accent2>
        <a:srgbClr val="8FAD79"/>
      </a:accent2>
      <a:accent3>
        <a:srgbClr val="009688"/>
      </a:accent3>
      <a:accent4>
        <a:srgbClr val="EFEFEF"/>
      </a:accent4>
      <a:accent5>
        <a:srgbClr val="073763"/>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