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embeddedFontLst>
    <p:embeddedFont>
      <p:font typeface="Playfair Display"/>
      <p:regular r:id="rId20"/>
      <p:bold r:id="rId21"/>
      <p:italic r:id="rId22"/>
      <p:boldItalic r:id="rId23"/>
    </p:embeddedFont>
    <p:embeddedFont>
      <p:font typeface="Montserrat"/>
      <p:regular r:id="rId24"/>
      <p:bold r:id="rId25"/>
      <p:italic r:id="rId26"/>
      <p:boldItalic r:id="rId27"/>
    </p:embeddedFont>
    <p:embeddedFont>
      <p:font typeface="Lato"/>
      <p:regular r:id="rId28"/>
      <p:bold r:id="rId29"/>
      <p:italic r:id="rId30"/>
      <p:boldItalic r:id="rId31"/>
    </p:embeddedFont>
    <p:embeddedFont>
      <p:font typeface="Bebas Neue"/>
      <p:regular r:id="rId32"/>
    </p:embeddedFont>
    <p:embeddedFont>
      <p:font typeface="Nanum Gothic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regular.fntdata"/><Relationship Id="rId22" Type="http://schemas.openxmlformats.org/officeDocument/2006/relationships/font" Target="fonts/PlayfairDisplay-italic.fntdata"/><Relationship Id="rId21" Type="http://schemas.openxmlformats.org/officeDocument/2006/relationships/font" Target="fonts/PlayfairDisplay-bold.fntdata"/><Relationship Id="rId24" Type="http://schemas.openxmlformats.org/officeDocument/2006/relationships/font" Target="fonts/Montserrat-regular.fntdata"/><Relationship Id="rId23" Type="http://schemas.openxmlformats.org/officeDocument/2006/relationships/font" Target="fonts/PlayfairDisplay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-italic.fntdata"/><Relationship Id="rId25" Type="http://schemas.openxmlformats.org/officeDocument/2006/relationships/font" Target="fonts/Montserrat-bold.fntdata"/><Relationship Id="rId28" Type="http://schemas.openxmlformats.org/officeDocument/2006/relationships/font" Target="fonts/Lato-regular.fntdata"/><Relationship Id="rId27" Type="http://schemas.openxmlformats.org/officeDocument/2006/relationships/font" Target="fonts/Montserra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Lato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7.xml"/><Relationship Id="rId33" Type="http://schemas.openxmlformats.org/officeDocument/2006/relationships/font" Target="fonts/NanumGothic-regular.fntdata"/><Relationship Id="rId10" Type="http://schemas.openxmlformats.org/officeDocument/2006/relationships/slide" Target="slides/slide6.xml"/><Relationship Id="rId32" Type="http://schemas.openxmlformats.org/officeDocument/2006/relationships/font" Target="fonts/BebasNeue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font" Target="fonts/NanumGothic-bold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2c5ecb31be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2c5ecb31be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2d4f7d0a59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2d4f7d0a59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tendency to see their environment only as it affects them as it is consistent with their expectations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2e2d1eadee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2e2d1eadee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people's tendency to rely too heavily on the first piece of information they receive on a topic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2d4f7d0a59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2d4f7d0a59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tendency to judge others’ behaviors as due to internal factors such as ability or attitude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2e62c83b37_4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2e62c83b37_4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Now, let’s look at how poor decision-making can affect a business. Before Google were a number of smaller search engines, such as Ask.com. Excite, the corporation that came to own Ask.com, turned down the chance to buy Google for only $750K. George Bell, the CEO of Excite, made a poor business decision because he did not have access to the information that might have predicted Google’s rise to one of the largest corporations on the planet.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2e2d1eadee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2e2d1eadee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erin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2e6506a49e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2e6506a49e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1826f07d4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1826f07d4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why is learning important for employees?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/>
              <a:t>tools employees can use for good decision makings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/>
              <a:t>more knowledge = better position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1826f07d4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1826f07d4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1826f07d4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1826f07d4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2e62c83b37_4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2e62c83b37_4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take a look at how good decision-making can affect a business. A 2010 article in the Harvard Business Review noted how Ford, the then-largest automobile manufacturer in the United States, turned its failing business model around by focusing on better decision-making processes. CEO Alan Mulally pushed off a large-scale restructuring within Ford until the decisions required to streamline production and address shortcomings were planned and implemented. This ultimately led to Ford returning to making a profit in early 2010.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1826f07d4a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1826f07d4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reinforcement: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/>
              <a:t>also known as “operant conditioning”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/>
              <a:t>learn by observing the link between “voluntary behavior” and the “consequences that follow”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/>
              <a:t>your employee engages in a desirable behavior → you reward them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/>
              <a:t>your employee engages in an undesirable behavior → you punish them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contingencies of reinforcement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positive reinforcement: positive outcome follows a desirable behavior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negative reinforcement: negative outcome is removed following a desired behavior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punishment: negative outcome follows an undesirable behavior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extinction: positive outcome is removed following an undesirable behavior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positive reinforcement and extinction tend to do so “without” creating feelings of animosity and conflict (both between the manager-employee amongst coworkers)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negative reinforcement and punishment tend to bring other detrimental consequences among with them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2. Observation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social learning theory suggests that people in organizations have the ability to learn through the observation of others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applicable in many settings including workplace, child-parents, education, etc.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behavioral modeling in the workplace: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3. Goal Orientations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learning orientation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building competence is deemed more important than demonstrating competence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learning itself &gt;&gt;&gt; showing that you’re good at it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tends to be associated with positive outcomes such as:</a:t>
            </a:r>
            <a:endParaRPr/>
          </a:p>
          <a:p>
            <a:pPr indent="-29845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improved self confidence; feedback-seeking behaviors learning performance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performance-prove orientation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focus is on demonstrating competence so that others think favorably of you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learning itself &lt;&lt;&lt;&lt; showing that you’re good at it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mixed evidence on performance prove orientation</a:t>
            </a:r>
            <a:endParaRPr/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/>
              <a:t>performance avoid orientation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focus is on demonstrating competence so that others will not think poorly of you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tends to be associated with negative outcomes such as:</a:t>
            </a:r>
            <a:endParaRPr/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</a:pPr>
            <a:r>
              <a:rPr lang="en"/>
              <a:t>learning less; experiencing higher levels of anxiety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cf8fa26f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2cf8fa26f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1826f07d4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1826f07d4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1826f07d4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1826f07d4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Bounded rationality: individuals do not have ability to process all available information to make a rational decision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Simplification: when decision makers </a:t>
            </a:r>
            <a:r>
              <a:rPr lang="en"/>
              <a:t>simplify</a:t>
            </a:r>
            <a:r>
              <a:rPr lang="en"/>
              <a:t> information to make sense of the complex problem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Satisficing: when decision makers select the first acceptable alternative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0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/>
          <p:nvPr/>
        </p:nvSpPr>
        <p:spPr>
          <a:xfrm>
            <a:off x="8430900" y="-402375"/>
            <a:ext cx="1789800" cy="1883700"/>
          </a:xfrm>
          <a:prstGeom prst="star10">
            <a:avLst>
              <a:gd fmla="val 29845" name="adj"/>
              <a:gd fmla="val 105146" name="hf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3"/>
          <p:cNvSpPr txBox="1"/>
          <p:nvPr>
            <p:ph idx="1" type="body"/>
          </p:nvPr>
        </p:nvSpPr>
        <p:spPr>
          <a:xfrm>
            <a:off x="713100" y="2352331"/>
            <a:ext cx="3678300" cy="22518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50">
                <a:solidFill>
                  <a:schemeClr val="lt1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>
                <a:solidFill>
                  <a:schemeClr val="lt1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Font typeface="Roboto Condensed Light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3" name="Google Shape;133;p13"/>
          <p:cNvSpPr txBox="1"/>
          <p:nvPr>
            <p:ph idx="2" type="body"/>
          </p:nvPr>
        </p:nvSpPr>
        <p:spPr>
          <a:xfrm>
            <a:off x="4752525" y="2352300"/>
            <a:ext cx="3678300" cy="22518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layfair Display"/>
              <a:buChar char="●"/>
              <a:defRPr sz="25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>
                <a:solidFill>
                  <a:schemeClr val="lt1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Font typeface="Roboto Condensed Light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5" name="Google Shape;135;p13"/>
          <p:cNvSpPr/>
          <p:nvPr/>
        </p:nvSpPr>
        <p:spPr>
          <a:xfrm>
            <a:off x="-967825" y="-1095575"/>
            <a:ext cx="2729100" cy="2729100"/>
          </a:xfrm>
          <a:prstGeom prst="ellipse">
            <a:avLst/>
          </a:prstGeom>
          <a:gradFill>
            <a:gsLst>
              <a:gs pos="0">
                <a:schemeClr val="dk1"/>
              </a:gs>
              <a:gs pos="6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hyperlink" Target="https://thedecisionlab.com/biases/bounded-rationality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hyperlink" Target="https://thedecisionlab.com/biases/anchoring-bias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hyperlink" Target="https://thedecisionlab.com/biases/fundamental-attribution-error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usatoday.com/story/money/business/2014/12/20/cheat-sheet-business-blunders/20627213/" TargetMode="External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create.kahoot.it/details/499b894e-a139-4d45-a5a4-daaf639dfed8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hbr.org/2010/06/the-decision-driven-organization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sciencedirect.com/science/article/pii/S105348220400018X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hyperlink" Target="https://thedecisionlab.com/biases/bounded-rationality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ctrTitle"/>
          </p:nvPr>
        </p:nvSpPr>
        <p:spPr>
          <a:xfrm>
            <a:off x="3175525" y="1993650"/>
            <a:ext cx="7331100" cy="18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and Decision Making</a:t>
            </a:r>
            <a:endParaRPr/>
          </a:p>
        </p:txBody>
      </p:sp>
      <p:sp>
        <p:nvSpPr>
          <p:cNvPr id="141" name="Google Shape;141;p14"/>
          <p:cNvSpPr txBox="1"/>
          <p:nvPr/>
        </p:nvSpPr>
        <p:spPr>
          <a:xfrm>
            <a:off x="3175525" y="3449550"/>
            <a:ext cx="5968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By Erin Cole, John Frick, Alexander Gido, Emily Ray, and Owen Sullivan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 txBox="1"/>
          <p:nvPr>
            <p:ph idx="4294967295" type="title"/>
          </p:nvPr>
        </p:nvSpPr>
        <p:spPr>
          <a:xfrm>
            <a:off x="631750" y="2786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820"/>
              <a:t>Decision-Making Problems:</a:t>
            </a:r>
            <a:endParaRPr b="1" sz="282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820"/>
              <a:t>Faulty Perception</a:t>
            </a:r>
            <a:endParaRPr b="1" sz="2820"/>
          </a:p>
        </p:txBody>
      </p:sp>
      <p:sp>
        <p:nvSpPr>
          <p:cNvPr id="221" name="Google Shape;221;p23"/>
          <p:cNvSpPr txBox="1"/>
          <p:nvPr/>
        </p:nvSpPr>
        <p:spPr>
          <a:xfrm>
            <a:off x="910350" y="1367900"/>
            <a:ext cx="656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Faulty Perceptions</a:t>
            </a:r>
            <a:endParaRPr b="1" sz="24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22" name="Google Shape;222;p23"/>
          <p:cNvSpPr txBox="1"/>
          <p:nvPr/>
        </p:nvSpPr>
        <p:spPr>
          <a:xfrm>
            <a:off x="261250" y="1495500"/>
            <a:ext cx="8074500" cy="33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Selective Perception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tendency to see their 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environment only as it affects them as it is 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consistent with their expectations </a:t>
            </a: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(44%)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Projection Bias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project one’s own thoughts, attitudes, and motives onto other people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Social Identity: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the way one identifies themselves based on where they think they belong impacts how they view the world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3" name="Google Shape;22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4" name="Google Shape;2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3650" y="779425"/>
            <a:ext cx="2454850" cy="199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3"/>
          <p:cNvSpPr txBox="1"/>
          <p:nvPr/>
        </p:nvSpPr>
        <p:spPr>
          <a:xfrm>
            <a:off x="-51975" y="4804800"/>
            <a:ext cx="4051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Image: </a:t>
            </a:r>
            <a:r>
              <a:rPr lang="en" sz="1000">
                <a:latin typeface="Lato"/>
                <a:ea typeface="Lato"/>
                <a:cs typeface="Lato"/>
                <a:sym typeface="Lato"/>
              </a:rPr>
              <a:t>Image: </a:t>
            </a:r>
            <a:r>
              <a:rPr lang="en" sz="10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https://thedecisionlab.com/biases/bounded-rationality</a:t>
            </a:r>
            <a:r>
              <a:rPr lang="en" sz="1000">
                <a:latin typeface="Lato"/>
                <a:ea typeface="Lato"/>
                <a:cs typeface="Lato"/>
                <a:sym typeface="Lato"/>
              </a:rPr>
              <a:t> </a:t>
            </a:r>
            <a:endParaRPr sz="1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 </a:t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4"/>
          <p:cNvSpPr txBox="1"/>
          <p:nvPr>
            <p:ph idx="4294967295" type="title"/>
          </p:nvPr>
        </p:nvSpPr>
        <p:spPr>
          <a:xfrm>
            <a:off x="720000" y="2719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820"/>
              <a:t>Decision-Making Problems:</a:t>
            </a:r>
            <a:endParaRPr b="1" sz="282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820"/>
              <a:t>Faulty Perception</a:t>
            </a:r>
            <a:endParaRPr b="1" sz="2820"/>
          </a:p>
        </p:txBody>
      </p:sp>
      <p:sp>
        <p:nvSpPr>
          <p:cNvPr id="231" name="Google Shape;231;p24"/>
          <p:cNvSpPr txBox="1"/>
          <p:nvPr/>
        </p:nvSpPr>
        <p:spPr>
          <a:xfrm>
            <a:off x="910350" y="1367900"/>
            <a:ext cx="656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Faulty Perceptions</a:t>
            </a:r>
            <a:endParaRPr b="1" sz="24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32" name="Google Shape;232;p24"/>
          <p:cNvSpPr txBox="1"/>
          <p:nvPr/>
        </p:nvSpPr>
        <p:spPr>
          <a:xfrm>
            <a:off x="134175" y="1243700"/>
            <a:ext cx="6382500" cy="30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Anchoring Bias: 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people's tendency to rely too 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heavily on the first piece of information they 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receive on a topic </a:t>
            </a: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(9%)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Stereotype: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assumptions are made about others based on their memberships in a social group </a:t>
            </a: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(16%)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Heuristics: 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simple, efficient rules of thumb that 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allow us to make decisions more quickly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Anchoring Bias - The Decision Lab" id="234" name="Google Shape;2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6678" y="1367775"/>
            <a:ext cx="3017322" cy="237187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4"/>
          <p:cNvSpPr txBox="1"/>
          <p:nvPr/>
        </p:nvSpPr>
        <p:spPr>
          <a:xfrm>
            <a:off x="134175" y="4276525"/>
            <a:ext cx="8166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Availability Bias: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tendency for one to base their judgments on information that is easier to recall </a:t>
            </a: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(6%)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6126675" y="4789500"/>
            <a:ext cx="4749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</a:t>
            </a:r>
            <a:r>
              <a:rPr lang="en" sz="1100"/>
              <a:t>mage</a:t>
            </a:r>
            <a:r>
              <a:rPr lang="en" sz="900"/>
              <a:t>: </a:t>
            </a:r>
            <a:r>
              <a:rPr lang="en" sz="900" u="sng">
                <a:solidFill>
                  <a:schemeClr val="hlink"/>
                </a:solidFill>
                <a:hlinkClick r:id="rId4"/>
              </a:rPr>
              <a:t>https://thedecisionlab.com/biases/anchoring-bias</a:t>
            </a:r>
            <a:r>
              <a:rPr lang="en" sz="900"/>
              <a:t> </a:t>
            </a:r>
            <a:endParaRPr sz="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"/>
          <p:cNvSpPr txBox="1"/>
          <p:nvPr>
            <p:ph idx="429496729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22"/>
              <a:t>Decision-Making Problems:</a:t>
            </a:r>
            <a:endParaRPr b="1" sz="3022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Faulty Attributions</a:t>
            </a:r>
            <a:endParaRPr b="1"/>
          </a:p>
        </p:txBody>
      </p:sp>
      <p:sp>
        <p:nvSpPr>
          <p:cNvPr id="242" name="Google Shape;242;p25"/>
          <p:cNvSpPr txBox="1"/>
          <p:nvPr/>
        </p:nvSpPr>
        <p:spPr>
          <a:xfrm>
            <a:off x="910350" y="1367900"/>
            <a:ext cx="656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3. Faculty Attributions</a:t>
            </a:r>
            <a:endParaRPr b="1" sz="24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3" name="Google Shape;243;p25"/>
          <p:cNvSpPr txBox="1"/>
          <p:nvPr/>
        </p:nvSpPr>
        <p:spPr>
          <a:xfrm>
            <a:off x="797475" y="1713325"/>
            <a:ext cx="2977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Fundamental attribution error:</a:t>
            </a:r>
            <a:endParaRPr sz="2200" u="sng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4" name="Google Shape;244;p25"/>
          <p:cNvSpPr txBox="1"/>
          <p:nvPr/>
        </p:nvSpPr>
        <p:spPr>
          <a:xfrm>
            <a:off x="5144925" y="1859575"/>
            <a:ext cx="2648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Self-serving bias:</a:t>
            </a:r>
            <a:endParaRPr sz="2200" u="sng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5" name="Google Shape;24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Fundamental Attribution Error - The Decision Lab" id="246" name="Google Shape;24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844" y="2700600"/>
            <a:ext cx="2806755" cy="196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5"/>
          <p:cNvSpPr txBox="1"/>
          <p:nvPr/>
        </p:nvSpPr>
        <p:spPr>
          <a:xfrm>
            <a:off x="5274750" y="2700600"/>
            <a:ext cx="26484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attribute one’s </a:t>
            </a:r>
            <a:r>
              <a:rPr lang="en" sz="21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failures</a:t>
            </a:r>
            <a:r>
              <a:rPr lang="en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to </a:t>
            </a:r>
            <a:r>
              <a:rPr lang="en" sz="21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external</a:t>
            </a:r>
            <a:r>
              <a:rPr lang="en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factors and one’s </a:t>
            </a:r>
            <a:r>
              <a:rPr b="1" lang="en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successes</a:t>
            </a:r>
            <a:r>
              <a:rPr lang="en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to </a:t>
            </a:r>
            <a:r>
              <a:rPr b="1" lang="en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internal</a:t>
            </a:r>
            <a:r>
              <a:rPr lang="en" sz="2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factors</a:t>
            </a:r>
            <a:endParaRPr sz="2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25"/>
          <p:cNvSpPr txBox="1"/>
          <p:nvPr/>
        </p:nvSpPr>
        <p:spPr>
          <a:xfrm>
            <a:off x="0" y="4663225"/>
            <a:ext cx="4394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</a:t>
            </a:r>
            <a:r>
              <a:rPr lang="en" sz="1100"/>
              <a:t>mage: 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https://thedecisionlab.com/biases/fundamental-attribution-error</a:t>
            </a:r>
            <a:r>
              <a:rPr lang="en" sz="1100"/>
              <a:t> </a:t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4" name="Google Shape;254;p26"/>
          <p:cNvSpPr txBox="1"/>
          <p:nvPr>
            <p:ph idx="429496729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 Example of </a:t>
            </a:r>
            <a:r>
              <a:rPr b="1" lang="en"/>
              <a:t>Bad</a:t>
            </a:r>
            <a:r>
              <a:rPr b="1" lang="en"/>
              <a:t> Decision-Making:</a:t>
            </a:r>
            <a:endParaRPr b="1"/>
          </a:p>
        </p:txBody>
      </p:sp>
      <p:sp>
        <p:nvSpPr>
          <p:cNvPr id="255" name="Google Shape;255;p26"/>
          <p:cNvSpPr txBox="1"/>
          <p:nvPr/>
        </p:nvSpPr>
        <p:spPr>
          <a:xfrm>
            <a:off x="657450" y="1092500"/>
            <a:ext cx="7908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 1999, Excite (which owned Ask.com) had the opportunity to purchase Google for only $750K.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Excite’s CEO, George Bell, passed on the offer.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Google is now worth nearly $1.4T.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Bell’s decision was limited by Bounded Rationality.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" name="Google Shape;256;p26"/>
          <p:cNvSpPr txBox="1"/>
          <p:nvPr/>
        </p:nvSpPr>
        <p:spPr>
          <a:xfrm>
            <a:off x="72575" y="4804800"/>
            <a:ext cx="7908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Source: </a:t>
            </a:r>
            <a:r>
              <a:rPr lang="en" sz="10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7 biggest business blunders ever committed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7" name="Google Shape;25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2325" y="3050350"/>
            <a:ext cx="4239351" cy="143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"/>
          <p:cNvSpPr txBox="1"/>
          <p:nvPr>
            <p:ph idx="4294967295" type="title"/>
          </p:nvPr>
        </p:nvSpPr>
        <p:spPr>
          <a:xfrm>
            <a:off x="304800" y="422450"/>
            <a:ext cx="8534400" cy="6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Why is this important?</a:t>
            </a:r>
            <a:endParaRPr b="1"/>
          </a:p>
        </p:txBody>
      </p:sp>
      <p:sp>
        <p:nvSpPr>
          <p:cNvPr id="263" name="Google Shape;263;p27"/>
          <p:cNvSpPr txBox="1"/>
          <p:nvPr/>
        </p:nvSpPr>
        <p:spPr>
          <a:xfrm>
            <a:off x="1576400" y="1898475"/>
            <a:ext cx="6567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AutoNum type="arabicPeriod"/>
            </a:pPr>
            <a:r>
              <a:rPr lang="en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Programmed Decisions</a:t>
            </a:r>
            <a:endParaRPr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AutoNum type="arabicPeriod"/>
            </a:pPr>
            <a:r>
              <a:rPr lang="en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Intuition</a:t>
            </a:r>
            <a:endParaRPr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anum Gothic"/>
              <a:buAutoNum type="arabicPeriod"/>
            </a:pPr>
            <a:r>
              <a:rPr lang="en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Nonprogrammed decisions</a:t>
            </a:r>
            <a:endParaRPr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264" name="Google Shape;264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65" name="Google Shape;265;p27"/>
          <p:cNvSpPr txBox="1"/>
          <p:nvPr/>
        </p:nvSpPr>
        <p:spPr>
          <a:xfrm>
            <a:off x="203250" y="1263452"/>
            <a:ext cx="8737500" cy="3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-"/>
            </a:pPr>
            <a:r>
              <a:rPr b="1"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Learning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is </a:t>
            </a:r>
            <a:r>
              <a:rPr lang="en" sz="20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moderately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positively correlated with </a:t>
            </a:r>
            <a:r>
              <a:rPr b="1"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 performance</a:t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-"/>
            </a:pPr>
            <a:r>
              <a:rPr b="1"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Learning 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is </a:t>
            </a:r>
            <a:r>
              <a:rPr lang="en" sz="20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less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positively correlated with </a:t>
            </a:r>
            <a:r>
              <a:rPr b="1"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OCB 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b="1"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CWB</a:t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-"/>
            </a:pPr>
            <a:r>
              <a:rPr b="1"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Learning 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is </a:t>
            </a:r>
            <a:r>
              <a:rPr lang="en" sz="20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weakly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positively correlated with organizational commitment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-"/>
            </a:pP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Employee’s with </a:t>
            </a:r>
            <a:r>
              <a:rPr b="1" lang="en" sz="20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more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knowledge are </a:t>
            </a:r>
            <a:r>
              <a:rPr b="1" lang="en" sz="20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more</a:t>
            </a: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likely to make better decisions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1" name="Google Shape;271;p28"/>
          <p:cNvSpPr txBox="1"/>
          <p:nvPr/>
        </p:nvSpPr>
        <p:spPr>
          <a:xfrm>
            <a:off x="1553700" y="2017650"/>
            <a:ext cx="6036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 u="sng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Kahoot</a:t>
            </a:r>
            <a:endParaRPr b="1" sz="600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idx="429496729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020"/>
              <a:t>Learning</a:t>
            </a:r>
            <a:endParaRPr b="1" sz="3020"/>
          </a:p>
        </p:txBody>
      </p:sp>
      <p:sp>
        <p:nvSpPr>
          <p:cNvPr id="147" name="Google Shape;14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48" name="Google Shape;148;p15"/>
          <p:cNvSpPr txBox="1"/>
          <p:nvPr/>
        </p:nvSpPr>
        <p:spPr>
          <a:xfrm>
            <a:off x="657450" y="1092500"/>
            <a:ext cx="79086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 employee’s knowledge or skills attained from experience.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This ties into: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-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Hierarchy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-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Time at company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-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Effectiveness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-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Salary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-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Overall company 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performance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9" name="Google Shape;14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1625" y="1827300"/>
            <a:ext cx="3000825" cy="238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idx="429496729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000"/>
              <a:t>Types of Knowledge</a:t>
            </a:r>
            <a:endParaRPr b="1" sz="3000"/>
          </a:p>
        </p:txBody>
      </p:sp>
      <p:sp>
        <p:nvSpPr>
          <p:cNvPr id="155" name="Google Shape;15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540150" y="1231400"/>
            <a:ext cx="4000800" cy="3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Explicit vs. Tacit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Tacit 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Experience based and gained through maturity and longevity 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-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Ex: Social skills and wisdom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Explicit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- Information based knowledge that is easy to pick up on through various sources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-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Ex: Information from Google and technical skills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4025" y="1530163"/>
            <a:ext cx="3783700" cy="285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/>
          <p:nvPr>
            <p:ph idx="429496729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Decision-Making</a:t>
            </a:r>
            <a:endParaRPr b="1"/>
          </a:p>
        </p:txBody>
      </p:sp>
      <p:sp>
        <p:nvSpPr>
          <p:cNvPr id="163" name="Google Shape;16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64" name="Google Shape;164;p17"/>
          <p:cNvSpPr txBox="1"/>
          <p:nvPr/>
        </p:nvSpPr>
        <p:spPr>
          <a:xfrm>
            <a:off x="260775" y="1239575"/>
            <a:ext cx="87225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The process of generating and choosing from a set of alternatives to solve a problem. 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This process includes: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Research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Time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Trust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Confidence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Ability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Employees who have </a:t>
            </a:r>
            <a:r>
              <a:rPr b="1"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MORE</a:t>
            </a: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knowledge</a:t>
            </a: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are </a:t>
            </a:r>
            <a:r>
              <a:rPr b="1"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MORE</a:t>
            </a: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likely to make accurate </a:t>
            </a: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decisions.</a:t>
            </a:r>
            <a:r>
              <a:rPr lang="en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5" name="Google Shape;16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0400" y="1641375"/>
            <a:ext cx="3212052" cy="201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18"/>
          <p:cNvSpPr txBox="1"/>
          <p:nvPr>
            <p:ph idx="429496729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 Example of </a:t>
            </a:r>
            <a:r>
              <a:rPr b="1" lang="en"/>
              <a:t>Good Decision-Making:</a:t>
            </a:r>
            <a:endParaRPr b="1"/>
          </a:p>
        </p:txBody>
      </p:sp>
      <p:sp>
        <p:nvSpPr>
          <p:cNvPr id="172" name="Google Shape;172;p18"/>
          <p:cNvSpPr txBox="1"/>
          <p:nvPr/>
        </p:nvSpPr>
        <p:spPr>
          <a:xfrm>
            <a:off x="617700" y="1232700"/>
            <a:ext cx="79086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According to the Harvard Business Review in 2010, Ford’s renewed focus on decision-making contributed to a massive business turnaround.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Starting in 2000, Ford was </a:t>
            </a: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rapidly losing market share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and was struggling to stay afloat.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As CEO, Alan Mulally began restructuring the company in 2006.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Alan’s emphasis on defining and making decisions that were necessary </a:t>
            </a:r>
            <a:r>
              <a:rPr i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before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restructuring led to returned profitability in 2010.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207425" y="4690675"/>
            <a:ext cx="7908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Source: </a:t>
            </a:r>
            <a:r>
              <a:rPr lang="en" sz="10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The Decision-Driven Organization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/>
          <p:nvPr>
            <p:ph idx="429496729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Do Employees Learn?</a:t>
            </a:r>
            <a:endParaRPr b="1"/>
          </a:p>
        </p:txBody>
      </p:sp>
      <p:sp>
        <p:nvSpPr>
          <p:cNvPr id="179" name="Google Shape;179;p19"/>
          <p:cNvSpPr txBox="1"/>
          <p:nvPr/>
        </p:nvSpPr>
        <p:spPr>
          <a:xfrm>
            <a:off x="860100" y="917200"/>
            <a:ext cx="7423800" cy="32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anum Gothic"/>
              <a:buAutoNum type="arabicPeriod"/>
            </a:pPr>
            <a:r>
              <a:rPr b="1" lang="en" sz="2200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Reinforcement</a:t>
            </a:r>
            <a:endParaRPr b="1" sz="22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anum Gothic"/>
              <a:buAutoNum type="arabicPeriod"/>
            </a:pPr>
            <a:r>
              <a:rPr b="1" lang="en" sz="2200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Observation</a:t>
            </a:r>
            <a:endParaRPr b="1" sz="22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anum Gothic"/>
              <a:buAutoNum type="arabicPeriod"/>
            </a:pPr>
            <a:r>
              <a:rPr b="1" lang="en" sz="2200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Goal Orientations</a:t>
            </a:r>
            <a:endParaRPr b="1" sz="22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180" name="Google Shape;18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181" name="Google Shape;18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2175" y="1235663"/>
            <a:ext cx="2795549" cy="157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1300" y="2977478"/>
            <a:ext cx="3521148" cy="16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Contingencies of Reinforcement</a:t>
            </a:r>
            <a:endParaRPr b="1"/>
          </a:p>
        </p:txBody>
      </p:sp>
      <p:pic>
        <p:nvPicPr>
          <p:cNvPr id="188" name="Google Shape;18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013" y="1365463"/>
            <a:ext cx="1879601" cy="250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 txBox="1"/>
          <p:nvPr/>
        </p:nvSpPr>
        <p:spPr>
          <a:xfrm>
            <a:off x="49575" y="3871575"/>
            <a:ext cx="239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Positive Reinforcement 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0" name="Google Shape;190;p20"/>
          <p:cNvPicPr preferRelativeResize="0"/>
          <p:nvPr/>
        </p:nvPicPr>
        <p:blipFill rotWithShape="1">
          <a:blip r:embed="rId4">
            <a:alphaModFix/>
          </a:blip>
          <a:srcRect b="-10" l="0" r="-1317" t="0"/>
          <a:stretch/>
        </p:blipFill>
        <p:spPr>
          <a:xfrm>
            <a:off x="2526775" y="1365475"/>
            <a:ext cx="1904312" cy="250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0"/>
          <p:cNvSpPr txBox="1"/>
          <p:nvPr/>
        </p:nvSpPr>
        <p:spPr>
          <a:xfrm>
            <a:off x="2332525" y="3871575"/>
            <a:ext cx="2472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Negative Reinforcement 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2" name="Google Shape;19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61800" y="1363850"/>
            <a:ext cx="1879600" cy="250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 txBox="1"/>
          <p:nvPr/>
        </p:nvSpPr>
        <p:spPr>
          <a:xfrm>
            <a:off x="4608000" y="3871575"/>
            <a:ext cx="198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Punishment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4" name="Google Shape;194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72125" y="1363850"/>
            <a:ext cx="2034750" cy="250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/>
        </p:nvSpPr>
        <p:spPr>
          <a:xfrm>
            <a:off x="6911925" y="3871575"/>
            <a:ext cx="183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Extinction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"/>
          <p:cNvSpPr txBox="1"/>
          <p:nvPr>
            <p:ph idx="4294967295" type="title"/>
          </p:nvPr>
        </p:nvSpPr>
        <p:spPr>
          <a:xfrm>
            <a:off x="818900" y="3152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Do Employees Make Decisions?</a:t>
            </a:r>
            <a:endParaRPr b="1"/>
          </a:p>
        </p:txBody>
      </p:sp>
      <p:sp>
        <p:nvSpPr>
          <p:cNvPr id="201" name="Google Shape;201;p21"/>
          <p:cNvSpPr txBox="1"/>
          <p:nvPr/>
        </p:nvSpPr>
        <p:spPr>
          <a:xfrm>
            <a:off x="594425" y="971525"/>
            <a:ext cx="7803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anum Gothic"/>
              <a:buAutoNum type="arabicPeriod"/>
            </a:pPr>
            <a:r>
              <a:rPr b="1" lang="en" sz="2000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Programmed Decisions</a:t>
            </a:r>
            <a:endParaRPr b="1" sz="20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anum Gothic"/>
              <a:buAutoNum type="arabicPeriod"/>
            </a:pPr>
            <a:r>
              <a:rPr b="1" lang="en" sz="2000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Intuition</a:t>
            </a:r>
            <a:endParaRPr b="1" sz="20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  <a:p>
            <a:pPr indent="-3556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anum Gothic"/>
              <a:buAutoNum type="arabicPeriod"/>
            </a:pPr>
            <a:r>
              <a:rPr b="1" lang="en" sz="2000">
                <a:solidFill>
                  <a:schemeClr val="lt1"/>
                </a:solidFill>
                <a:latin typeface="Nanum Gothic"/>
                <a:ea typeface="Nanum Gothic"/>
                <a:cs typeface="Nanum Gothic"/>
                <a:sym typeface="Nanum Gothic"/>
              </a:rPr>
              <a:t>Nonprogrammed decisions</a:t>
            </a:r>
            <a:endParaRPr b="1" sz="2000">
              <a:solidFill>
                <a:schemeClr val="lt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  <p:sp>
        <p:nvSpPr>
          <p:cNvPr id="202" name="Google Shape;20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03" name="Google Shape;203;p21"/>
          <p:cNvSpPr txBox="1"/>
          <p:nvPr/>
        </p:nvSpPr>
        <p:spPr>
          <a:xfrm>
            <a:off x="377675" y="2163300"/>
            <a:ext cx="82371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In a study </a:t>
            </a: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conducted by Lisa Sayegh and others, </a:t>
            </a: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they found that decision making based on </a:t>
            </a: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intuition</a:t>
            </a: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is </a:t>
            </a:r>
            <a:r>
              <a:rPr lang="en" sz="16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most effective</a:t>
            </a: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when the manager has more experience in the field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Experienced naval officers’ decision making strategies were studied to see how they made defensive decisions </a:t>
            </a:r>
            <a:r>
              <a:rPr lang="en" sz="16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under stress</a:t>
            </a:r>
            <a:endParaRPr sz="1600" u="sng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The naval officers did best when they were able to rely on prior experiences throughout their military careers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-"/>
            </a:pPr>
            <a:r>
              <a:rPr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For example: some of the officers excelled in defense against air attacks while other officers decision making skills suffered due to lack of experience against air threats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4" name="Google Shape;204;p21"/>
          <p:cNvSpPr txBox="1"/>
          <p:nvPr/>
        </p:nvSpPr>
        <p:spPr>
          <a:xfrm>
            <a:off x="38975" y="4747675"/>
            <a:ext cx="6948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Managerial decision-making under crisis: The role of emotion in an intuitive decision process - ScienceDirect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/>
          <p:nvPr>
            <p:ph idx="4294967295" type="title"/>
          </p:nvPr>
        </p:nvSpPr>
        <p:spPr>
          <a:xfrm>
            <a:off x="720000" y="55125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920"/>
              <a:t>Decision-Making Problems:</a:t>
            </a:r>
            <a:endParaRPr b="1" sz="292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720"/>
              <a:t>Due to Limited Information</a:t>
            </a:r>
            <a:endParaRPr b="1" sz="2720"/>
          </a:p>
        </p:txBody>
      </p:sp>
      <p:sp>
        <p:nvSpPr>
          <p:cNvPr id="210" name="Google Shape;210;p22"/>
          <p:cNvSpPr txBox="1"/>
          <p:nvPr/>
        </p:nvSpPr>
        <p:spPr>
          <a:xfrm>
            <a:off x="330825" y="1743775"/>
            <a:ext cx="5361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Bounded Rationality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individuals do not have ability to process all available information to make a rational decision</a:t>
            </a: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(22%)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330825" y="3021963"/>
            <a:ext cx="5303400" cy="738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Satisficing: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when decision makers select the first acceptable alternative </a:t>
            </a: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(3%)</a:t>
            </a:r>
            <a:endParaRPr b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330825" y="4023250"/>
            <a:ext cx="770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Simplification:</a:t>
            </a: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when decision makers simplify information to make sense of the complex problem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" name="Google Shape;21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4" name="Google Shape;2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9050" y="1650775"/>
            <a:ext cx="3090150" cy="2316104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/>
          <p:nvPr/>
        </p:nvSpPr>
        <p:spPr>
          <a:xfrm>
            <a:off x="-51975" y="4804800"/>
            <a:ext cx="3685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Image: </a:t>
            </a:r>
            <a:r>
              <a:rPr lang="en" sz="10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https://thedecisionlab.com/biases/bounded-rationality</a:t>
            </a:r>
            <a:r>
              <a:rPr lang="en" sz="1000">
                <a:latin typeface="Lato"/>
                <a:ea typeface="Lato"/>
                <a:cs typeface="Lato"/>
                <a:sym typeface="Lato"/>
              </a:rPr>
              <a:t> </a:t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373F51"/>
      </a:dk1>
      <a:lt1>
        <a:srgbClr val="FFFFFF"/>
      </a:lt1>
      <a:dk2>
        <a:srgbClr val="D9D9D9"/>
      </a:dk2>
      <a:lt2>
        <a:srgbClr val="58A4B0"/>
      </a:lt2>
      <a:accent1>
        <a:srgbClr val="DAA49A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