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7.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5143500" cx="9144000"/>
  <p:notesSz cx="6858000" cy="9144000"/>
  <p:embeddedFontLst>
    <p:embeddedFont>
      <p:font typeface="Raleway"/>
      <p:regular r:id="rId16"/>
      <p:bold r:id="rId17"/>
      <p:italic r:id="rId18"/>
      <p:boldItalic r:id="rId19"/>
    </p:embeddedFont>
    <p:embeddedFont>
      <p:font typeface="Roboto"/>
      <p:regular r:id="rId20"/>
      <p:bold r:id="rId21"/>
      <p:italic r:id="rId22"/>
      <p:boldItalic r:id="rId23"/>
    </p:embeddedFont>
    <p:embeddedFont>
      <p:font typeface="Raleway ExtraBold"/>
      <p:bold r:id="rId24"/>
      <p:boldItalic r:id="rId25"/>
    </p:embeddedFont>
    <p:embeddedFont>
      <p:font typeface="Raleway Medium"/>
      <p:regular r:id="rId26"/>
      <p:bold r:id="rId27"/>
      <p:italic r:id="rId28"/>
      <p:boldItalic r:id="rId29"/>
    </p:embeddedFont>
    <p:embeddedFont>
      <p:font typeface="Open Sans"/>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7" name="Owen Sulliva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22" Type="http://schemas.openxmlformats.org/officeDocument/2006/relationships/font" Target="fonts/Roboto-italic.fntdata"/><Relationship Id="rId21" Type="http://schemas.openxmlformats.org/officeDocument/2006/relationships/font" Target="fonts/Roboto-bold.fntdata"/><Relationship Id="rId24" Type="http://schemas.openxmlformats.org/officeDocument/2006/relationships/font" Target="fonts/RalewayExtraBold-bold.fntdata"/><Relationship Id="rId23"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RalewayMedium-regular.fntdata"/><Relationship Id="rId25" Type="http://schemas.openxmlformats.org/officeDocument/2006/relationships/font" Target="fonts/RalewayExtraBold-boldItalic.fntdata"/><Relationship Id="rId28" Type="http://schemas.openxmlformats.org/officeDocument/2006/relationships/font" Target="fonts/RalewayMedium-italic.fntdata"/><Relationship Id="rId27" Type="http://schemas.openxmlformats.org/officeDocument/2006/relationships/font" Target="fonts/RalewayMedium-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alewayMedium-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OpenSans-bold.fntdata"/><Relationship Id="rId30" Type="http://schemas.openxmlformats.org/officeDocument/2006/relationships/font" Target="fonts/OpenSans-regular.fntdata"/><Relationship Id="rId11" Type="http://schemas.openxmlformats.org/officeDocument/2006/relationships/slide" Target="slides/slide5.xml"/><Relationship Id="rId33" Type="http://schemas.openxmlformats.org/officeDocument/2006/relationships/font" Target="fonts/OpenSans-boldItalic.fntdata"/><Relationship Id="rId10" Type="http://schemas.openxmlformats.org/officeDocument/2006/relationships/slide" Target="slides/slide4.xml"/><Relationship Id="rId32" Type="http://schemas.openxmlformats.org/officeDocument/2006/relationships/font" Target="fonts/OpenSans-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Raleway-bold.fntdata"/><Relationship Id="rId16" Type="http://schemas.openxmlformats.org/officeDocument/2006/relationships/font" Target="fonts/Raleway-regular.fntdata"/><Relationship Id="rId19" Type="http://schemas.openxmlformats.org/officeDocument/2006/relationships/font" Target="fonts/Raleway-boldItalic.fntdata"/><Relationship Id="rId18" Type="http://schemas.openxmlformats.org/officeDocument/2006/relationships/font" Target="fonts/Raleway-italic.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3-31T22:04:32.983">
    <p:pos x="6000" y="0"/>
    <p:text>Coby</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3-31T22:04:38.713">
    <p:pos x="6000" y="0"/>
    <p:text>Coby</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5-03-31T22:04:47.784">
    <p:pos x="6000" y="0"/>
    <p:text>Tim</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5-03-31T22:04:53.311">
    <p:pos x="6000" y="0"/>
    <p:text>Tim</p:tex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5-03-31T22:04:58.901">
    <p:pos x="6000" y="0"/>
    <p:text>Owen</p:tex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5-03-31T22:05:07.908">
    <p:pos x="6000" y="0"/>
    <p:text>Isaiah</p:text>
  </p:cm>
</p:cmLst>
</file>

<file path=ppt/comments/comment7.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7" dt="2025-03-31T22:05:13.975">
    <p:pos x="6000" y="0"/>
    <p:text>Owen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3a31e5c325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3a31e5c325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3a8ae0856d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3a8ae0856d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Our team has partnered with Clemson University’s Mechanical Engineering department to develop a software solution for the ME 4020 capstone course. Students in this course work with industry partners to design and prototype solutions for their signature projects. Currently, students submit parts requests via Excel spreadsheets to their instructor (and our client), Dr. Tim Guggisberg. </a:t>
            </a:r>
            <a:r>
              <a:rPr lang="en">
                <a:solidFill>
                  <a:schemeClr val="dk1"/>
                </a:solidFill>
              </a:rPr>
              <a:t>We have been working extensively with him to </a:t>
            </a:r>
            <a:r>
              <a:rPr lang="en">
                <a:solidFill>
                  <a:schemeClr val="dk1"/>
                </a:solidFill>
              </a:rPr>
              <a:t>refine the design and implementation of our application, which aims to reduce the administrative load required to manage large </a:t>
            </a:r>
            <a:r>
              <a:rPr lang="en">
                <a:solidFill>
                  <a:schemeClr val="dk1"/>
                </a:solidFill>
              </a:rPr>
              <a:t>quantities</a:t>
            </a:r>
            <a:r>
              <a:rPr lang="en">
                <a:solidFill>
                  <a:schemeClr val="dk1"/>
                </a:solidFill>
              </a:rPr>
              <a:t> of requests.</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8a292be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468a292be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Our team has drastically streamlined and automated the parts </a:t>
            </a:r>
            <a:r>
              <a:rPr lang="en">
                <a:solidFill>
                  <a:schemeClr val="dk1"/>
                </a:solidFill>
              </a:rPr>
              <a:t>requesting</a:t>
            </a:r>
            <a:r>
              <a:rPr lang="en">
                <a:solidFill>
                  <a:schemeClr val="dk1"/>
                </a:solidFill>
              </a:rPr>
              <a:t> process. Our web app, ShipME, allows students to submit requests on behalf of their team. Instructors can view and manage consolidated requests grouped by supplier to </a:t>
            </a:r>
            <a:r>
              <a:rPr lang="en">
                <a:solidFill>
                  <a:schemeClr val="dk1"/>
                </a:solidFill>
              </a:rPr>
              <a:t>log orders that automatically send student notifications, and </a:t>
            </a:r>
            <a:r>
              <a:rPr lang="en">
                <a:solidFill>
                  <a:schemeClr val="dk1"/>
                </a:solidFill>
              </a:rPr>
              <a:t>perform a wide array of other administrative tasks.</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3a31e5c32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33a31e5c32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ShipME is powered by a few core technologies which have not changed since we started development: React </a:t>
            </a:r>
            <a:r>
              <a:rPr lang="en"/>
              <a:t>Bootstrap</a:t>
            </a:r>
            <a:r>
              <a:rPr lang="en"/>
              <a:t> for the frontend user interface, Express.js for the backend API which allows the frontend to communicate </a:t>
            </a:r>
            <a:r>
              <a:rPr lang="en"/>
              <a:t>with</a:t>
            </a:r>
            <a:r>
              <a:rPr lang="en"/>
              <a:t> our Postgres database, and Docker for containerization.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468a292be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468a292be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In addition to the existing stack, we’ve leveraged a couple more technologies which are critical for ShipME’s final deployment. Our application is hosted in the cloud through the Amazon Web Services platform, which allows us to deploy our Docker containers with minimal changes. For single sign-on authentication, we leverage the industry-standard OAuth 2 protocol in conjunction with Microsoft accounts.</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3a8ae0856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33a8ae0856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have a few more notable accomplishments to share: we have implemented most of our app’s major pages, implemented Microsoft account single sign-on functionality, conducted a user study with a handful of students selected by our partner, and deployed most of the server infrastructure required to enable all of our app’s functionality. We have also begun refining ShipME’s user interface, looking for and remedying design inconsistencies.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3a31e5c325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3a31e5c325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Because of a few delays, namely with gaining access to an AWS environment and deciding on which SSO provider to use, our roadmap has changed slightly. Despite this, we are currently wrapping up sprint 7 and have moved forward with the final stages of development. This includes implementing changes according to feedback from our usability study, refining the application’s design, and deploying the completed application. The project continues to progress at a steady pace, and we believe we are on track to deliver by the end of April.</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3a40db7c5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3a40db7c5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We still encounter the occasional roadblock associated with React’s steep learning curve, however these issues are much less frequent now that we’ve implemented our app’s major pages. Standing up a working and cost-optimized AWS solution is an ongoing struggle, although we have had success in this area as well. </a:t>
            </a:r>
            <a:r>
              <a:rPr lang="en"/>
              <a:t>The most significant challenge we currently face is the rapidly-approaching deadline for ShipME’s delivery, which is further complicated by each team member’s other classes and commitments.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47c733bea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47c733bea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63" name="Shape 63"/>
        <p:cNvGrpSpPr/>
        <p:nvPr/>
      </p:nvGrpSpPr>
      <p:grpSpPr>
        <a:xfrm>
          <a:off x="0" y="0"/>
          <a:ext cx="0" cy="0"/>
          <a:chOff x="0" y="0"/>
          <a:chExt cx="0" cy="0"/>
        </a:xfrm>
      </p:grpSpPr>
      <p:sp>
        <p:nvSpPr>
          <p:cNvPr id="64" name="Google Shape;64;p13"/>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65" name="Google Shape;65;p13"/>
          <p:cNvSpPr txBox="1"/>
          <p:nvPr>
            <p:ph idx="2" type="title"/>
          </p:nvPr>
        </p:nvSpPr>
        <p:spPr>
          <a:xfrm>
            <a:off x="720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6" name="Google Shape;66;p13"/>
          <p:cNvSpPr txBox="1"/>
          <p:nvPr>
            <p:ph idx="3" type="title"/>
          </p:nvPr>
        </p:nvSpPr>
        <p:spPr>
          <a:xfrm>
            <a:off x="4572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7" name="Google Shape;67;p13"/>
          <p:cNvSpPr txBox="1"/>
          <p:nvPr>
            <p:ph idx="4" type="title"/>
          </p:nvPr>
        </p:nvSpPr>
        <p:spPr>
          <a:xfrm>
            <a:off x="720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8" name="Google Shape;68;p13"/>
          <p:cNvSpPr txBox="1"/>
          <p:nvPr>
            <p:ph idx="5" type="title"/>
          </p:nvPr>
        </p:nvSpPr>
        <p:spPr>
          <a:xfrm>
            <a:off x="4572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9" name="Google Shape;69;p13"/>
          <p:cNvSpPr txBox="1"/>
          <p:nvPr>
            <p:ph idx="6" type="title"/>
          </p:nvPr>
        </p:nvSpPr>
        <p:spPr>
          <a:xfrm>
            <a:off x="720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0" name="Google Shape;70;p13"/>
          <p:cNvSpPr txBox="1"/>
          <p:nvPr>
            <p:ph idx="7" type="title"/>
          </p:nvPr>
        </p:nvSpPr>
        <p:spPr>
          <a:xfrm>
            <a:off x="4572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1" name="Google Shape;71;p13"/>
          <p:cNvSpPr txBox="1"/>
          <p:nvPr>
            <p:ph idx="1" type="subTitle"/>
          </p:nvPr>
        </p:nvSpPr>
        <p:spPr>
          <a:xfrm>
            <a:off x="1607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2" name="Google Shape;72;p13"/>
          <p:cNvSpPr txBox="1"/>
          <p:nvPr>
            <p:ph idx="8" type="subTitle"/>
          </p:nvPr>
        </p:nvSpPr>
        <p:spPr>
          <a:xfrm>
            <a:off x="1607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3" name="Google Shape;73;p13"/>
          <p:cNvSpPr txBox="1"/>
          <p:nvPr>
            <p:ph idx="9" type="subTitle"/>
          </p:nvPr>
        </p:nvSpPr>
        <p:spPr>
          <a:xfrm>
            <a:off x="1607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4" name="Google Shape;74;p13"/>
          <p:cNvSpPr txBox="1"/>
          <p:nvPr>
            <p:ph idx="13" type="subTitle"/>
          </p:nvPr>
        </p:nvSpPr>
        <p:spPr>
          <a:xfrm>
            <a:off x="5459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5" name="Google Shape;75;p13"/>
          <p:cNvSpPr txBox="1"/>
          <p:nvPr>
            <p:ph idx="14" type="subTitle"/>
          </p:nvPr>
        </p:nvSpPr>
        <p:spPr>
          <a:xfrm>
            <a:off x="5459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6" name="Google Shape;76;p13"/>
          <p:cNvSpPr txBox="1"/>
          <p:nvPr>
            <p:ph idx="15" type="subTitle"/>
          </p:nvPr>
        </p:nvSpPr>
        <p:spPr>
          <a:xfrm>
            <a:off x="5459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77" name="Google Shape;77;p13"/>
          <p:cNvGrpSpPr/>
          <p:nvPr/>
        </p:nvGrpSpPr>
        <p:grpSpPr>
          <a:xfrm>
            <a:off x="8424000" y="-4125"/>
            <a:ext cx="720300" cy="5143600"/>
            <a:chOff x="8424000" y="-4125"/>
            <a:chExt cx="720300" cy="5143600"/>
          </a:xfrm>
        </p:grpSpPr>
        <p:grpSp>
          <p:nvGrpSpPr>
            <p:cNvPr id="78" name="Google Shape;78;p13"/>
            <p:cNvGrpSpPr/>
            <p:nvPr/>
          </p:nvGrpSpPr>
          <p:grpSpPr>
            <a:xfrm>
              <a:off x="8584500" y="-4125"/>
              <a:ext cx="559800" cy="5143600"/>
              <a:chOff x="8584500" y="-4125"/>
              <a:chExt cx="559800" cy="5143600"/>
            </a:xfrm>
          </p:grpSpPr>
          <p:sp>
            <p:nvSpPr>
              <p:cNvPr id="79" name="Google Shape;79;p13"/>
              <p:cNvSpPr/>
              <p:nvPr/>
            </p:nvSpPr>
            <p:spPr>
              <a:xfrm>
                <a:off x="8584500" y="-4125"/>
                <a:ext cx="559800" cy="1714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0" name="Google Shape;80;p13"/>
              <p:cNvSpPr/>
              <p:nvPr/>
            </p:nvSpPr>
            <p:spPr>
              <a:xfrm>
                <a:off x="8584500" y="1710575"/>
                <a:ext cx="559800" cy="1714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1" name="Google Shape;81;p13"/>
              <p:cNvSpPr/>
              <p:nvPr/>
            </p:nvSpPr>
            <p:spPr>
              <a:xfrm>
                <a:off x="8584500" y="3424975"/>
                <a:ext cx="559800" cy="1714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2" name="Google Shape;82;p13"/>
            <p:cNvSpPr/>
            <p:nvPr/>
          </p:nvSpPr>
          <p:spPr>
            <a:xfrm rot="5400000">
              <a:off x="5934900" y="2489132"/>
              <a:ext cx="51387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3" name="Google Shape;83;p13"/>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84" name="Shape 84"/>
        <p:cNvGrpSpPr/>
        <p:nvPr/>
      </p:nvGrpSpPr>
      <p:grpSpPr>
        <a:xfrm>
          <a:off x="0" y="0"/>
          <a:ext cx="0" cy="0"/>
          <a:chOff x="0" y="0"/>
          <a:chExt cx="0" cy="0"/>
        </a:xfrm>
      </p:grpSpPr>
      <p:sp>
        <p:nvSpPr>
          <p:cNvPr id="85" name="Google Shape;85;p14"/>
          <p:cNvSpPr txBox="1"/>
          <p:nvPr>
            <p:ph type="title"/>
          </p:nvPr>
        </p:nvSpPr>
        <p:spPr>
          <a:xfrm>
            <a:off x="4858063" y="2350044"/>
            <a:ext cx="3572700" cy="13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600"/>
              <a:buNone/>
              <a:defRPr sz="4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86" name="Google Shape;86;p14"/>
          <p:cNvSpPr txBox="1"/>
          <p:nvPr>
            <p:ph idx="2" type="title"/>
          </p:nvPr>
        </p:nvSpPr>
        <p:spPr>
          <a:xfrm>
            <a:off x="4963434" y="924863"/>
            <a:ext cx="954000" cy="9540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6000"/>
              <a:buNone/>
              <a:defRPr sz="50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87" name="Google Shape;87;p14"/>
          <p:cNvSpPr/>
          <p:nvPr>
            <p:ph idx="3" type="pic"/>
          </p:nvPr>
        </p:nvSpPr>
        <p:spPr>
          <a:xfrm>
            <a:off x="1322338" y="539500"/>
            <a:ext cx="2760600" cy="4064400"/>
          </a:xfrm>
          <a:prstGeom prst="rect">
            <a:avLst/>
          </a:prstGeom>
          <a:noFill/>
          <a:ln>
            <a:noFill/>
          </a:ln>
        </p:spPr>
      </p:sp>
      <p:grpSp>
        <p:nvGrpSpPr>
          <p:cNvPr id="88" name="Google Shape;88;p14"/>
          <p:cNvGrpSpPr/>
          <p:nvPr/>
        </p:nvGrpSpPr>
        <p:grpSpPr>
          <a:xfrm>
            <a:off x="336" y="2150"/>
            <a:ext cx="713300" cy="5139225"/>
            <a:chOff x="7468800" y="0"/>
            <a:chExt cx="1675200" cy="5139225"/>
          </a:xfrm>
        </p:grpSpPr>
        <p:sp>
          <p:nvSpPr>
            <p:cNvPr id="89" name="Google Shape;89;p14"/>
            <p:cNvSpPr/>
            <p:nvPr/>
          </p:nvSpPr>
          <p:spPr>
            <a:xfrm>
              <a:off x="7468800" y="3464996"/>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0" name="Google Shape;90;p14"/>
            <p:cNvSpPr/>
            <p:nvPr/>
          </p:nvSpPr>
          <p:spPr>
            <a:xfrm>
              <a:off x="7468800" y="4282125"/>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1" name="Google Shape;91;p14"/>
            <p:cNvSpPr/>
            <p:nvPr/>
          </p:nvSpPr>
          <p:spPr>
            <a:xfrm>
              <a:off x="7468800" y="2487375"/>
              <a:ext cx="16752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2" name="Google Shape;92;p14"/>
            <p:cNvSpPr/>
            <p:nvPr/>
          </p:nvSpPr>
          <p:spPr>
            <a:xfrm>
              <a:off x="7468800" y="2647875"/>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3" name="Google Shape;93;p14"/>
            <p:cNvSpPr/>
            <p:nvPr/>
          </p:nvSpPr>
          <p:spPr>
            <a:xfrm flipH="1" rot="10800000">
              <a:off x="7468800" y="857329"/>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4" name="Google Shape;94;p14"/>
            <p:cNvSpPr/>
            <p:nvPr/>
          </p:nvSpPr>
          <p:spPr>
            <a:xfrm flipH="1" rot="10800000">
              <a:off x="7468800" y="0"/>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5" name="Google Shape;95;p14"/>
            <p:cNvSpPr/>
            <p:nvPr/>
          </p:nvSpPr>
          <p:spPr>
            <a:xfrm flipH="1" rot="10800000">
              <a:off x="7468800" y="1674450"/>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96" name="Shape 96"/>
        <p:cNvGrpSpPr/>
        <p:nvPr/>
      </p:nvGrpSpPr>
      <p:grpSpPr>
        <a:xfrm>
          <a:off x="0" y="0"/>
          <a:ext cx="0" cy="0"/>
          <a:chOff x="0" y="0"/>
          <a:chExt cx="0" cy="0"/>
        </a:xfrm>
      </p:grpSpPr>
      <p:sp>
        <p:nvSpPr>
          <p:cNvPr id="97" name="Google Shape;97;p15"/>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98" name="Google Shape;98;p15"/>
          <p:cNvSpPr txBox="1"/>
          <p:nvPr>
            <p:ph idx="1" type="subTitle"/>
          </p:nvPr>
        </p:nvSpPr>
        <p:spPr>
          <a:xfrm>
            <a:off x="1628225" y="3279925"/>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99" name="Google Shape;99;p15"/>
          <p:cNvSpPr txBox="1"/>
          <p:nvPr>
            <p:ph idx="2" type="subTitle"/>
          </p:nvPr>
        </p:nvSpPr>
        <p:spPr>
          <a:xfrm>
            <a:off x="1628225" y="1845299"/>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00" name="Google Shape;100;p15"/>
          <p:cNvSpPr txBox="1"/>
          <p:nvPr>
            <p:ph idx="3" type="subTitle"/>
          </p:nvPr>
        </p:nvSpPr>
        <p:spPr>
          <a:xfrm>
            <a:off x="1628225" y="1588175"/>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01" name="Google Shape;101;p15"/>
          <p:cNvSpPr txBox="1"/>
          <p:nvPr>
            <p:ph idx="4" type="subTitle"/>
          </p:nvPr>
        </p:nvSpPr>
        <p:spPr>
          <a:xfrm>
            <a:off x="1628225" y="3022850"/>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02" name="Google Shape;102;p15"/>
          <p:cNvGrpSpPr/>
          <p:nvPr/>
        </p:nvGrpSpPr>
        <p:grpSpPr>
          <a:xfrm>
            <a:off x="0" y="4661988"/>
            <a:ext cx="9144000" cy="481512"/>
            <a:chOff x="0" y="4661988"/>
            <a:chExt cx="9144000" cy="481512"/>
          </a:xfrm>
        </p:grpSpPr>
        <p:sp>
          <p:nvSpPr>
            <p:cNvPr id="103" name="Google Shape;103;p15"/>
            <p:cNvSpPr/>
            <p:nvPr/>
          </p:nvSpPr>
          <p:spPr>
            <a:xfrm>
              <a:off x="0" y="4983000"/>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4" name="Google Shape;104;p15"/>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5" name="Google Shape;105;p15"/>
            <p:cNvSpPr/>
            <p:nvPr/>
          </p:nvSpPr>
          <p:spPr>
            <a:xfrm>
              <a:off x="0" y="4661988"/>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06" name="Google Shape;106;p15"/>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5">
    <p:spTree>
      <p:nvGrpSpPr>
        <p:cNvPr id="107" name="Shape 107"/>
        <p:cNvGrpSpPr/>
        <p:nvPr/>
      </p:nvGrpSpPr>
      <p:grpSpPr>
        <a:xfrm>
          <a:off x="0" y="0"/>
          <a:ext cx="0" cy="0"/>
          <a:chOff x="0" y="0"/>
          <a:chExt cx="0" cy="0"/>
        </a:xfrm>
      </p:grpSpPr>
      <p:sp>
        <p:nvSpPr>
          <p:cNvPr id="108" name="Google Shape;108;p16"/>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grpSp>
        <p:nvGrpSpPr>
          <p:cNvPr id="109" name="Google Shape;109;p16"/>
          <p:cNvGrpSpPr/>
          <p:nvPr/>
        </p:nvGrpSpPr>
        <p:grpSpPr>
          <a:xfrm>
            <a:off x="0" y="0"/>
            <a:ext cx="9143875" cy="5143500"/>
            <a:chOff x="0" y="0"/>
            <a:chExt cx="9143875" cy="5143500"/>
          </a:xfrm>
        </p:grpSpPr>
        <p:sp>
          <p:nvSpPr>
            <p:cNvPr id="110" name="Google Shape;110;p16"/>
            <p:cNvSpPr/>
            <p:nvPr/>
          </p:nvSpPr>
          <p:spPr>
            <a:xfrm flipH="1" rot="10800000">
              <a:off x="0" y="4286400"/>
              <a:ext cx="713100" cy="8571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1" name="Google Shape;111;p16"/>
            <p:cNvSpPr/>
            <p:nvPr/>
          </p:nvSpPr>
          <p:spPr>
            <a:xfrm flipH="1" rot="10800000">
              <a:off x="0" y="34293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2" name="Google Shape;112;p16"/>
            <p:cNvSpPr/>
            <p:nvPr/>
          </p:nvSpPr>
          <p:spPr>
            <a:xfrm flipH="1" rot="10800000">
              <a:off x="8430775" y="0"/>
              <a:ext cx="713100" cy="857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3" name="Google Shape;113;p16"/>
            <p:cNvSpPr/>
            <p:nvPr/>
          </p:nvSpPr>
          <p:spPr>
            <a:xfrm flipH="1" rot="10800000">
              <a:off x="8430775" y="8571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4" name="Google Shape;114;p16"/>
            <p:cNvSpPr/>
            <p:nvPr/>
          </p:nvSpPr>
          <p:spPr>
            <a:xfrm>
              <a:off x="8430775" y="1714200"/>
              <a:ext cx="7131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15" name="Google Shape;115;p16"/>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116" name="Shape 116"/>
        <p:cNvGrpSpPr/>
        <p:nvPr/>
      </p:nvGrpSpPr>
      <p:grpSpPr>
        <a:xfrm>
          <a:off x="0" y="0"/>
          <a:ext cx="0" cy="0"/>
          <a:chOff x="0" y="0"/>
          <a:chExt cx="0" cy="0"/>
        </a:xfrm>
      </p:grpSpPr>
      <p:sp>
        <p:nvSpPr>
          <p:cNvPr id="117" name="Google Shape;117;p17"/>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8" name="Google Shape;118;p17"/>
          <p:cNvSpPr txBox="1"/>
          <p:nvPr>
            <p:ph idx="1" type="subTitle"/>
          </p:nvPr>
        </p:nvSpPr>
        <p:spPr>
          <a:xfrm>
            <a:off x="7131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19" name="Google Shape;119;p17"/>
          <p:cNvSpPr txBox="1"/>
          <p:nvPr>
            <p:ph idx="2" type="subTitle"/>
          </p:nvPr>
        </p:nvSpPr>
        <p:spPr>
          <a:xfrm>
            <a:off x="345525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0" name="Google Shape;120;p17"/>
          <p:cNvSpPr txBox="1"/>
          <p:nvPr>
            <p:ph idx="3" type="subTitle"/>
          </p:nvPr>
        </p:nvSpPr>
        <p:spPr>
          <a:xfrm>
            <a:off x="7131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1" name="Google Shape;121;p17"/>
          <p:cNvSpPr txBox="1"/>
          <p:nvPr>
            <p:ph idx="4" type="subTitle"/>
          </p:nvPr>
        </p:nvSpPr>
        <p:spPr>
          <a:xfrm>
            <a:off x="345525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2" name="Google Shape;122;p17"/>
          <p:cNvSpPr txBox="1"/>
          <p:nvPr>
            <p:ph idx="5" type="subTitle"/>
          </p:nvPr>
        </p:nvSpPr>
        <p:spPr>
          <a:xfrm>
            <a:off x="61974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3" name="Google Shape;123;p17"/>
          <p:cNvSpPr txBox="1"/>
          <p:nvPr>
            <p:ph idx="6" type="subTitle"/>
          </p:nvPr>
        </p:nvSpPr>
        <p:spPr>
          <a:xfrm>
            <a:off x="61974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4" name="Google Shape;124;p17"/>
          <p:cNvSpPr txBox="1"/>
          <p:nvPr>
            <p:ph idx="7" type="subTitle"/>
          </p:nvPr>
        </p:nvSpPr>
        <p:spPr>
          <a:xfrm>
            <a:off x="713100" y="1307112"/>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5" name="Google Shape;125;p17"/>
          <p:cNvSpPr txBox="1"/>
          <p:nvPr>
            <p:ph idx="8" type="subTitle"/>
          </p:nvPr>
        </p:nvSpPr>
        <p:spPr>
          <a:xfrm>
            <a:off x="345765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6" name="Google Shape;126;p17"/>
          <p:cNvSpPr txBox="1"/>
          <p:nvPr>
            <p:ph idx="9" type="subTitle"/>
          </p:nvPr>
        </p:nvSpPr>
        <p:spPr>
          <a:xfrm>
            <a:off x="619980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7" name="Google Shape;127;p17"/>
          <p:cNvSpPr txBox="1"/>
          <p:nvPr>
            <p:ph idx="13" type="subTitle"/>
          </p:nvPr>
        </p:nvSpPr>
        <p:spPr>
          <a:xfrm>
            <a:off x="713100" y="3034188"/>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8" name="Google Shape;128;p17"/>
          <p:cNvSpPr txBox="1"/>
          <p:nvPr>
            <p:ph idx="14" type="subTitle"/>
          </p:nvPr>
        </p:nvSpPr>
        <p:spPr>
          <a:xfrm>
            <a:off x="345765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9" name="Google Shape;129;p17"/>
          <p:cNvSpPr txBox="1"/>
          <p:nvPr>
            <p:ph idx="15" type="subTitle"/>
          </p:nvPr>
        </p:nvSpPr>
        <p:spPr>
          <a:xfrm>
            <a:off x="619980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30" name="Google Shape;130;p17"/>
          <p:cNvGrpSpPr/>
          <p:nvPr/>
        </p:nvGrpSpPr>
        <p:grpSpPr>
          <a:xfrm>
            <a:off x="0" y="4661988"/>
            <a:ext cx="9144000" cy="481512"/>
            <a:chOff x="0" y="4661988"/>
            <a:chExt cx="9144000" cy="481512"/>
          </a:xfrm>
        </p:grpSpPr>
        <p:sp>
          <p:nvSpPr>
            <p:cNvPr id="131" name="Google Shape;131;p17"/>
            <p:cNvSpPr/>
            <p:nvPr/>
          </p:nvSpPr>
          <p:spPr>
            <a:xfrm>
              <a:off x="0" y="4983000"/>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2" name="Google Shape;132;p17"/>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3" name="Google Shape;133;p17"/>
            <p:cNvSpPr/>
            <p:nvPr/>
          </p:nvSpPr>
          <p:spPr>
            <a:xfrm>
              <a:off x="0" y="4661988"/>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34" name="Google Shape;134;p17"/>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135" name="Shape 135"/>
        <p:cNvGrpSpPr/>
        <p:nvPr/>
      </p:nvGrpSpPr>
      <p:grpSpPr>
        <a:xfrm>
          <a:off x="0" y="0"/>
          <a:ext cx="0" cy="0"/>
          <a:chOff x="0" y="0"/>
          <a:chExt cx="0" cy="0"/>
        </a:xfrm>
      </p:grpSpPr>
      <p:sp>
        <p:nvSpPr>
          <p:cNvPr id="136" name="Google Shape;136;p18"/>
          <p:cNvSpPr txBox="1"/>
          <p:nvPr>
            <p:ph type="title"/>
          </p:nvPr>
        </p:nvSpPr>
        <p:spPr>
          <a:xfrm>
            <a:off x="4253750" y="769400"/>
            <a:ext cx="3684000" cy="10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72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37" name="Google Shape;137;p18"/>
          <p:cNvSpPr txBox="1"/>
          <p:nvPr>
            <p:ph idx="1" type="subTitle"/>
          </p:nvPr>
        </p:nvSpPr>
        <p:spPr>
          <a:xfrm>
            <a:off x="4253750" y="1859617"/>
            <a:ext cx="3684000" cy="1276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sz="16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38" name="Google Shape;138;p18"/>
          <p:cNvSpPr txBox="1"/>
          <p:nvPr/>
        </p:nvSpPr>
        <p:spPr>
          <a:xfrm>
            <a:off x="4253760" y="3320333"/>
            <a:ext cx="3684000" cy="76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200"/>
              <a:buFont typeface="Arial"/>
              <a:buNone/>
            </a:pPr>
            <a:r>
              <a:rPr b="0" i="0" lang="en" sz="1200" u="none" cap="none" strike="noStrike">
                <a:solidFill>
                  <a:schemeClr val="dk1"/>
                </a:solidFill>
                <a:latin typeface="Raleway Medium"/>
                <a:ea typeface="Raleway Medium"/>
                <a:cs typeface="Raleway Medium"/>
                <a:sym typeface="Raleway Medium"/>
              </a:rPr>
              <a:t>CREDITS: This presentation template was created by </a:t>
            </a:r>
            <a:r>
              <a:rPr b="1" i="0" lang="en" sz="1200" u="sng" cap="none" strike="noStrike">
                <a:solidFill>
                  <a:schemeClr val="hlink"/>
                </a:solidFill>
                <a:latin typeface="Raleway"/>
                <a:ea typeface="Raleway"/>
                <a:cs typeface="Raleway"/>
                <a:sym typeface="Raleway"/>
                <a:hlinkClick r:id="rId2"/>
              </a:rPr>
              <a:t>Slidesgo</a:t>
            </a:r>
            <a:r>
              <a:rPr b="0" i="0" lang="en" sz="1200" u="none" cap="none" strike="noStrike">
                <a:solidFill>
                  <a:schemeClr val="dk1"/>
                </a:solidFill>
                <a:latin typeface="Raleway Medium"/>
                <a:ea typeface="Raleway Medium"/>
                <a:cs typeface="Raleway Medium"/>
                <a:sym typeface="Raleway Medium"/>
              </a:rPr>
              <a:t>, and includes icons by </a:t>
            </a:r>
            <a:r>
              <a:rPr b="1" i="0" lang="en" sz="1200" u="sng" cap="none" strike="noStrike">
                <a:solidFill>
                  <a:schemeClr val="hlink"/>
                </a:solidFill>
                <a:latin typeface="Raleway"/>
                <a:ea typeface="Raleway"/>
                <a:cs typeface="Raleway"/>
                <a:sym typeface="Raleway"/>
                <a:hlinkClick r:id="rId3"/>
              </a:rPr>
              <a:t>Flaticon</a:t>
            </a:r>
            <a:r>
              <a:rPr b="0" i="0" lang="en" sz="1200" u="none" cap="none" strike="noStrike">
                <a:solidFill>
                  <a:schemeClr val="dk1"/>
                </a:solidFill>
                <a:latin typeface="Raleway Medium"/>
                <a:ea typeface="Raleway Medium"/>
                <a:cs typeface="Raleway Medium"/>
                <a:sym typeface="Raleway Medium"/>
              </a:rPr>
              <a:t>, and infographics &amp; images by </a:t>
            </a:r>
            <a:r>
              <a:rPr b="1" i="0" lang="en" sz="1200" u="sng" cap="none" strike="noStrike">
                <a:solidFill>
                  <a:schemeClr val="hlink"/>
                </a:solidFill>
                <a:latin typeface="Raleway"/>
                <a:ea typeface="Raleway"/>
                <a:cs typeface="Raleway"/>
                <a:sym typeface="Raleway"/>
                <a:hlinkClick r:id="rId4"/>
              </a:rPr>
              <a:t>Freepik</a:t>
            </a:r>
            <a:r>
              <a:rPr b="0" i="0" lang="en" sz="1200" u="sng" cap="none" strike="noStrike">
                <a:solidFill>
                  <a:schemeClr val="dk1"/>
                </a:solidFill>
                <a:latin typeface="Raleway Medium"/>
                <a:ea typeface="Raleway Medium"/>
                <a:cs typeface="Raleway Medium"/>
                <a:sym typeface="Raleway Medium"/>
              </a:rPr>
              <a:t> </a:t>
            </a:r>
            <a:endParaRPr b="0" i="0" sz="1200" u="sng" cap="none" strike="noStrike">
              <a:solidFill>
                <a:schemeClr val="dk1"/>
              </a:solidFill>
              <a:latin typeface="Raleway Medium"/>
              <a:ea typeface="Raleway Medium"/>
              <a:cs typeface="Raleway Medium"/>
              <a:sym typeface="Raleway Medium"/>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6.png"/><Relationship Id="rId6" Type="http://schemas.openxmlformats.org/officeDocument/2006/relationships/image" Target="../media/image1.png"/><Relationship Id="rId7"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7.png"/><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comments" Target="../comments/comment2.xml"/><Relationship Id="rId4" Type="http://schemas.openxmlformats.org/officeDocument/2006/relationships/image" Target="../media/image20.png"/><Relationship Id="rId5" Type="http://schemas.openxmlformats.org/officeDocument/2006/relationships/image" Target="../media/image5.png"/><Relationship Id="rId6" Type="http://schemas.openxmlformats.org/officeDocument/2006/relationships/image" Target="../media/image9.png"/><Relationship Id="rId7"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comments" Target="../comments/comment3.xml"/><Relationship Id="rId4" Type="http://schemas.openxmlformats.org/officeDocument/2006/relationships/image" Target="../media/image18.png"/><Relationship Id="rId5" Type="http://schemas.openxmlformats.org/officeDocument/2006/relationships/image" Target="../media/image24.png"/><Relationship Id="rId6" Type="http://schemas.openxmlformats.org/officeDocument/2006/relationships/image" Target="../media/image26.png"/><Relationship Id="rId7"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comments" Target="../comments/comment4.xml"/><Relationship Id="rId4" Type="http://schemas.openxmlformats.org/officeDocument/2006/relationships/image" Target="../media/image8.png"/><Relationship Id="rId5"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comments" Target="../comments/comment5.xml"/><Relationship Id="rId4" Type="http://schemas.openxmlformats.org/officeDocument/2006/relationships/image" Target="../media/image11.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22.png"/><Relationship Id="rId8"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comments" Target="../comments/comment6.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comments" Target="../comments/comment7.xml"/><Relationship Id="rId4" Type="http://schemas.openxmlformats.org/officeDocument/2006/relationships/image" Target="../media/image24.png"/><Relationship Id="rId5" Type="http://schemas.openxmlformats.org/officeDocument/2006/relationships/image" Target="../media/image22.png"/><Relationship Id="rId6"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hyperlink" Target="https://shipmeapp.com"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9"/>
          <p:cNvSpPr txBox="1"/>
          <p:nvPr>
            <p:ph type="title"/>
          </p:nvPr>
        </p:nvSpPr>
        <p:spPr>
          <a:xfrm>
            <a:off x="265500" y="2553025"/>
            <a:ext cx="4045200" cy="7899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Show and Tell 2</a:t>
            </a:r>
            <a:endParaRPr/>
          </a:p>
        </p:txBody>
      </p:sp>
      <p:pic>
        <p:nvPicPr>
          <p:cNvPr id="144" name="Google Shape;144;p19"/>
          <p:cNvPicPr preferRelativeResize="0"/>
          <p:nvPr/>
        </p:nvPicPr>
        <p:blipFill>
          <a:blip r:embed="rId3">
            <a:alphaModFix/>
          </a:blip>
          <a:stretch>
            <a:fillRect/>
          </a:stretch>
        </p:blipFill>
        <p:spPr>
          <a:xfrm>
            <a:off x="5029198" y="1375808"/>
            <a:ext cx="1152437" cy="1147059"/>
          </a:xfrm>
          <a:prstGeom prst="rect">
            <a:avLst/>
          </a:prstGeom>
          <a:noFill/>
          <a:ln>
            <a:noFill/>
          </a:ln>
        </p:spPr>
      </p:pic>
      <p:pic>
        <p:nvPicPr>
          <p:cNvPr id="145" name="Google Shape;145;p19"/>
          <p:cNvPicPr preferRelativeResize="0"/>
          <p:nvPr/>
        </p:nvPicPr>
        <p:blipFill>
          <a:blip r:embed="rId4">
            <a:alphaModFix/>
          </a:blip>
          <a:stretch>
            <a:fillRect/>
          </a:stretch>
        </p:blipFill>
        <p:spPr>
          <a:xfrm>
            <a:off x="6281772" y="1375798"/>
            <a:ext cx="1152437" cy="1147059"/>
          </a:xfrm>
          <a:prstGeom prst="rect">
            <a:avLst/>
          </a:prstGeom>
          <a:noFill/>
          <a:ln>
            <a:noFill/>
          </a:ln>
        </p:spPr>
      </p:pic>
      <p:pic>
        <p:nvPicPr>
          <p:cNvPr id="146" name="Google Shape;146;p19"/>
          <p:cNvPicPr preferRelativeResize="0"/>
          <p:nvPr/>
        </p:nvPicPr>
        <p:blipFill>
          <a:blip r:embed="rId5">
            <a:alphaModFix/>
          </a:blip>
          <a:stretch>
            <a:fillRect/>
          </a:stretch>
        </p:blipFill>
        <p:spPr>
          <a:xfrm>
            <a:off x="6281771" y="2623020"/>
            <a:ext cx="1152437" cy="1147059"/>
          </a:xfrm>
          <a:prstGeom prst="rect">
            <a:avLst/>
          </a:prstGeom>
          <a:noFill/>
          <a:ln>
            <a:noFill/>
          </a:ln>
        </p:spPr>
      </p:pic>
      <p:pic>
        <p:nvPicPr>
          <p:cNvPr id="147" name="Google Shape;147;p19"/>
          <p:cNvPicPr preferRelativeResize="0"/>
          <p:nvPr/>
        </p:nvPicPr>
        <p:blipFill>
          <a:blip r:embed="rId6">
            <a:alphaModFix/>
          </a:blip>
          <a:stretch>
            <a:fillRect/>
          </a:stretch>
        </p:blipFill>
        <p:spPr>
          <a:xfrm>
            <a:off x="7534361" y="2623023"/>
            <a:ext cx="1152437" cy="1147059"/>
          </a:xfrm>
          <a:prstGeom prst="rect">
            <a:avLst/>
          </a:prstGeom>
          <a:noFill/>
          <a:ln>
            <a:noFill/>
          </a:ln>
        </p:spPr>
      </p:pic>
      <p:sp>
        <p:nvSpPr>
          <p:cNvPr id="148" name="Google Shape;148;p19"/>
          <p:cNvSpPr txBox="1"/>
          <p:nvPr/>
        </p:nvSpPr>
        <p:spPr>
          <a:xfrm>
            <a:off x="465096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Coby Foy</a:t>
            </a:r>
            <a:endParaRPr sz="1200">
              <a:solidFill>
                <a:schemeClr val="lt1"/>
              </a:solidFill>
              <a:latin typeface="Roboto"/>
              <a:ea typeface="Roboto"/>
              <a:cs typeface="Roboto"/>
              <a:sym typeface="Roboto"/>
            </a:endParaRPr>
          </a:p>
        </p:txBody>
      </p:sp>
      <p:sp>
        <p:nvSpPr>
          <p:cNvPr id="149" name="Google Shape;149;p19"/>
          <p:cNvSpPr txBox="1"/>
          <p:nvPr/>
        </p:nvSpPr>
        <p:spPr>
          <a:xfrm>
            <a:off x="590351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Tim Koehler</a:t>
            </a:r>
            <a:endParaRPr sz="1200">
              <a:solidFill>
                <a:schemeClr val="lt1"/>
              </a:solidFill>
              <a:latin typeface="Roboto"/>
              <a:ea typeface="Roboto"/>
              <a:cs typeface="Roboto"/>
              <a:sym typeface="Roboto"/>
            </a:endParaRPr>
          </a:p>
        </p:txBody>
      </p:sp>
      <p:sp>
        <p:nvSpPr>
          <p:cNvPr id="150" name="Google Shape;150;p19"/>
          <p:cNvSpPr txBox="1"/>
          <p:nvPr/>
        </p:nvSpPr>
        <p:spPr>
          <a:xfrm>
            <a:off x="5903525"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Isaiah Pham</a:t>
            </a:r>
            <a:endParaRPr sz="1200">
              <a:solidFill>
                <a:schemeClr val="lt1"/>
              </a:solidFill>
              <a:latin typeface="Roboto"/>
              <a:ea typeface="Roboto"/>
              <a:cs typeface="Roboto"/>
              <a:sym typeface="Roboto"/>
            </a:endParaRPr>
          </a:p>
        </p:txBody>
      </p:sp>
      <p:sp>
        <p:nvSpPr>
          <p:cNvPr id="151" name="Google Shape;151;p19"/>
          <p:cNvSpPr txBox="1"/>
          <p:nvPr/>
        </p:nvSpPr>
        <p:spPr>
          <a:xfrm>
            <a:off x="7156113"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Owen Sullivan</a:t>
            </a:r>
            <a:endParaRPr sz="1200">
              <a:solidFill>
                <a:schemeClr val="lt1"/>
              </a:solidFill>
              <a:latin typeface="Roboto"/>
              <a:ea typeface="Roboto"/>
              <a:cs typeface="Roboto"/>
              <a:sym typeface="Roboto"/>
            </a:endParaRPr>
          </a:p>
        </p:txBody>
      </p:sp>
      <p:pic>
        <p:nvPicPr>
          <p:cNvPr id="152" name="Google Shape;152;p19" title="ShipME_logo.png"/>
          <p:cNvPicPr preferRelativeResize="0"/>
          <p:nvPr/>
        </p:nvPicPr>
        <p:blipFill>
          <a:blip r:embed="rId7">
            <a:alphaModFix/>
          </a:blip>
          <a:stretch>
            <a:fillRect/>
          </a:stretch>
        </p:blipFill>
        <p:spPr>
          <a:xfrm>
            <a:off x="518725" y="1708613"/>
            <a:ext cx="3538728" cy="914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Our Partner</a:t>
            </a:r>
            <a:endParaRPr/>
          </a:p>
        </p:txBody>
      </p:sp>
      <p:pic>
        <p:nvPicPr>
          <p:cNvPr id="158" name="Google Shape;158;p20"/>
          <p:cNvPicPr preferRelativeResize="0"/>
          <p:nvPr/>
        </p:nvPicPr>
        <p:blipFill>
          <a:blip r:embed="rId4">
            <a:alphaModFix/>
          </a:blip>
          <a:stretch>
            <a:fillRect/>
          </a:stretch>
        </p:blipFill>
        <p:spPr>
          <a:xfrm>
            <a:off x="3635975" y="1095750"/>
            <a:ext cx="4085751" cy="3011700"/>
          </a:xfrm>
          <a:prstGeom prst="rect">
            <a:avLst/>
          </a:prstGeom>
          <a:noFill/>
          <a:ln>
            <a:noFill/>
          </a:ln>
        </p:spPr>
      </p:pic>
      <p:pic>
        <p:nvPicPr>
          <p:cNvPr id="159" name="Google Shape;159;p20"/>
          <p:cNvPicPr preferRelativeResize="0"/>
          <p:nvPr/>
        </p:nvPicPr>
        <p:blipFill rotWithShape="1">
          <a:blip r:embed="rId5">
            <a:alphaModFix/>
          </a:blip>
          <a:srcRect b="52015" l="17754" r="20790" t="5014"/>
          <a:stretch/>
        </p:blipFill>
        <p:spPr>
          <a:xfrm>
            <a:off x="1224900" y="1787463"/>
            <a:ext cx="1817400" cy="1721400"/>
          </a:xfrm>
          <a:prstGeom prst="ellipse">
            <a:avLst/>
          </a:prstGeom>
          <a:noFill/>
          <a:ln>
            <a:noFill/>
          </a:ln>
        </p:spPr>
      </p:pic>
      <p:sp>
        <p:nvSpPr>
          <p:cNvPr id="160" name="Google Shape;160;p20"/>
          <p:cNvSpPr txBox="1"/>
          <p:nvPr/>
        </p:nvSpPr>
        <p:spPr>
          <a:xfrm>
            <a:off x="1179150" y="3688375"/>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Tim Guggisberg</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Client</a:t>
            </a:r>
            <a:endParaRPr sz="1600">
              <a:solidFill>
                <a:schemeClr val="lt2"/>
              </a:solidFill>
              <a:latin typeface="Roboto"/>
              <a:ea typeface="Roboto"/>
              <a:cs typeface="Roboto"/>
              <a:sym typeface="Roboto"/>
            </a:endParaRPr>
          </a:p>
        </p:txBody>
      </p:sp>
      <p:sp>
        <p:nvSpPr>
          <p:cNvPr id="161" name="Google Shape;161;p20"/>
          <p:cNvSpPr txBox="1"/>
          <p:nvPr/>
        </p:nvSpPr>
        <p:spPr>
          <a:xfrm>
            <a:off x="3392838" y="4107447"/>
            <a:ext cx="4572000" cy="54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Mechanical Engineering Capstone students complete their signature projects by requesting parts from the instructor</a:t>
            </a:r>
            <a:endParaRPr sz="1200">
              <a:solidFill>
                <a:schemeClr val="lt2"/>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1"/>
          <p:cNvPicPr preferRelativeResize="0"/>
          <p:nvPr/>
        </p:nvPicPr>
        <p:blipFill>
          <a:blip r:embed="rId4">
            <a:alphaModFix/>
          </a:blip>
          <a:stretch>
            <a:fillRect/>
          </a:stretch>
        </p:blipFill>
        <p:spPr>
          <a:xfrm>
            <a:off x="147100" y="1645338"/>
            <a:ext cx="2875325" cy="1783724"/>
          </a:xfrm>
          <a:prstGeom prst="rect">
            <a:avLst/>
          </a:prstGeom>
          <a:noFill/>
          <a:ln>
            <a:noFill/>
          </a:ln>
        </p:spPr>
      </p:pic>
      <p:sp>
        <p:nvSpPr>
          <p:cNvPr id="167" name="Google Shape;167;p21"/>
          <p:cNvSpPr txBox="1"/>
          <p:nvPr/>
        </p:nvSpPr>
        <p:spPr>
          <a:xfrm>
            <a:off x="250375" y="3429050"/>
            <a:ext cx="26688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Manual parts requesting and </a:t>
            </a:r>
            <a:r>
              <a:rPr lang="en" sz="1200">
                <a:solidFill>
                  <a:schemeClr val="lt2"/>
                </a:solidFill>
                <a:latin typeface="Roboto"/>
                <a:ea typeface="Roboto"/>
                <a:cs typeface="Roboto"/>
                <a:sym typeface="Roboto"/>
              </a:rPr>
              <a:t>tracking using spreadsheets</a:t>
            </a:r>
            <a:endParaRPr sz="1200">
              <a:solidFill>
                <a:schemeClr val="lt2"/>
              </a:solidFill>
              <a:latin typeface="Roboto"/>
              <a:ea typeface="Roboto"/>
              <a:cs typeface="Roboto"/>
              <a:sym typeface="Roboto"/>
            </a:endParaRPr>
          </a:p>
        </p:txBody>
      </p:sp>
      <p:pic>
        <p:nvPicPr>
          <p:cNvPr id="168" name="Google Shape;168;p21"/>
          <p:cNvPicPr preferRelativeResize="0"/>
          <p:nvPr/>
        </p:nvPicPr>
        <p:blipFill>
          <a:blip r:embed="rId5">
            <a:alphaModFix/>
          </a:blip>
          <a:stretch>
            <a:fillRect/>
          </a:stretch>
        </p:blipFill>
        <p:spPr>
          <a:xfrm>
            <a:off x="6108775" y="2446175"/>
            <a:ext cx="2250600" cy="602700"/>
          </a:xfrm>
          <a:prstGeom prst="rect">
            <a:avLst/>
          </a:prstGeom>
          <a:noFill/>
          <a:ln>
            <a:noFill/>
          </a:ln>
        </p:spPr>
      </p:pic>
      <p:sp>
        <p:nvSpPr>
          <p:cNvPr id="169" name="Google Shape;169;p21"/>
          <p:cNvSpPr txBox="1"/>
          <p:nvPr/>
        </p:nvSpPr>
        <p:spPr>
          <a:xfrm>
            <a:off x="5208238" y="3839325"/>
            <a:ext cx="26688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A streamlined </a:t>
            </a:r>
            <a:r>
              <a:rPr lang="en" sz="1200">
                <a:solidFill>
                  <a:schemeClr val="lt2"/>
                </a:solidFill>
                <a:latin typeface="Roboto"/>
                <a:ea typeface="Roboto"/>
                <a:cs typeface="Roboto"/>
                <a:sym typeface="Roboto"/>
              </a:rPr>
              <a:t>asset</a:t>
            </a:r>
            <a:r>
              <a:rPr lang="en" sz="1200">
                <a:solidFill>
                  <a:schemeClr val="lt2"/>
                </a:solidFill>
                <a:latin typeface="Roboto"/>
                <a:ea typeface="Roboto"/>
                <a:cs typeface="Roboto"/>
                <a:sym typeface="Roboto"/>
              </a:rPr>
              <a:t> tracking and management web application</a:t>
            </a:r>
            <a:endParaRPr sz="1200">
              <a:solidFill>
                <a:schemeClr val="lt2"/>
              </a:solidFill>
              <a:latin typeface="Roboto"/>
              <a:ea typeface="Roboto"/>
              <a:cs typeface="Roboto"/>
              <a:sym typeface="Roboto"/>
            </a:endParaRPr>
          </a:p>
        </p:txBody>
      </p:sp>
      <p:pic>
        <p:nvPicPr>
          <p:cNvPr id="170" name="Google Shape;170;p21"/>
          <p:cNvPicPr preferRelativeResize="0"/>
          <p:nvPr/>
        </p:nvPicPr>
        <p:blipFill>
          <a:blip r:embed="rId6">
            <a:alphaModFix/>
          </a:blip>
          <a:stretch>
            <a:fillRect/>
          </a:stretch>
        </p:blipFill>
        <p:spPr>
          <a:xfrm>
            <a:off x="3903588" y="1173325"/>
            <a:ext cx="5093299" cy="2666000"/>
          </a:xfrm>
          <a:prstGeom prst="rect">
            <a:avLst/>
          </a:prstGeom>
          <a:noFill/>
          <a:ln>
            <a:noFill/>
          </a:ln>
        </p:spPr>
      </p:pic>
      <p:sp>
        <p:nvSpPr>
          <p:cNvPr id="171" name="Google Shape;171;p21"/>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Product</a:t>
            </a:r>
            <a:endParaRPr/>
          </a:p>
        </p:txBody>
      </p:sp>
      <p:pic>
        <p:nvPicPr>
          <p:cNvPr id="172" name="Google Shape;172;p21"/>
          <p:cNvPicPr preferRelativeResize="0"/>
          <p:nvPr/>
        </p:nvPicPr>
        <p:blipFill>
          <a:blip r:embed="rId7">
            <a:alphaModFix/>
          </a:blip>
          <a:stretch>
            <a:fillRect/>
          </a:stretch>
        </p:blipFill>
        <p:spPr>
          <a:xfrm rot="5400000">
            <a:off x="3252638" y="2299850"/>
            <a:ext cx="538700" cy="53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2"/>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Existing ShipME Technologies</a:t>
            </a:r>
            <a:endParaRPr sz="1400"/>
          </a:p>
        </p:txBody>
      </p:sp>
      <p:pic>
        <p:nvPicPr>
          <p:cNvPr id="178" name="Google Shape;178;p22"/>
          <p:cNvPicPr preferRelativeResize="0"/>
          <p:nvPr/>
        </p:nvPicPr>
        <p:blipFill>
          <a:blip r:embed="rId4">
            <a:alphaModFix/>
          </a:blip>
          <a:stretch>
            <a:fillRect/>
          </a:stretch>
        </p:blipFill>
        <p:spPr>
          <a:xfrm>
            <a:off x="2452068" y="1471931"/>
            <a:ext cx="1908992" cy="1170816"/>
          </a:xfrm>
          <a:prstGeom prst="rect">
            <a:avLst/>
          </a:prstGeom>
          <a:noFill/>
          <a:ln>
            <a:noFill/>
          </a:ln>
        </p:spPr>
      </p:pic>
      <p:pic>
        <p:nvPicPr>
          <p:cNvPr id="179" name="Google Shape;179;p22"/>
          <p:cNvPicPr preferRelativeResize="0"/>
          <p:nvPr/>
        </p:nvPicPr>
        <p:blipFill>
          <a:blip r:embed="rId5">
            <a:alphaModFix/>
          </a:blip>
          <a:stretch>
            <a:fillRect/>
          </a:stretch>
        </p:blipFill>
        <p:spPr>
          <a:xfrm>
            <a:off x="225438" y="1105449"/>
            <a:ext cx="1908991" cy="1903764"/>
          </a:xfrm>
          <a:prstGeom prst="rect">
            <a:avLst/>
          </a:prstGeom>
          <a:noFill/>
          <a:ln>
            <a:noFill/>
          </a:ln>
        </p:spPr>
      </p:pic>
      <p:pic>
        <p:nvPicPr>
          <p:cNvPr id="180" name="Google Shape;180;p22"/>
          <p:cNvPicPr preferRelativeResize="0"/>
          <p:nvPr/>
        </p:nvPicPr>
        <p:blipFill>
          <a:blip r:embed="rId6">
            <a:alphaModFix/>
          </a:blip>
          <a:stretch>
            <a:fillRect/>
          </a:stretch>
        </p:blipFill>
        <p:spPr>
          <a:xfrm>
            <a:off x="4838014" y="1187599"/>
            <a:ext cx="1694700" cy="1739476"/>
          </a:xfrm>
          <a:prstGeom prst="rect">
            <a:avLst/>
          </a:prstGeom>
          <a:noFill/>
          <a:ln>
            <a:noFill/>
          </a:ln>
        </p:spPr>
      </p:pic>
      <p:sp>
        <p:nvSpPr>
          <p:cNvPr id="181" name="Google Shape;181;p22"/>
          <p:cNvSpPr txBox="1"/>
          <p:nvPr/>
        </p:nvSpPr>
        <p:spPr>
          <a:xfrm>
            <a:off x="225488"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React Bootstrap </a:t>
            </a:r>
            <a:r>
              <a:rPr lang="en" sz="1600">
                <a:solidFill>
                  <a:schemeClr val="lt2"/>
                </a:solidFill>
                <a:latin typeface="Roboto"/>
                <a:ea typeface="Roboto"/>
                <a:cs typeface="Roboto"/>
                <a:sym typeface="Roboto"/>
              </a:rPr>
              <a:t>Front End</a:t>
            </a:r>
            <a:endParaRPr sz="1600">
              <a:solidFill>
                <a:schemeClr val="lt2"/>
              </a:solidFill>
              <a:latin typeface="Roboto"/>
              <a:ea typeface="Roboto"/>
              <a:cs typeface="Roboto"/>
              <a:sym typeface="Roboto"/>
            </a:endParaRPr>
          </a:p>
        </p:txBody>
      </p:sp>
      <p:sp>
        <p:nvSpPr>
          <p:cNvPr id="182" name="Google Shape;182;p22"/>
          <p:cNvSpPr txBox="1"/>
          <p:nvPr/>
        </p:nvSpPr>
        <p:spPr>
          <a:xfrm>
            <a:off x="2452113"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2"/>
                </a:solidFill>
                <a:latin typeface="Roboto"/>
                <a:ea typeface="Roboto"/>
                <a:cs typeface="Roboto"/>
                <a:sym typeface="Roboto"/>
              </a:rPr>
              <a:t>Express.js</a:t>
            </a:r>
            <a:endParaRPr sz="1600">
              <a:solidFill>
                <a:schemeClr val="dk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Back End API</a:t>
            </a:r>
            <a:endParaRPr sz="1600">
              <a:solidFill>
                <a:schemeClr val="lt2"/>
              </a:solidFill>
              <a:latin typeface="Roboto"/>
              <a:ea typeface="Roboto"/>
              <a:cs typeface="Roboto"/>
              <a:sym typeface="Roboto"/>
            </a:endParaRPr>
          </a:p>
        </p:txBody>
      </p:sp>
      <p:sp>
        <p:nvSpPr>
          <p:cNvPr id="183" name="Google Shape;183;p22"/>
          <p:cNvSpPr txBox="1"/>
          <p:nvPr/>
        </p:nvSpPr>
        <p:spPr>
          <a:xfrm>
            <a:off x="4730913"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PostgreSQL </a:t>
            </a:r>
            <a:r>
              <a:rPr lang="en" sz="1600">
                <a:solidFill>
                  <a:schemeClr val="lt2"/>
                </a:solidFill>
                <a:latin typeface="Roboto"/>
                <a:ea typeface="Roboto"/>
                <a:cs typeface="Roboto"/>
                <a:sym typeface="Roboto"/>
              </a:rPr>
              <a:t>Database</a:t>
            </a:r>
            <a:endParaRPr sz="1600">
              <a:solidFill>
                <a:schemeClr val="lt2"/>
              </a:solidFill>
              <a:latin typeface="Roboto"/>
              <a:ea typeface="Roboto"/>
              <a:cs typeface="Roboto"/>
              <a:sym typeface="Roboto"/>
            </a:endParaRPr>
          </a:p>
        </p:txBody>
      </p:sp>
      <p:pic>
        <p:nvPicPr>
          <p:cNvPr id="184" name="Google Shape;184;p22"/>
          <p:cNvPicPr preferRelativeResize="0"/>
          <p:nvPr/>
        </p:nvPicPr>
        <p:blipFill>
          <a:blip r:embed="rId7">
            <a:alphaModFix/>
          </a:blip>
          <a:stretch>
            <a:fillRect/>
          </a:stretch>
        </p:blipFill>
        <p:spPr>
          <a:xfrm>
            <a:off x="7009661" y="1102886"/>
            <a:ext cx="1908900" cy="1908900"/>
          </a:xfrm>
          <a:prstGeom prst="rect">
            <a:avLst/>
          </a:prstGeom>
          <a:noFill/>
          <a:ln>
            <a:noFill/>
          </a:ln>
        </p:spPr>
      </p:pic>
      <p:sp>
        <p:nvSpPr>
          <p:cNvPr id="185" name="Google Shape;185;p22"/>
          <p:cNvSpPr txBox="1"/>
          <p:nvPr/>
        </p:nvSpPr>
        <p:spPr>
          <a:xfrm>
            <a:off x="6972588"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Docker</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Containerizer</a:t>
            </a:r>
            <a:endParaRPr sz="1600">
              <a:solidFill>
                <a:schemeClr val="lt2"/>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3"/>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New ShipME</a:t>
            </a:r>
            <a:r>
              <a:rPr lang="en" sz="1400"/>
              <a:t> </a:t>
            </a:r>
            <a:r>
              <a:rPr lang="en" sz="1400"/>
              <a:t>Technologies</a:t>
            </a:r>
            <a:endParaRPr sz="1400"/>
          </a:p>
        </p:txBody>
      </p:sp>
      <p:sp>
        <p:nvSpPr>
          <p:cNvPr id="191" name="Google Shape;191;p23"/>
          <p:cNvSpPr txBox="1"/>
          <p:nvPr/>
        </p:nvSpPr>
        <p:spPr>
          <a:xfrm>
            <a:off x="2201588" y="3085575"/>
            <a:ext cx="22074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2"/>
                </a:solidFill>
                <a:latin typeface="Roboto"/>
                <a:ea typeface="Roboto"/>
                <a:cs typeface="Roboto"/>
                <a:sym typeface="Roboto"/>
              </a:rPr>
              <a:t>Amazon Web Services</a:t>
            </a:r>
            <a:endParaRPr sz="1600">
              <a:solidFill>
                <a:schemeClr val="dk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Hosting</a:t>
            </a:r>
            <a:endParaRPr sz="1600">
              <a:solidFill>
                <a:schemeClr val="lt2"/>
              </a:solidFill>
              <a:latin typeface="Roboto"/>
              <a:ea typeface="Roboto"/>
              <a:cs typeface="Roboto"/>
              <a:sym typeface="Roboto"/>
            </a:endParaRPr>
          </a:p>
        </p:txBody>
      </p:sp>
      <p:sp>
        <p:nvSpPr>
          <p:cNvPr id="192" name="Google Shape;192;p23"/>
          <p:cNvSpPr txBox="1"/>
          <p:nvPr/>
        </p:nvSpPr>
        <p:spPr>
          <a:xfrm>
            <a:off x="5025500"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OAuth 2.0</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Authentication</a:t>
            </a:r>
            <a:endParaRPr sz="1600">
              <a:solidFill>
                <a:schemeClr val="lt2"/>
              </a:solidFill>
              <a:latin typeface="Roboto"/>
              <a:ea typeface="Roboto"/>
              <a:cs typeface="Roboto"/>
              <a:sym typeface="Roboto"/>
            </a:endParaRPr>
          </a:p>
        </p:txBody>
      </p:sp>
      <p:pic>
        <p:nvPicPr>
          <p:cNvPr id="193" name="Google Shape;193;p23" title="st_small_507x507-pad_600x600_f8f8f8-removebg-preview.png"/>
          <p:cNvPicPr preferRelativeResize="0"/>
          <p:nvPr/>
        </p:nvPicPr>
        <p:blipFill rotWithShape="1">
          <a:blip r:embed="rId4">
            <a:alphaModFix/>
          </a:blip>
          <a:srcRect b="17051" l="6004" r="5169" t="19537"/>
          <a:stretch/>
        </p:blipFill>
        <p:spPr>
          <a:xfrm>
            <a:off x="1948425" y="1174475"/>
            <a:ext cx="2713756" cy="1911096"/>
          </a:xfrm>
          <a:prstGeom prst="rect">
            <a:avLst/>
          </a:prstGeom>
          <a:noFill/>
          <a:ln>
            <a:noFill/>
          </a:ln>
        </p:spPr>
      </p:pic>
      <p:pic>
        <p:nvPicPr>
          <p:cNvPr id="194" name="Google Shape;194;p23" title="1_e2x6biTeTNWeMc-C4aPogw-removebg-preview.png"/>
          <p:cNvPicPr preferRelativeResize="0"/>
          <p:nvPr/>
        </p:nvPicPr>
        <p:blipFill>
          <a:blip r:embed="rId5">
            <a:alphaModFix/>
          </a:blip>
          <a:stretch>
            <a:fillRect/>
          </a:stretch>
        </p:blipFill>
        <p:spPr>
          <a:xfrm>
            <a:off x="4804950" y="1352788"/>
            <a:ext cx="2350008" cy="155448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pic>
        <p:nvPicPr>
          <p:cNvPr id="199" name="Google Shape;199;p24"/>
          <p:cNvPicPr preferRelativeResize="0"/>
          <p:nvPr/>
        </p:nvPicPr>
        <p:blipFill>
          <a:blip r:embed="rId4">
            <a:alphaModFix/>
          </a:blip>
          <a:stretch>
            <a:fillRect/>
          </a:stretch>
        </p:blipFill>
        <p:spPr>
          <a:xfrm>
            <a:off x="169844" y="1681625"/>
            <a:ext cx="2139696" cy="1371600"/>
          </a:xfrm>
          <a:prstGeom prst="rect">
            <a:avLst/>
          </a:prstGeom>
          <a:noFill/>
          <a:ln>
            <a:noFill/>
          </a:ln>
        </p:spPr>
      </p:pic>
      <p:sp>
        <p:nvSpPr>
          <p:cNvPr id="200" name="Google Shape;200;p24"/>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Accomplishments</a:t>
            </a:r>
            <a:endParaRPr/>
          </a:p>
        </p:txBody>
      </p:sp>
      <p:sp>
        <p:nvSpPr>
          <p:cNvPr id="201" name="Google Shape;201;p24"/>
          <p:cNvSpPr txBox="1"/>
          <p:nvPr/>
        </p:nvSpPr>
        <p:spPr>
          <a:xfrm>
            <a:off x="169838" y="2956200"/>
            <a:ext cx="2039100" cy="60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Major pages implemented</a:t>
            </a:r>
            <a:endParaRPr sz="1600">
              <a:solidFill>
                <a:schemeClr val="lt2"/>
              </a:solidFill>
              <a:latin typeface="Roboto"/>
              <a:ea typeface="Roboto"/>
              <a:cs typeface="Roboto"/>
              <a:sym typeface="Roboto"/>
            </a:endParaRPr>
          </a:p>
        </p:txBody>
      </p:sp>
      <p:sp>
        <p:nvSpPr>
          <p:cNvPr id="202" name="Google Shape;202;p24"/>
          <p:cNvSpPr txBox="1"/>
          <p:nvPr/>
        </p:nvSpPr>
        <p:spPr>
          <a:xfrm>
            <a:off x="6162475" y="2156525"/>
            <a:ext cx="2411700" cy="41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600">
              <a:solidFill>
                <a:schemeClr val="lt2"/>
              </a:solidFill>
              <a:latin typeface="Roboto"/>
              <a:ea typeface="Roboto"/>
              <a:cs typeface="Roboto"/>
              <a:sym typeface="Roboto"/>
            </a:endParaRPr>
          </a:p>
        </p:txBody>
      </p:sp>
      <p:pic>
        <p:nvPicPr>
          <p:cNvPr id="203" name="Google Shape;203;p24"/>
          <p:cNvPicPr preferRelativeResize="0"/>
          <p:nvPr/>
        </p:nvPicPr>
        <p:blipFill>
          <a:blip r:embed="rId5">
            <a:alphaModFix/>
          </a:blip>
          <a:stretch>
            <a:fillRect/>
          </a:stretch>
        </p:blipFill>
        <p:spPr>
          <a:xfrm>
            <a:off x="1777350" y="2380725"/>
            <a:ext cx="684575" cy="651675"/>
          </a:xfrm>
          <a:prstGeom prst="rect">
            <a:avLst/>
          </a:prstGeom>
          <a:noFill/>
          <a:ln>
            <a:noFill/>
          </a:ln>
        </p:spPr>
      </p:pic>
      <p:sp>
        <p:nvSpPr>
          <p:cNvPr id="204" name="Google Shape;204;p24"/>
          <p:cNvSpPr txBox="1"/>
          <p:nvPr/>
        </p:nvSpPr>
        <p:spPr>
          <a:xfrm>
            <a:off x="2613175" y="2956200"/>
            <a:ext cx="1968000" cy="60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Microsoft OAuth 2.0 implemented</a:t>
            </a:r>
            <a:endParaRPr sz="1600">
              <a:solidFill>
                <a:schemeClr val="lt2"/>
              </a:solidFill>
              <a:latin typeface="Roboto"/>
              <a:ea typeface="Roboto"/>
              <a:cs typeface="Roboto"/>
              <a:sym typeface="Roboto"/>
            </a:endParaRPr>
          </a:p>
        </p:txBody>
      </p:sp>
      <p:pic>
        <p:nvPicPr>
          <p:cNvPr id="205" name="Google Shape;205;p24"/>
          <p:cNvPicPr preferRelativeResize="0"/>
          <p:nvPr/>
        </p:nvPicPr>
        <p:blipFill>
          <a:blip r:embed="rId6">
            <a:alphaModFix/>
          </a:blip>
          <a:stretch>
            <a:fillRect/>
          </a:stretch>
        </p:blipFill>
        <p:spPr>
          <a:xfrm>
            <a:off x="4845937" y="1584600"/>
            <a:ext cx="1371600" cy="1371600"/>
          </a:xfrm>
          <a:prstGeom prst="rect">
            <a:avLst/>
          </a:prstGeom>
          <a:noFill/>
          <a:ln>
            <a:noFill/>
          </a:ln>
        </p:spPr>
      </p:pic>
      <p:sp>
        <p:nvSpPr>
          <p:cNvPr id="206" name="Google Shape;206;p24"/>
          <p:cNvSpPr txBox="1"/>
          <p:nvPr/>
        </p:nvSpPr>
        <p:spPr>
          <a:xfrm>
            <a:off x="4917713" y="2956200"/>
            <a:ext cx="1303800" cy="60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User Study completed</a:t>
            </a:r>
            <a:endParaRPr sz="1600">
              <a:solidFill>
                <a:schemeClr val="lt2"/>
              </a:solidFill>
              <a:latin typeface="Roboto"/>
              <a:ea typeface="Roboto"/>
              <a:cs typeface="Roboto"/>
              <a:sym typeface="Roboto"/>
            </a:endParaRPr>
          </a:p>
        </p:txBody>
      </p:sp>
      <p:pic>
        <p:nvPicPr>
          <p:cNvPr id="207" name="Google Shape;207;p24"/>
          <p:cNvPicPr preferRelativeResize="0"/>
          <p:nvPr/>
        </p:nvPicPr>
        <p:blipFill>
          <a:blip r:embed="rId7">
            <a:alphaModFix/>
          </a:blip>
          <a:stretch>
            <a:fillRect/>
          </a:stretch>
        </p:blipFill>
        <p:spPr>
          <a:xfrm>
            <a:off x="6717249" y="1584600"/>
            <a:ext cx="2062556" cy="1371600"/>
          </a:xfrm>
          <a:prstGeom prst="rect">
            <a:avLst/>
          </a:prstGeom>
          <a:noFill/>
          <a:ln>
            <a:noFill/>
          </a:ln>
        </p:spPr>
      </p:pic>
      <p:sp>
        <p:nvSpPr>
          <p:cNvPr id="208" name="Google Shape;208;p24"/>
          <p:cNvSpPr txBox="1"/>
          <p:nvPr/>
        </p:nvSpPr>
        <p:spPr>
          <a:xfrm>
            <a:off x="6717238" y="2956188"/>
            <a:ext cx="2256900" cy="602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Cloud services </a:t>
            </a:r>
            <a:endParaRPr sz="1600">
              <a:solidFill>
                <a:schemeClr val="lt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deployed</a:t>
            </a:r>
            <a:endParaRPr sz="1600">
              <a:solidFill>
                <a:schemeClr val="lt2"/>
              </a:solidFill>
              <a:latin typeface="Roboto"/>
              <a:ea typeface="Roboto"/>
              <a:cs typeface="Roboto"/>
              <a:sym typeface="Roboto"/>
            </a:endParaRPr>
          </a:p>
        </p:txBody>
      </p:sp>
      <p:pic>
        <p:nvPicPr>
          <p:cNvPr id="209" name="Google Shape;209;p24"/>
          <p:cNvPicPr preferRelativeResize="0"/>
          <p:nvPr/>
        </p:nvPicPr>
        <p:blipFill>
          <a:blip r:embed="rId5">
            <a:alphaModFix/>
          </a:blip>
          <a:stretch>
            <a:fillRect/>
          </a:stretch>
        </p:blipFill>
        <p:spPr>
          <a:xfrm>
            <a:off x="5685350" y="2380725"/>
            <a:ext cx="684575" cy="651675"/>
          </a:xfrm>
          <a:prstGeom prst="rect">
            <a:avLst/>
          </a:prstGeom>
          <a:noFill/>
          <a:ln>
            <a:noFill/>
          </a:ln>
        </p:spPr>
      </p:pic>
      <p:pic>
        <p:nvPicPr>
          <p:cNvPr id="210" name="Google Shape;210;p24"/>
          <p:cNvPicPr preferRelativeResize="0"/>
          <p:nvPr/>
        </p:nvPicPr>
        <p:blipFill>
          <a:blip r:embed="rId5">
            <a:alphaModFix/>
          </a:blip>
          <a:stretch>
            <a:fillRect/>
          </a:stretch>
        </p:blipFill>
        <p:spPr>
          <a:xfrm>
            <a:off x="8247625" y="2283700"/>
            <a:ext cx="684575" cy="651675"/>
          </a:xfrm>
          <a:prstGeom prst="rect">
            <a:avLst/>
          </a:prstGeom>
          <a:noFill/>
          <a:ln>
            <a:noFill/>
          </a:ln>
        </p:spPr>
      </p:pic>
      <p:pic>
        <p:nvPicPr>
          <p:cNvPr id="211" name="Google Shape;211;p24"/>
          <p:cNvPicPr preferRelativeResize="0"/>
          <p:nvPr/>
        </p:nvPicPr>
        <p:blipFill>
          <a:blip r:embed="rId8">
            <a:alphaModFix/>
          </a:blip>
          <a:stretch>
            <a:fillRect/>
          </a:stretch>
        </p:blipFill>
        <p:spPr>
          <a:xfrm>
            <a:off x="2898013" y="1584600"/>
            <a:ext cx="1371600" cy="1371600"/>
          </a:xfrm>
          <a:prstGeom prst="rect">
            <a:avLst/>
          </a:prstGeom>
          <a:noFill/>
          <a:ln>
            <a:noFill/>
          </a:ln>
        </p:spPr>
      </p:pic>
      <p:pic>
        <p:nvPicPr>
          <p:cNvPr id="212" name="Google Shape;212;p24"/>
          <p:cNvPicPr preferRelativeResize="0"/>
          <p:nvPr/>
        </p:nvPicPr>
        <p:blipFill>
          <a:blip r:embed="rId5">
            <a:alphaModFix/>
          </a:blip>
          <a:stretch>
            <a:fillRect/>
          </a:stretch>
        </p:blipFill>
        <p:spPr>
          <a:xfrm>
            <a:off x="3737425" y="2380725"/>
            <a:ext cx="684575" cy="651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6" name="Shape 216"/>
        <p:cNvGrpSpPr/>
        <p:nvPr/>
      </p:nvGrpSpPr>
      <p:grpSpPr>
        <a:xfrm>
          <a:off x="0" y="0"/>
          <a:ext cx="0" cy="0"/>
          <a:chOff x="0" y="0"/>
          <a:chExt cx="0" cy="0"/>
        </a:xfrm>
      </p:grpSpPr>
      <p:pic>
        <p:nvPicPr>
          <p:cNvPr id="217" name="Google Shape;217;p25"/>
          <p:cNvPicPr preferRelativeResize="0"/>
          <p:nvPr/>
        </p:nvPicPr>
        <p:blipFill>
          <a:blip r:embed="rId4">
            <a:alphaModFix/>
          </a:blip>
          <a:stretch>
            <a:fillRect/>
          </a:stretch>
        </p:blipFill>
        <p:spPr>
          <a:xfrm>
            <a:off x="0" y="558225"/>
            <a:ext cx="9143999" cy="4027040"/>
          </a:xfrm>
          <a:prstGeom prst="rect">
            <a:avLst/>
          </a:prstGeom>
          <a:noFill/>
          <a:ln>
            <a:noFill/>
          </a:ln>
        </p:spPr>
      </p:pic>
      <p:cxnSp>
        <p:nvCxnSpPr>
          <p:cNvPr id="218" name="Google Shape;218;p25"/>
          <p:cNvCxnSpPr/>
          <p:nvPr/>
        </p:nvCxnSpPr>
        <p:spPr>
          <a:xfrm flipH="1">
            <a:off x="6500425" y="2501050"/>
            <a:ext cx="767100" cy="511500"/>
          </a:xfrm>
          <a:prstGeom prst="straightConnector1">
            <a:avLst/>
          </a:prstGeom>
          <a:noFill/>
          <a:ln cap="flat" cmpd="sng" w="9525">
            <a:solidFill>
              <a:srgbClr val="522D80"/>
            </a:solidFill>
            <a:prstDash val="solid"/>
            <a:round/>
            <a:headEnd len="med" w="med" type="none"/>
            <a:tailEnd len="med" w="med" type="triangle"/>
          </a:ln>
        </p:spPr>
      </p:cxnSp>
      <p:sp>
        <p:nvSpPr>
          <p:cNvPr id="219" name="Google Shape;219;p25"/>
          <p:cNvSpPr txBox="1"/>
          <p:nvPr/>
        </p:nvSpPr>
        <p:spPr>
          <a:xfrm>
            <a:off x="7176850" y="2291600"/>
            <a:ext cx="1088700" cy="290400"/>
          </a:xfrm>
          <a:prstGeom prst="rect">
            <a:avLst/>
          </a:prstGeom>
          <a:solidFill>
            <a:schemeClr val="lt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rgbClr val="522D80"/>
                </a:solidFill>
                <a:latin typeface="Roboto"/>
                <a:ea typeface="Roboto"/>
                <a:cs typeface="Roboto"/>
                <a:sym typeface="Roboto"/>
              </a:rPr>
              <a:t>We are here</a:t>
            </a:r>
            <a:endParaRPr sz="1300">
              <a:solidFill>
                <a:srgbClr val="522D80"/>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Challenges</a:t>
            </a:r>
            <a:endParaRPr/>
          </a:p>
        </p:txBody>
      </p:sp>
      <p:pic>
        <p:nvPicPr>
          <p:cNvPr id="225" name="Google Shape;225;p26"/>
          <p:cNvPicPr preferRelativeResize="0"/>
          <p:nvPr/>
        </p:nvPicPr>
        <p:blipFill>
          <a:blip r:embed="rId4">
            <a:alphaModFix/>
          </a:blip>
          <a:stretch>
            <a:fillRect/>
          </a:stretch>
        </p:blipFill>
        <p:spPr>
          <a:xfrm>
            <a:off x="1533063" y="1448250"/>
            <a:ext cx="1828800" cy="1828800"/>
          </a:xfrm>
          <a:prstGeom prst="rect">
            <a:avLst/>
          </a:prstGeom>
          <a:noFill/>
          <a:ln>
            <a:noFill/>
          </a:ln>
        </p:spPr>
      </p:pic>
      <p:sp>
        <p:nvSpPr>
          <p:cNvPr id="226" name="Google Shape;226;p26"/>
          <p:cNvSpPr txBox="1"/>
          <p:nvPr/>
        </p:nvSpPr>
        <p:spPr>
          <a:xfrm>
            <a:off x="1493013" y="3277045"/>
            <a:ext cx="19089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rgbClr val="737373"/>
                </a:solidFill>
                <a:latin typeface="Roboto"/>
                <a:ea typeface="Roboto"/>
                <a:cs typeface="Roboto"/>
                <a:sym typeface="Roboto"/>
              </a:rPr>
              <a:t>Learning React</a:t>
            </a:r>
            <a:endParaRPr sz="1600">
              <a:solidFill>
                <a:srgbClr val="737373"/>
              </a:solidFill>
              <a:latin typeface="Roboto"/>
              <a:ea typeface="Roboto"/>
              <a:cs typeface="Roboto"/>
              <a:sym typeface="Roboto"/>
            </a:endParaRPr>
          </a:p>
        </p:txBody>
      </p:sp>
      <p:pic>
        <p:nvPicPr>
          <p:cNvPr id="227" name="Google Shape;227;p26"/>
          <p:cNvPicPr preferRelativeResize="0"/>
          <p:nvPr/>
        </p:nvPicPr>
        <p:blipFill>
          <a:blip r:embed="rId5">
            <a:alphaModFix/>
          </a:blip>
          <a:stretch>
            <a:fillRect/>
          </a:stretch>
        </p:blipFill>
        <p:spPr>
          <a:xfrm>
            <a:off x="3637949" y="1753050"/>
            <a:ext cx="1828797" cy="1219201"/>
          </a:xfrm>
          <a:prstGeom prst="rect">
            <a:avLst/>
          </a:prstGeom>
          <a:noFill/>
          <a:ln>
            <a:noFill/>
          </a:ln>
        </p:spPr>
      </p:pic>
      <p:sp>
        <p:nvSpPr>
          <p:cNvPr id="228" name="Google Shape;228;p26"/>
          <p:cNvSpPr txBox="1"/>
          <p:nvPr/>
        </p:nvSpPr>
        <p:spPr>
          <a:xfrm>
            <a:off x="3444300" y="3277050"/>
            <a:ext cx="22161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rgbClr val="737373"/>
                </a:solidFill>
                <a:latin typeface="Roboto"/>
                <a:ea typeface="Roboto"/>
                <a:cs typeface="Roboto"/>
                <a:sym typeface="Roboto"/>
              </a:rPr>
              <a:t>Hosting</a:t>
            </a:r>
            <a:endParaRPr sz="1600">
              <a:solidFill>
                <a:srgbClr val="737373"/>
              </a:solidFill>
              <a:latin typeface="Roboto"/>
              <a:ea typeface="Roboto"/>
              <a:cs typeface="Roboto"/>
              <a:sym typeface="Roboto"/>
            </a:endParaRPr>
          </a:p>
        </p:txBody>
      </p:sp>
      <p:pic>
        <p:nvPicPr>
          <p:cNvPr id="229" name="Google Shape;229;p26"/>
          <p:cNvPicPr preferRelativeResize="0"/>
          <p:nvPr/>
        </p:nvPicPr>
        <p:blipFill>
          <a:blip r:embed="rId6">
            <a:alphaModFix/>
          </a:blip>
          <a:stretch>
            <a:fillRect/>
          </a:stretch>
        </p:blipFill>
        <p:spPr>
          <a:xfrm>
            <a:off x="5742825" y="1562550"/>
            <a:ext cx="1600200" cy="1600200"/>
          </a:xfrm>
          <a:prstGeom prst="rect">
            <a:avLst/>
          </a:prstGeom>
          <a:noFill/>
          <a:ln>
            <a:noFill/>
          </a:ln>
        </p:spPr>
      </p:pic>
      <p:sp>
        <p:nvSpPr>
          <p:cNvPr id="230" name="Google Shape;230;p26"/>
          <p:cNvSpPr txBox="1"/>
          <p:nvPr/>
        </p:nvSpPr>
        <p:spPr>
          <a:xfrm>
            <a:off x="5434875" y="3277050"/>
            <a:ext cx="22161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rgbClr val="737373"/>
                </a:solidFill>
                <a:latin typeface="Roboto"/>
                <a:ea typeface="Roboto"/>
                <a:cs typeface="Roboto"/>
                <a:sym typeface="Roboto"/>
              </a:rPr>
              <a:t>Time constraints</a:t>
            </a:r>
            <a:endParaRPr sz="1600">
              <a:solidFill>
                <a:srgbClr val="737373"/>
              </a:solidFill>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27"/>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Live Demo</a:t>
            </a:r>
            <a:endParaRPr/>
          </a:p>
        </p:txBody>
      </p:sp>
      <p:sp>
        <p:nvSpPr>
          <p:cNvPr id="236" name="Google Shape;236;p27"/>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lnSpcReduction="10000"/>
          </a:bodyPr>
          <a:lstStyle/>
          <a:p>
            <a:pPr indent="0" lvl="0" marL="0" rtl="0" algn="ctr">
              <a:spcBef>
                <a:spcPts val="0"/>
              </a:spcBef>
              <a:spcAft>
                <a:spcPts val="0"/>
              </a:spcAft>
              <a:buNone/>
            </a:pPr>
            <a:r>
              <a:rPr lang="en" u="sng">
                <a:hlinkClick r:id="rId3"/>
              </a:rPr>
              <a:t>https://shipmeapp.com</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F56600"/>
      </a:dk1>
      <a:lt1>
        <a:srgbClr val="FFFFFF"/>
      </a:lt1>
      <a:dk2>
        <a:srgbClr val="333333"/>
      </a:dk2>
      <a:lt2>
        <a:srgbClr val="737373"/>
      </a:lt2>
      <a:accent1>
        <a:srgbClr val="005EB8"/>
      </a:accent1>
      <a:accent2>
        <a:srgbClr val="546223"/>
      </a:accent2>
      <a:accent3>
        <a:srgbClr val="B94700"/>
      </a:accent3>
      <a:accent4>
        <a:srgbClr val="FAFAFA"/>
      </a:accent4>
      <a:accent5>
        <a:srgbClr val="00205B"/>
      </a:accent5>
      <a:accent6>
        <a:srgbClr val="EFDBB2"/>
      </a:accent6>
      <a:hlink>
        <a:srgbClr val="2E1A47"/>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