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Lst>
  <p:sldSz cy="5143500" cx="9144000"/>
  <p:notesSz cx="6858000" cy="9144000"/>
  <p:embeddedFontLst>
    <p:embeddedFont>
      <p:font typeface="Raleway"/>
      <p:regular r:id="rId14"/>
      <p:bold r:id="rId15"/>
      <p:italic r:id="rId16"/>
      <p:boldItalic r:id="rId17"/>
    </p:embeddedFont>
    <p:embeddedFont>
      <p:font typeface="Roboto"/>
      <p:regular r:id="rId18"/>
      <p:bold r:id="rId19"/>
      <p:italic r:id="rId20"/>
      <p:boldItalic r:id="rId21"/>
    </p:embeddedFont>
    <p:embeddedFont>
      <p:font typeface="Raleway ExtraBold"/>
      <p:bold r:id="rId22"/>
      <p:boldItalic r:id="rId23"/>
    </p:embeddedFont>
    <p:embeddedFont>
      <p:font typeface="Raleway Medium"/>
      <p:regular r:id="rId24"/>
      <p:bold r:id="rId25"/>
      <p:italic r:id="rId26"/>
      <p:boldItalic r:id="rId27"/>
    </p:embeddedFont>
    <p:embeddedFont>
      <p:font typeface="Open Sans"/>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4" name="Isiah Pham"/>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italic.fntdata"/><Relationship Id="rId22" Type="http://schemas.openxmlformats.org/officeDocument/2006/relationships/font" Target="fonts/RalewayExtraBold-bold.fntdata"/><Relationship Id="rId21" Type="http://schemas.openxmlformats.org/officeDocument/2006/relationships/font" Target="fonts/Roboto-boldItalic.fntdata"/><Relationship Id="rId24" Type="http://schemas.openxmlformats.org/officeDocument/2006/relationships/font" Target="fonts/RalewayMedium-regular.fntdata"/><Relationship Id="rId23" Type="http://schemas.openxmlformats.org/officeDocument/2006/relationships/font" Target="fonts/RalewayExtraBold-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font" Target="fonts/RalewayMedium-italic.fntdata"/><Relationship Id="rId25" Type="http://schemas.openxmlformats.org/officeDocument/2006/relationships/font" Target="fonts/RalewayMedium-bold.fntdata"/><Relationship Id="rId28" Type="http://schemas.openxmlformats.org/officeDocument/2006/relationships/font" Target="fonts/OpenSans-regular.fntdata"/><Relationship Id="rId27" Type="http://schemas.openxmlformats.org/officeDocument/2006/relationships/font" Target="fonts/RalewayMedium-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OpenSans-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OpenSans-boldItalic.fntdata"/><Relationship Id="rId30" Type="http://schemas.openxmlformats.org/officeDocument/2006/relationships/font" Target="fonts/Open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Raleway-bold.fntdata"/><Relationship Id="rId14" Type="http://schemas.openxmlformats.org/officeDocument/2006/relationships/font" Target="fonts/Raleway-regular.fntdata"/><Relationship Id="rId17" Type="http://schemas.openxmlformats.org/officeDocument/2006/relationships/font" Target="fonts/Raleway-boldItalic.fntdata"/><Relationship Id="rId16" Type="http://schemas.openxmlformats.org/officeDocument/2006/relationships/font" Target="fonts/Raleway-italic.fntdata"/><Relationship Id="rId19" Type="http://schemas.openxmlformats.org/officeDocument/2006/relationships/font" Target="fonts/Roboto-bold.fntdata"/><Relationship Id="rId18" Type="http://schemas.openxmlformats.org/officeDocument/2006/relationships/font" Target="fonts/Roboto-regular.fnt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2-27T16:54:10.075">
    <p:pos x="6000" y="0"/>
    <p:text>Tim</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5-02-27T16:54:16.028">
    <p:pos x="6000" y="0"/>
    <p:text>Owen</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5-02-27T16:51:50.564">
    <p:pos x="6000" y="0"/>
    <p:text>Isaiah</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5-02-27T16:54:21.212">
    <p:pos x="6000" y="0"/>
    <p:text>Owen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3a31e5c325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3a31e5c325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3a8ae0856d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3a8ae0856d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Our team has partnered with Clemson University’s Mechanical Engineering department to develop a software solution for the ME 4020 Capstone course. In this course, students work with industry partners to design and prototype solutions for their projects. Students currently submit parts requests via an Excel spreadsheet to the course instructor, Dr. Guggisberg, who coordinates with students via email about the status of those requests. However, manually managing large quantities of requests and emails presents a high administrative load.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a8ae0856d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a8ae0856d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To streamline the process, our team has created ShipME, an asset management and tracking solution. ShipME is a full-stack web application that allows students to submit parts requests on behalf of their team and view the status of those requests</a:t>
            </a:r>
            <a:r>
              <a:rPr lang="en">
                <a:solidFill>
                  <a:schemeClr val="dk1"/>
                </a:solidFill>
              </a:rPr>
              <a:t>. Status updates are also provided in the form of automated email notifications. </a:t>
            </a:r>
            <a:r>
              <a:rPr lang="en">
                <a:solidFill>
                  <a:schemeClr val="dk1"/>
                </a:solidFill>
              </a:rPr>
              <a:t>Instructors can </a:t>
            </a:r>
            <a:r>
              <a:rPr lang="en">
                <a:solidFill>
                  <a:schemeClr val="dk1"/>
                </a:solidFill>
              </a:rPr>
              <a:t>consolidate</a:t>
            </a:r>
            <a:r>
              <a:rPr lang="en">
                <a:solidFill>
                  <a:schemeClr val="dk1"/>
                </a:solidFill>
              </a:rPr>
              <a:t> requests by supplier and manage those requests graphically, offering a one-stop-shop for parts ordering and decreasing the overall administrative load.</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3a31e5c32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3a31e5c32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These are the technologies we use to power ShipME. Our application’s front end interface is developed and rendered using the React JavaScript framework, and we make use of the React Bootstrap component library for design. All of our application’s data, such as information for users, orders, parts, and requests, is stored in a PostgreSQL database, which was chosen for its solid reputation as a free and open-source relational database platform. We designed an API using the Express.js library that communicates with the database to fetch or update data. The API is consumed by our front end to display data in our application as needed. For our application to be deployed in almost any environment (local or in the cloud), we utilize Docker containers for each major application component.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3a8ae0856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33a8ae0856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this stage in development, we have accomplished the following: we have finalized the schemas for our database, created comprehensive test data that allows us to validate back end functionality without real users, built a complete RESTful API to enable communication between our database and our front end, and completed a series of user interface mockups that serve as the primary references for our front end application’s final design. We have also begun designing our application’s user interface, although this is still early-stage.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3a31e5c325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3a31e5c325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Based on what we have accomplished so far, we can revisit our roadmap from earlier this semester and give an update. We are currently wrapping up sprint 3, and we have finished </a:t>
            </a:r>
            <a:r>
              <a:rPr lang="en"/>
              <a:t>researching </a:t>
            </a:r>
            <a:r>
              <a:rPr lang="en"/>
              <a:t>and designing, and the backend. We are still working on the frontend, and our next big milestone is having an MVP that is deployed and hosted, by the the end of March or early April. The project has progressed well so far, we have hit a few speed bumps and detours.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3a40db7c5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33a40db7c5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Although we’ve been making great development progress over the past few weeks, we’ve run into a couple of challenges. First and chief among these has been the learning curve associated with React, which has been especially steep for those of us who came into this project with little to no web development experience. Second, we’ve so far been denied access to the Clemson Canvas API, which our partner originally requested we use for user authentication. On that note, we’ve begun to switch gears and look towards other methods of authentication, such as Google account OAuth. Finally, we’re still waiting on access to a dedicated hosting environment that would allow us to move away from local container development and create a plan for eventual production deployment.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63" name="Shape 63"/>
        <p:cNvGrpSpPr/>
        <p:nvPr/>
      </p:nvGrpSpPr>
      <p:grpSpPr>
        <a:xfrm>
          <a:off x="0" y="0"/>
          <a:ext cx="0" cy="0"/>
          <a:chOff x="0" y="0"/>
          <a:chExt cx="0" cy="0"/>
        </a:xfrm>
      </p:grpSpPr>
      <p:sp>
        <p:nvSpPr>
          <p:cNvPr id="64" name="Google Shape;64;p13"/>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65" name="Google Shape;65;p13"/>
          <p:cNvSpPr txBox="1"/>
          <p:nvPr>
            <p:ph idx="2" type="title"/>
          </p:nvPr>
        </p:nvSpPr>
        <p:spPr>
          <a:xfrm>
            <a:off x="720000" y="1615673"/>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6" name="Google Shape;66;p13"/>
          <p:cNvSpPr txBox="1"/>
          <p:nvPr>
            <p:ph idx="3" type="title"/>
          </p:nvPr>
        </p:nvSpPr>
        <p:spPr>
          <a:xfrm>
            <a:off x="4572000" y="1615673"/>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7" name="Google Shape;67;p13"/>
          <p:cNvSpPr txBox="1"/>
          <p:nvPr>
            <p:ph idx="4" type="title"/>
          </p:nvPr>
        </p:nvSpPr>
        <p:spPr>
          <a:xfrm>
            <a:off x="720000" y="2706036"/>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8" name="Google Shape;68;p13"/>
          <p:cNvSpPr txBox="1"/>
          <p:nvPr>
            <p:ph idx="5" type="title"/>
          </p:nvPr>
        </p:nvSpPr>
        <p:spPr>
          <a:xfrm>
            <a:off x="4572000" y="2706036"/>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9" name="Google Shape;69;p13"/>
          <p:cNvSpPr txBox="1"/>
          <p:nvPr>
            <p:ph idx="6" type="title"/>
          </p:nvPr>
        </p:nvSpPr>
        <p:spPr>
          <a:xfrm>
            <a:off x="720000" y="3796398"/>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70" name="Google Shape;70;p13"/>
          <p:cNvSpPr txBox="1"/>
          <p:nvPr>
            <p:ph idx="7" type="title"/>
          </p:nvPr>
        </p:nvSpPr>
        <p:spPr>
          <a:xfrm>
            <a:off x="4572000" y="3796398"/>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71" name="Google Shape;71;p13"/>
          <p:cNvSpPr txBox="1"/>
          <p:nvPr>
            <p:ph idx="1" type="subTitle"/>
          </p:nvPr>
        </p:nvSpPr>
        <p:spPr>
          <a:xfrm>
            <a:off x="1607100" y="1762373"/>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2" name="Google Shape;72;p13"/>
          <p:cNvSpPr txBox="1"/>
          <p:nvPr>
            <p:ph idx="8" type="subTitle"/>
          </p:nvPr>
        </p:nvSpPr>
        <p:spPr>
          <a:xfrm>
            <a:off x="1607100" y="2852736"/>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3" name="Google Shape;73;p13"/>
          <p:cNvSpPr txBox="1"/>
          <p:nvPr>
            <p:ph idx="9" type="subTitle"/>
          </p:nvPr>
        </p:nvSpPr>
        <p:spPr>
          <a:xfrm>
            <a:off x="1607100" y="3943098"/>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4" name="Google Shape;74;p13"/>
          <p:cNvSpPr txBox="1"/>
          <p:nvPr>
            <p:ph idx="13" type="subTitle"/>
          </p:nvPr>
        </p:nvSpPr>
        <p:spPr>
          <a:xfrm>
            <a:off x="5459100" y="1762373"/>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5" name="Google Shape;75;p13"/>
          <p:cNvSpPr txBox="1"/>
          <p:nvPr>
            <p:ph idx="14" type="subTitle"/>
          </p:nvPr>
        </p:nvSpPr>
        <p:spPr>
          <a:xfrm>
            <a:off x="5459100" y="2852736"/>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6" name="Google Shape;76;p13"/>
          <p:cNvSpPr txBox="1"/>
          <p:nvPr>
            <p:ph idx="15" type="subTitle"/>
          </p:nvPr>
        </p:nvSpPr>
        <p:spPr>
          <a:xfrm>
            <a:off x="5459100" y="3943098"/>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77" name="Google Shape;77;p13"/>
          <p:cNvGrpSpPr/>
          <p:nvPr/>
        </p:nvGrpSpPr>
        <p:grpSpPr>
          <a:xfrm>
            <a:off x="8424000" y="-4125"/>
            <a:ext cx="720300" cy="5143600"/>
            <a:chOff x="8424000" y="-4125"/>
            <a:chExt cx="720300" cy="5143600"/>
          </a:xfrm>
        </p:grpSpPr>
        <p:grpSp>
          <p:nvGrpSpPr>
            <p:cNvPr id="78" name="Google Shape;78;p13"/>
            <p:cNvGrpSpPr/>
            <p:nvPr/>
          </p:nvGrpSpPr>
          <p:grpSpPr>
            <a:xfrm>
              <a:off x="8584500" y="-4125"/>
              <a:ext cx="559800" cy="5143600"/>
              <a:chOff x="8584500" y="-4125"/>
              <a:chExt cx="559800" cy="5143600"/>
            </a:xfrm>
          </p:grpSpPr>
          <p:sp>
            <p:nvSpPr>
              <p:cNvPr id="79" name="Google Shape;79;p13"/>
              <p:cNvSpPr/>
              <p:nvPr/>
            </p:nvSpPr>
            <p:spPr>
              <a:xfrm>
                <a:off x="8584500" y="-4125"/>
                <a:ext cx="559800" cy="1714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80" name="Google Shape;80;p13"/>
              <p:cNvSpPr/>
              <p:nvPr/>
            </p:nvSpPr>
            <p:spPr>
              <a:xfrm>
                <a:off x="8584500" y="1710575"/>
                <a:ext cx="559800" cy="1714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81" name="Google Shape;81;p13"/>
              <p:cNvSpPr/>
              <p:nvPr/>
            </p:nvSpPr>
            <p:spPr>
              <a:xfrm>
                <a:off x="8584500" y="3424975"/>
                <a:ext cx="559800" cy="1714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82" name="Google Shape;82;p13"/>
            <p:cNvSpPr/>
            <p:nvPr/>
          </p:nvSpPr>
          <p:spPr>
            <a:xfrm rot="5400000">
              <a:off x="5934900" y="2489132"/>
              <a:ext cx="51387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83" name="Google Shape;83;p13"/>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84" name="Shape 84"/>
        <p:cNvGrpSpPr/>
        <p:nvPr/>
      </p:nvGrpSpPr>
      <p:grpSpPr>
        <a:xfrm>
          <a:off x="0" y="0"/>
          <a:ext cx="0" cy="0"/>
          <a:chOff x="0" y="0"/>
          <a:chExt cx="0" cy="0"/>
        </a:xfrm>
      </p:grpSpPr>
      <p:sp>
        <p:nvSpPr>
          <p:cNvPr id="85" name="Google Shape;85;p14"/>
          <p:cNvSpPr txBox="1"/>
          <p:nvPr>
            <p:ph type="title"/>
          </p:nvPr>
        </p:nvSpPr>
        <p:spPr>
          <a:xfrm>
            <a:off x="4858063" y="2350044"/>
            <a:ext cx="3572700" cy="1358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600"/>
              <a:buNone/>
              <a:defRPr sz="4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86" name="Google Shape;86;p14"/>
          <p:cNvSpPr txBox="1"/>
          <p:nvPr>
            <p:ph idx="2" type="title"/>
          </p:nvPr>
        </p:nvSpPr>
        <p:spPr>
          <a:xfrm>
            <a:off x="4963434" y="924863"/>
            <a:ext cx="954000" cy="9540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6000"/>
              <a:buNone/>
              <a:defRPr sz="50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87" name="Google Shape;87;p14"/>
          <p:cNvSpPr/>
          <p:nvPr>
            <p:ph idx="3" type="pic"/>
          </p:nvPr>
        </p:nvSpPr>
        <p:spPr>
          <a:xfrm>
            <a:off x="1322338" y="539500"/>
            <a:ext cx="2760600" cy="4064400"/>
          </a:xfrm>
          <a:prstGeom prst="rect">
            <a:avLst/>
          </a:prstGeom>
          <a:noFill/>
          <a:ln>
            <a:noFill/>
          </a:ln>
        </p:spPr>
      </p:sp>
      <p:grpSp>
        <p:nvGrpSpPr>
          <p:cNvPr id="88" name="Google Shape;88;p14"/>
          <p:cNvGrpSpPr/>
          <p:nvPr/>
        </p:nvGrpSpPr>
        <p:grpSpPr>
          <a:xfrm>
            <a:off x="336" y="2150"/>
            <a:ext cx="713300" cy="5139225"/>
            <a:chOff x="7468800" y="0"/>
            <a:chExt cx="1675200" cy="5139225"/>
          </a:xfrm>
        </p:grpSpPr>
        <p:sp>
          <p:nvSpPr>
            <p:cNvPr id="89" name="Google Shape;89;p14"/>
            <p:cNvSpPr/>
            <p:nvPr/>
          </p:nvSpPr>
          <p:spPr>
            <a:xfrm>
              <a:off x="7468800" y="3464996"/>
              <a:ext cx="1675200" cy="8169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0" name="Google Shape;90;p14"/>
            <p:cNvSpPr/>
            <p:nvPr/>
          </p:nvSpPr>
          <p:spPr>
            <a:xfrm>
              <a:off x="7468800" y="4282125"/>
              <a:ext cx="16752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1" name="Google Shape;91;p14"/>
            <p:cNvSpPr/>
            <p:nvPr/>
          </p:nvSpPr>
          <p:spPr>
            <a:xfrm>
              <a:off x="7468800" y="2487375"/>
              <a:ext cx="16752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2" name="Google Shape;92;p14"/>
            <p:cNvSpPr/>
            <p:nvPr/>
          </p:nvSpPr>
          <p:spPr>
            <a:xfrm>
              <a:off x="7468800" y="2647875"/>
              <a:ext cx="1675200" cy="8169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3" name="Google Shape;93;p14"/>
            <p:cNvSpPr/>
            <p:nvPr/>
          </p:nvSpPr>
          <p:spPr>
            <a:xfrm flipH="1" rot="10800000">
              <a:off x="7468800" y="857329"/>
              <a:ext cx="1675200" cy="8169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4" name="Google Shape;94;p14"/>
            <p:cNvSpPr/>
            <p:nvPr/>
          </p:nvSpPr>
          <p:spPr>
            <a:xfrm flipH="1" rot="10800000">
              <a:off x="7468800" y="0"/>
              <a:ext cx="16752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5" name="Google Shape;95;p14"/>
            <p:cNvSpPr/>
            <p:nvPr/>
          </p:nvSpPr>
          <p:spPr>
            <a:xfrm flipH="1" rot="10800000">
              <a:off x="7468800" y="1674450"/>
              <a:ext cx="1675200" cy="8169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96" name="Shape 96"/>
        <p:cNvGrpSpPr/>
        <p:nvPr/>
      </p:nvGrpSpPr>
      <p:grpSpPr>
        <a:xfrm>
          <a:off x="0" y="0"/>
          <a:ext cx="0" cy="0"/>
          <a:chOff x="0" y="0"/>
          <a:chExt cx="0" cy="0"/>
        </a:xfrm>
      </p:grpSpPr>
      <p:sp>
        <p:nvSpPr>
          <p:cNvPr id="97" name="Google Shape;97;p15"/>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98" name="Google Shape;98;p15"/>
          <p:cNvSpPr txBox="1"/>
          <p:nvPr>
            <p:ph idx="1" type="subTitle"/>
          </p:nvPr>
        </p:nvSpPr>
        <p:spPr>
          <a:xfrm>
            <a:off x="1628225" y="3279925"/>
            <a:ext cx="6267600" cy="70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99" name="Google Shape;99;p15"/>
          <p:cNvSpPr txBox="1"/>
          <p:nvPr>
            <p:ph idx="2" type="subTitle"/>
          </p:nvPr>
        </p:nvSpPr>
        <p:spPr>
          <a:xfrm>
            <a:off x="1628225" y="1845299"/>
            <a:ext cx="6267600" cy="70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00" name="Google Shape;100;p15"/>
          <p:cNvSpPr txBox="1"/>
          <p:nvPr>
            <p:ph idx="3" type="subTitle"/>
          </p:nvPr>
        </p:nvSpPr>
        <p:spPr>
          <a:xfrm>
            <a:off x="1628225" y="1588175"/>
            <a:ext cx="6267600" cy="3552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01" name="Google Shape;101;p15"/>
          <p:cNvSpPr txBox="1"/>
          <p:nvPr>
            <p:ph idx="4" type="subTitle"/>
          </p:nvPr>
        </p:nvSpPr>
        <p:spPr>
          <a:xfrm>
            <a:off x="1628225" y="3022850"/>
            <a:ext cx="6267600" cy="3552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102" name="Google Shape;102;p15"/>
          <p:cNvGrpSpPr/>
          <p:nvPr/>
        </p:nvGrpSpPr>
        <p:grpSpPr>
          <a:xfrm>
            <a:off x="0" y="4661988"/>
            <a:ext cx="9144000" cy="481512"/>
            <a:chOff x="0" y="4661988"/>
            <a:chExt cx="9144000" cy="481512"/>
          </a:xfrm>
        </p:grpSpPr>
        <p:sp>
          <p:nvSpPr>
            <p:cNvPr id="103" name="Google Shape;103;p15"/>
            <p:cNvSpPr/>
            <p:nvPr/>
          </p:nvSpPr>
          <p:spPr>
            <a:xfrm>
              <a:off x="0" y="4983000"/>
              <a:ext cx="9144000" cy="160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04" name="Google Shape;104;p15"/>
            <p:cNvSpPr/>
            <p:nvPr/>
          </p:nvSpPr>
          <p:spPr>
            <a:xfrm>
              <a:off x="0" y="4822500"/>
              <a:ext cx="9144000" cy="16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05" name="Google Shape;105;p15"/>
            <p:cNvSpPr/>
            <p:nvPr/>
          </p:nvSpPr>
          <p:spPr>
            <a:xfrm>
              <a:off x="0" y="4661988"/>
              <a:ext cx="9144000" cy="160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06" name="Google Shape;106;p15"/>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5">
    <p:spTree>
      <p:nvGrpSpPr>
        <p:cNvPr id="107" name="Shape 107"/>
        <p:cNvGrpSpPr/>
        <p:nvPr/>
      </p:nvGrpSpPr>
      <p:grpSpPr>
        <a:xfrm>
          <a:off x="0" y="0"/>
          <a:ext cx="0" cy="0"/>
          <a:chOff x="0" y="0"/>
          <a:chExt cx="0" cy="0"/>
        </a:xfrm>
      </p:grpSpPr>
      <p:sp>
        <p:nvSpPr>
          <p:cNvPr id="108" name="Google Shape;108;p16"/>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grpSp>
        <p:nvGrpSpPr>
          <p:cNvPr id="109" name="Google Shape;109;p16"/>
          <p:cNvGrpSpPr/>
          <p:nvPr/>
        </p:nvGrpSpPr>
        <p:grpSpPr>
          <a:xfrm>
            <a:off x="0" y="0"/>
            <a:ext cx="9143875" cy="5143500"/>
            <a:chOff x="0" y="0"/>
            <a:chExt cx="9143875" cy="5143500"/>
          </a:xfrm>
        </p:grpSpPr>
        <p:sp>
          <p:nvSpPr>
            <p:cNvPr id="110" name="Google Shape;110;p16"/>
            <p:cNvSpPr/>
            <p:nvPr/>
          </p:nvSpPr>
          <p:spPr>
            <a:xfrm flipH="1" rot="10800000">
              <a:off x="0" y="4286400"/>
              <a:ext cx="713100" cy="8571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1" name="Google Shape;111;p16"/>
            <p:cNvSpPr/>
            <p:nvPr/>
          </p:nvSpPr>
          <p:spPr>
            <a:xfrm flipH="1" rot="10800000">
              <a:off x="0" y="3429300"/>
              <a:ext cx="7131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2" name="Google Shape;112;p16"/>
            <p:cNvSpPr/>
            <p:nvPr/>
          </p:nvSpPr>
          <p:spPr>
            <a:xfrm flipH="1" rot="10800000">
              <a:off x="8430775" y="0"/>
              <a:ext cx="713100" cy="8571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3" name="Google Shape;113;p16"/>
            <p:cNvSpPr/>
            <p:nvPr/>
          </p:nvSpPr>
          <p:spPr>
            <a:xfrm flipH="1" rot="10800000">
              <a:off x="8430775" y="857100"/>
              <a:ext cx="7131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4" name="Google Shape;114;p16"/>
            <p:cNvSpPr/>
            <p:nvPr/>
          </p:nvSpPr>
          <p:spPr>
            <a:xfrm>
              <a:off x="8430775" y="1714200"/>
              <a:ext cx="7131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15" name="Google Shape;115;p16"/>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116" name="Shape 116"/>
        <p:cNvGrpSpPr/>
        <p:nvPr/>
      </p:nvGrpSpPr>
      <p:grpSpPr>
        <a:xfrm>
          <a:off x="0" y="0"/>
          <a:ext cx="0" cy="0"/>
          <a:chOff x="0" y="0"/>
          <a:chExt cx="0" cy="0"/>
        </a:xfrm>
      </p:grpSpPr>
      <p:sp>
        <p:nvSpPr>
          <p:cNvPr id="117" name="Google Shape;117;p17"/>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18" name="Google Shape;118;p17"/>
          <p:cNvSpPr txBox="1"/>
          <p:nvPr>
            <p:ph idx="1" type="subTitle"/>
          </p:nvPr>
        </p:nvSpPr>
        <p:spPr>
          <a:xfrm>
            <a:off x="71310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19" name="Google Shape;119;p17"/>
          <p:cNvSpPr txBox="1"/>
          <p:nvPr>
            <p:ph idx="2" type="subTitle"/>
          </p:nvPr>
        </p:nvSpPr>
        <p:spPr>
          <a:xfrm>
            <a:off x="345525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0" name="Google Shape;120;p17"/>
          <p:cNvSpPr txBox="1"/>
          <p:nvPr>
            <p:ph idx="3" type="subTitle"/>
          </p:nvPr>
        </p:nvSpPr>
        <p:spPr>
          <a:xfrm>
            <a:off x="71310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1" name="Google Shape;121;p17"/>
          <p:cNvSpPr txBox="1"/>
          <p:nvPr>
            <p:ph idx="4" type="subTitle"/>
          </p:nvPr>
        </p:nvSpPr>
        <p:spPr>
          <a:xfrm>
            <a:off x="345525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2" name="Google Shape;122;p17"/>
          <p:cNvSpPr txBox="1"/>
          <p:nvPr>
            <p:ph idx="5" type="subTitle"/>
          </p:nvPr>
        </p:nvSpPr>
        <p:spPr>
          <a:xfrm>
            <a:off x="619740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3" name="Google Shape;123;p17"/>
          <p:cNvSpPr txBox="1"/>
          <p:nvPr>
            <p:ph idx="6" type="subTitle"/>
          </p:nvPr>
        </p:nvSpPr>
        <p:spPr>
          <a:xfrm>
            <a:off x="619740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4" name="Google Shape;124;p17"/>
          <p:cNvSpPr txBox="1"/>
          <p:nvPr>
            <p:ph idx="7" type="subTitle"/>
          </p:nvPr>
        </p:nvSpPr>
        <p:spPr>
          <a:xfrm>
            <a:off x="713100" y="1307112"/>
            <a:ext cx="22335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5" name="Google Shape;125;p17"/>
          <p:cNvSpPr txBox="1"/>
          <p:nvPr>
            <p:ph idx="8" type="subTitle"/>
          </p:nvPr>
        </p:nvSpPr>
        <p:spPr>
          <a:xfrm>
            <a:off x="3457650" y="1307112"/>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6" name="Google Shape;126;p17"/>
          <p:cNvSpPr txBox="1"/>
          <p:nvPr>
            <p:ph idx="9" type="subTitle"/>
          </p:nvPr>
        </p:nvSpPr>
        <p:spPr>
          <a:xfrm>
            <a:off x="6199800" y="1307112"/>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7" name="Google Shape;127;p17"/>
          <p:cNvSpPr txBox="1"/>
          <p:nvPr>
            <p:ph idx="13" type="subTitle"/>
          </p:nvPr>
        </p:nvSpPr>
        <p:spPr>
          <a:xfrm>
            <a:off x="713100" y="3034188"/>
            <a:ext cx="22335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8" name="Google Shape;128;p17"/>
          <p:cNvSpPr txBox="1"/>
          <p:nvPr>
            <p:ph idx="14" type="subTitle"/>
          </p:nvPr>
        </p:nvSpPr>
        <p:spPr>
          <a:xfrm>
            <a:off x="3457650" y="3034193"/>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9" name="Google Shape;129;p17"/>
          <p:cNvSpPr txBox="1"/>
          <p:nvPr>
            <p:ph idx="15" type="subTitle"/>
          </p:nvPr>
        </p:nvSpPr>
        <p:spPr>
          <a:xfrm>
            <a:off x="6199800" y="3034193"/>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130" name="Google Shape;130;p17"/>
          <p:cNvGrpSpPr/>
          <p:nvPr/>
        </p:nvGrpSpPr>
        <p:grpSpPr>
          <a:xfrm>
            <a:off x="0" y="4661988"/>
            <a:ext cx="9144000" cy="481512"/>
            <a:chOff x="0" y="4661988"/>
            <a:chExt cx="9144000" cy="481512"/>
          </a:xfrm>
        </p:grpSpPr>
        <p:sp>
          <p:nvSpPr>
            <p:cNvPr id="131" name="Google Shape;131;p17"/>
            <p:cNvSpPr/>
            <p:nvPr/>
          </p:nvSpPr>
          <p:spPr>
            <a:xfrm>
              <a:off x="0" y="4983000"/>
              <a:ext cx="9144000" cy="160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32" name="Google Shape;132;p17"/>
            <p:cNvSpPr/>
            <p:nvPr/>
          </p:nvSpPr>
          <p:spPr>
            <a:xfrm>
              <a:off x="0" y="4822500"/>
              <a:ext cx="9144000" cy="16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33" name="Google Shape;133;p17"/>
            <p:cNvSpPr/>
            <p:nvPr/>
          </p:nvSpPr>
          <p:spPr>
            <a:xfrm>
              <a:off x="0" y="4661988"/>
              <a:ext cx="9144000" cy="160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34" name="Google Shape;134;p17"/>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135" name="Shape 135"/>
        <p:cNvGrpSpPr/>
        <p:nvPr/>
      </p:nvGrpSpPr>
      <p:grpSpPr>
        <a:xfrm>
          <a:off x="0" y="0"/>
          <a:ext cx="0" cy="0"/>
          <a:chOff x="0" y="0"/>
          <a:chExt cx="0" cy="0"/>
        </a:xfrm>
      </p:grpSpPr>
      <p:sp>
        <p:nvSpPr>
          <p:cNvPr id="136" name="Google Shape;136;p18"/>
          <p:cNvSpPr txBox="1"/>
          <p:nvPr>
            <p:ph type="title"/>
          </p:nvPr>
        </p:nvSpPr>
        <p:spPr>
          <a:xfrm>
            <a:off x="4253750" y="769400"/>
            <a:ext cx="3684000" cy="1058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72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37" name="Google Shape;137;p18"/>
          <p:cNvSpPr txBox="1"/>
          <p:nvPr>
            <p:ph idx="1" type="subTitle"/>
          </p:nvPr>
        </p:nvSpPr>
        <p:spPr>
          <a:xfrm>
            <a:off x="4253750" y="1859617"/>
            <a:ext cx="3684000" cy="1276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sz="16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38" name="Google Shape;138;p18"/>
          <p:cNvSpPr txBox="1"/>
          <p:nvPr/>
        </p:nvSpPr>
        <p:spPr>
          <a:xfrm>
            <a:off x="4253760" y="3320333"/>
            <a:ext cx="3684000" cy="76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00"/>
              </a:spcBef>
              <a:spcAft>
                <a:spcPts val="0"/>
              </a:spcAft>
              <a:buClr>
                <a:srgbClr val="000000"/>
              </a:buClr>
              <a:buSzPts val="1200"/>
              <a:buFont typeface="Arial"/>
              <a:buNone/>
            </a:pPr>
            <a:r>
              <a:rPr b="0" i="0" lang="en" sz="1200" u="none" cap="none" strike="noStrike">
                <a:solidFill>
                  <a:schemeClr val="dk1"/>
                </a:solidFill>
                <a:latin typeface="Raleway Medium"/>
                <a:ea typeface="Raleway Medium"/>
                <a:cs typeface="Raleway Medium"/>
                <a:sym typeface="Raleway Medium"/>
              </a:rPr>
              <a:t>CREDITS: This presentation template was created by </a:t>
            </a:r>
            <a:r>
              <a:rPr b="1" i="0" lang="en" sz="1200" u="sng" cap="none" strike="noStrike">
                <a:solidFill>
                  <a:schemeClr val="hlink"/>
                </a:solidFill>
                <a:latin typeface="Raleway"/>
                <a:ea typeface="Raleway"/>
                <a:cs typeface="Raleway"/>
                <a:sym typeface="Raleway"/>
                <a:hlinkClick r:id="rId2"/>
              </a:rPr>
              <a:t>Slidesgo</a:t>
            </a:r>
            <a:r>
              <a:rPr b="0" i="0" lang="en" sz="1200" u="none" cap="none" strike="noStrike">
                <a:solidFill>
                  <a:schemeClr val="dk1"/>
                </a:solidFill>
                <a:latin typeface="Raleway Medium"/>
                <a:ea typeface="Raleway Medium"/>
                <a:cs typeface="Raleway Medium"/>
                <a:sym typeface="Raleway Medium"/>
              </a:rPr>
              <a:t>, and includes icons by </a:t>
            </a:r>
            <a:r>
              <a:rPr b="1" i="0" lang="en" sz="1200" u="sng" cap="none" strike="noStrike">
                <a:solidFill>
                  <a:schemeClr val="hlink"/>
                </a:solidFill>
                <a:latin typeface="Raleway"/>
                <a:ea typeface="Raleway"/>
                <a:cs typeface="Raleway"/>
                <a:sym typeface="Raleway"/>
                <a:hlinkClick r:id="rId3"/>
              </a:rPr>
              <a:t>Flaticon</a:t>
            </a:r>
            <a:r>
              <a:rPr b="0" i="0" lang="en" sz="1200" u="none" cap="none" strike="noStrike">
                <a:solidFill>
                  <a:schemeClr val="dk1"/>
                </a:solidFill>
                <a:latin typeface="Raleway Medium"/>
                <a:ea typeface="Raleway Medium"/>
                <a:cs typeface="Raleway Medium"/>
                <a:sym typeface="Raleway Medium"/>
              </a:rPr>
              <a:t>, and infographics &amp; images by </a:t>
            </a:r>
            <a:r>
              <a:rPr b="1" i="0" lang="en" sz="1200" u="sng" cap="none" strike="noStrike">
                <a:solidFill>
                  <a:schemeClr val="hlink"/>
                </a:solidFill>
                <a:latin typeface="Raleway"/>
                <a:ea typeface="Raleway"/>
                <a:cs typeface="Raleway"/>
                <a:sym typeface="Raleway"/>
                <a:hlinkClick r:id="rId4"/>
              </a:rPr>
              <a:t>Freepik</a:t>
            </a:r>
            <a:r>
              <a:rPr b="0" i="0" lang="en" sz="1200" u="sng" cap="none" strike="noStrike">
                <a:solidFill>
                  <a:schemeClr val="dk1"/>
                </a:solidFill>
                <a:latin typeface="Raleway Medium"/>
                <a:ea typeface="Raleway Medium"/>
                <a:cs typeface="Raleway Medium"/>
                <a:sym typeface="Raleway Medium"/>
              </a:rPr>
              <a:t> </a:t>
            </a:r>
            <a:endParaRPr b="0" i="0" sz="1200" u="sng" cap="none" strike="noStrike">
              <a:solidFill>
                <a:schemeClr val="dk1"/>
              </a:solidFill>
              <a:latin typeface="Raleway Medium"/>
              <a:ea typeface="Raleway Medium"/>
              <a:cs typeface="Raleway Medium"/>
              <a:sym typeface="Raleway Medium"/>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0"/>
              </a:spcBef>
              <a:spcAft>
                <a:spcPts val="0"/>
              </a:spcAft>
              <a:buClr>
                <a:schemeClr val="lt1"/>
              </a:buClr>
              <a:buSzPts val="1200"/>
              <a:buChar char="○"/>
              <a:defRPr sz="1200">
                <a:solidFill>
                  <a:schemeClr val="lt1"/>
                </a:solidFill>
              </a:defRPr>
            </a:lvl2pPr>
            <a:lvl3pPr indent="-304800" lvl="2" marL="1371600">
              <a:spcBef>
                <a:spcPts val="0"/>
              </a:spcBef>
              <a:spcAft>
                <a:spcPts val="0"/>
              </a:spcAft>
              <a:buClr>
                <a:schemeClr val="lt1"/>
              </a:buClr>
              <a:buSzPts val="1200"/>
              <a:buChar char="■"/>
              <a:defRPr sz="1200">
                <a:solidFill>
                  <a:schemeClr val="lt1"/>
                </a:solidFill>
              </a:defRPr>
            </a:lvl3pPr>
            <a:lvl4pPr indent="-304800" lvl="3" marL="1828800">
              <a:spcBef>
                <a:spcPts val="0"/>
              </a:spcBef>
              <a:spcAft>
                <a:spcPts val="0"/>
              </a:spcAft>
              <a:buClr>
                <a:schemeClr val="lt1"/>
              </a:buClr>
              <a:buSzPts val="1200"/>
              <a:buChar char="●"/>
              <a:defRPr sz="1200">
                <a:solidFill>
                  <a:schemeClr val="lt1"/>
                </a:solidFill>
              </a:defRPr>
            </a:lvl4pPr>
            <a:lvl5pPr indent="-304800" lvl="4" marL="2286000">
              <a:spcBef>
                <a:spcPts val="0"/>
              </a:spcBef>
              <a:spcAft>
                <a:spcPts val="0"/>
              </a:spcAft>
              <a:buClr>
                <a:schemeClr val="lt1"/>
              </a:buClr>
              <a:buSzPts val="1200"/>
              <a:buChar char="○"/>
              <a:defRPr sz="1200">
                <a:solidFill>
                  <a:schemeClr val="lt1"/>
                </a:solidFill>
              </a:defRPr>
            </a:lvl5pPr>
            <a:lvl6pPr indent="-304800" lvl="5" marL="2743200">
              <a:spcBef>
                <a:spcPts val="0"/>
              </a:spcBef>
              <a:spcAft>
                <a:spcPts val="0"/>
              </a:spcAft>
              <a:buClr>
                <a:schemeClr val="lt1"/>
              </a:buClr>
              <a:buSzPts val="1200"/>
              <a:buChar char="■"/>
              <a:defRPr sz="1200">
                <a:solidFill>
                  <a:schemeClr val="lt1"/>
                </a:solidFill>
              </a:defRPr>
            </a:lvl6pPr>
            <a:lvl7pPr indent="-304800" lvl="6" marL="3200400">
              <a:spcBef>
                <a:spcPts val="0"/>
              </a:spcBef>
              <a:spcAft>
                <a:spcPts val="0"/>
              </a:spcAft>
              <a:buClr>
                <a:schemeClr val="lt1"/>
              </a:buClr>
              <a:buSzPts val="1200"/>
              <a:buChar char="●"/>
              <a:defRPr sz="1200">
                <a:solidFill>
                  <a:schemeClr val="lt1"/>
                </a:solidFill>
              </a:defRPr>
            </a:lvl7pPr>
            <a:lvl8pPr indent="-304800" lvl="7" marL="3657600">
              <a:spcBef>
                <a:spcPts val="0"/>
              </a:spcBef>
              <a:spcAft>
                <a:spcPts val="0"/>
              </a:spcAft>
              <a:buClr>
                <a:schemeClr val="lt1"/>
              </a:buClr>
              <a:buSzPts val="1200"/>
              <a:buChar char="○"/>
              <a:defRPr sz="1200">
                <a:solidFill>
                  <a:schemeClr val="lt1"/>
                </a:solidFill>
              </a:defRPr>
            </a:lvl8pPr>
            <a:lvl9pPr indent="-304800" lvl="8" marL="4114800">
              <a:spcBef>
                <a:spcPts val="0"/>
              </a:spcBef>
              <a:spcAft>
                <a:spcPts val="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comments" Target="../comments/comment1.xml"/><Relationship Id="rId4" Type="http://schemas.openxmlformats.org/officeDocument/2006/relationships/image" Target="../media/image17.png"/><Relationship Id="rId5" Type="http://schemas.openxmlformats.org/officeDocument/2006/relationships/image" Target="../media/image16.png"/><Relationship Id="rId6" Type="http://schemas.openxmlformats.org/officeDocument/2006/relationships/image" Target="../media/image20.png"/><Relationship Id="rId7"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comments" Target="../comments/comment2.xml"/><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1.png"/><Relationship Id="rId7"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comments" Target="../comments/comment3.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comments" Target="../comments/comment4.xml"/><Relationship Id="rId4" Type="http://schemas.openxmlformats.org/officeDocument/2006/relationships/image" Target="../media/image16.png"/><Relationship Id="rId5" Type="http://schemas.openxmlformats.org/officeDocument/2006/relationships/image" Target="../media/image15.png"/><Relationship Id="rId6" Type="http://schemas.openxmlformats.org/officeDocument/2006/relationships/image" Target="../media/image8.png"/><Relationship Id="rId7"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9"/>
          <p:cNvSpPr txBox="1"/>
          <p:nvPr>
            <p:ph type="title"/>
          </p:nvPr>
        </p:nvSpPr>
        <p:spPr>
          <a:xfrm>
            <a:off x="265500" y="2553025"/>
            <a:ext cx="4045200" cy="7899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Show and Tell 1</a:t>
            </a:r>
            <a:endParaRPr/>
          </a:p>
        </p:txBody>
      </p:sp>
      <p:pic>
        <p:nvPicPr>
          <p:cNvPr id="144" name="Google Shape;144;p19"/>
          <p:cNvPicPr preferRelativeResize="0"/>
          <p:nvPr/>
        </p:nvPicPr>
        <p:blipFill>
          <a:blip r:embed="rId3">
            <a:alphaModFix/>
          </a:blip>
          <a:stretch>
            <a:fillRect/>
          </a:stretch>
        </p:blipFill>
        <p:spPr>
          <a:xfrm>
            <a:off x="5029198" y="1375808"/>
            <a:ext cx="1152437" cy="1147059"/>
          </a:xfrm>
          <a:prstGeom prst="rect">
            <a:avLst/>
          </a:prstGeom>
          <a:noFill/>
          <a:ln>
            <a:noFill/>
          </a:ln>
        </p:spPr>
      </p:pic>
      <p:pic>
        <p:nvPicPr>
          <p:cNvPr id="145" name="Google Shape;145;p19"/>
          <p:cNvPicPr preferRelativeResize="0"/>
          <p:nvPr/>
        </p:nvPicPr>
        <p:blipFill>
          <a:blip r:embed="rId4">
            <a:alphaModFix/>
          </a:blip>
          <a:stretch>
            <a:fillRect/>
          </a:stretch>
        </p:blipFill>
        <p:spPr>
          <a:xfrm>
            <a:off x="6281772" y="1375798"/>
            <a:ext cx="1152437" cy="1147059"/>
          </a:xfrm>
          <a:prstGeom prst="rect">
            <a:avLst/>
          </a:prstGeom>
          <a:noFill/>
          <a:ln>
            <a:noFill/>
          </a:ln>
        </p:spPr>
      </p:pic>
      <p:pic>
        <p:nvPicPr>
          <p:cNvPr id="146" name="Google Shape;146;p19"/>
          <p:cNvPicPr preferRelativeResize="0"/>
          <p:nvPr/>
        </p:nvPicPr>
        <p:blipFill>
          <a:blip r:embed="rId5">
            <a:alphaModFix/>
          </a:blip>
          <a:stretch>
            <a:fillRect/>
          </a:stretch>
        </p:blipFill>
        <p:spPr>
          <a:xfrm>
            <a:off x="6281771" y="2623020"/>
            <a:ext cx="1152437" cy="1147059"/>
          </a:xfrm>
          <a:prstGeom prst="rect">
            <a:avLst/>
          </a:prstGeom>
          <a:noFill/>
          <a:ln>
            <a:noFill/>
          </a:ln>
        </p:spPr>
      </p:pic>
      <p:pic>
        <p:nvPicPr>
          <p:cNvPr id="147" name="Google Shape;147;p19"/>
          <p:cNvPicPr preferRelativeResize="0"/>
          <p:nvPr/>
        </p:nvPicPr>
        <p:blipFill>
          <a:blip r:embed="rId6">
            <a:alphaModFix/>
          </a:blip>
          <a:stretch>
            <a:fillRect/>
          </a:stretch>
        </p:blipFill>
        <p:spPr>
          <a:xfrm>
            <a:off x="7534361" y="2623023"/>
            <a:ext cx="1152437" cy="1147059"/>
          </a:xfrm>
          <a:prstGeom prst="rect">
            <a:avLst/>
          </a:prstGeom>
          <a:noFill/>
          <a:ln>
            <a:noFill/>
          </a:ln>
        </p:spPr>
      </p:pic>
      <p:sp>
        <p:nvSpPr>
          <p:cNvPr id="148" name="Google Shape;148;p19"/>
          <p:cNvSpPr txBox="1"/>
          <p:nvPr/>
        </p:nvSpPr>
        <p:spPr>
          <a:xfrm>
            <a:off x="4650963" y="1017299"/>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Coby Foy</a:t>
            </a:r>
            <a:endParaRPr sz="1200">
              <a:solidFill>
                <a:schemeClr val="lt1"/>
              </a:solidFill>
              <a:latin typeface="Roboto"/>
              <a:ea typeface="Roboto"/>
              <a:cs typeface="Roboto"/>
              <a:sym typeface="Roboto"/>
            </a:endParaRPr>
          </a:p>
        </p:txBody>
      </p:sp>
      <p:sp>
        <p:nvSpPr>
          <p:cNvPr id="149" name="Google Shape;149;p19"/>
          <p:cNvSpPr txBox="1"/>
          <p:nvPr/>
        </p:nvSpPr>
        <p:spPr>
          <a:xfrm>
            <a:off x="5903513" y="1017299"/>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Tim Koehler</a:t>
            </a:r>
            <a:endParaRPr sz="1200">
              <a:solidFill>
                <a:schemeClr val="lt1"/>
              </a:solidFill>
              <a:latin typeface="Roboto"/>
              <a:ea typeface="Roboto"/>
              <a:cs typeface="Roboto"/>
              <a:sym typeface="Roboto"/>
            </a:endParaRPr>
          </a:p>
        </p:txBody>
      </p:sp>
      <p:sp>
        <p:nvSpPr>
          <p:cNvPr id="150" name="Google Shape;150;p19"/>
          <p:cNvSpPr txBox="1"/>
          <p:nvPr/>
        </p:nvSpPr>
        <p:spPr>
          <a:xfrm>
            <a:off x="5903525" y="3770074"/>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Isaiah Pham</a:t>
            </a:r>
            <a:endParaRPr sz="1200">
              <a:solidFill>
                <a:schemeClr val="lt1"/>
              </a:solidFill>
              <a:latin typeface="Roboto"/>
              <a:ea typeface="Roboto"/>
              <a:cs typeface="Roboto"/>
              <a:sym typeface="Roboto"/>
            </a:endParaRPr>
          </a:p>
        </p:txBody>
      </p:sp>
      <p:sp>
        <p:nvSpPr>
          <p:cNvPr id="151" name="Google Shape;151;p19"/>
          <p:cNvSpPr txBox="1"/>
          <p:nvPr/>
        </p:nvSpPr>
        <p:spPr>
          <a:xfrm>
            <a:off x="7156113" y="3770074"/>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Owen Sullivan</a:t>
            </a:r>
            <a:endParaRPr sz="1200">
              <a:solidFill>
                <a:schemeClr val="lt1"/>
              </a:solidFill>
              <a:latin typeface="Roboto"/>
              <a:ea typeface="Roboto"/>
              <a:cs typeface="Roboto"/>
              <a:sym typeface="Roboto"/>
            </a:endParaRPr>
          </a:p>
        </p:txBody>
      </p:sp>
      <p:pic>
        <p:nvPicPr>
          <p:cNvPr id="152" name="Google Shape;152;p19"/>
          <p:cNvPicPr preferRelativeResize="0"/>
          <p:nvPr/>
        </p:nvPicPr>
        <p:blipFill>
          <a:blip r:embed="rId7">
            <a:alphaModFix/>
          </a:blip>
          <a:stretch>
            <a:fillRect/>
          </a:stretch>
        </p:blipFill>
        <p:spPr>
          <a:xfrm>
            <a:off x="883163" y="1800575"/>
            <a:ext cx="2809875" cy="7524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The Problem</a:t>
            </a:r>
            <a:endParaRPr/>
          </a:p>
        </p:txBody>
      </p:sp>
      <p:pic>
        <p:nvPicPr>
          <p:cNvPr id="158" name="Google Shape;158;p20"/>
          <p:cNvPicPr preferRelativeResize="0"/>
          <p:nvPr/>
        </p:nvPicPr>
        <p:blipFill>
          <a:blip r:embed="rId3">
            <a:alphaModFix/>
          </a:blip>
          <a:stretch>
            <a:fillRect/>
          </a:stretch>
        </p:blipFill>
        <p:spPr>
          <a:xfrm>
            <a:off x="1623974" y="880794"/>
            <a:ext cx="5896054" cy="3657599"/>
          </a:xfrm>
          <a:prstGeom prst="rect">
            <a:avLst/>
          </a:prstGeom>
          <a:noFill/>
          <a:ln>
            <a:noFill/>
          </a:ln>
        </p:spPr>
      </p:pic>
      <p:sp>
        <p:nvSpPr>
          <p:cNvPr id="159" name="Google Shape;159;p20"/>
          <p:cNvSpPr txBox="1"/>
          <p:nvPr/>
        </p:nvSpPr>
        <p:spPr>
          <a:xfrm>
            <a:off x="2285999" y="4538406"/>
            <a:ext cx="4572000" cy="376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Existing parts request spreadsheet used by students</a:t>
            </a:r>
            <a:endParaRPr sz="1200">
              <a:solidFill>
                <a:schemeClr val="lt2"/>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1"/>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The Solution</a:t>
            </a:r>
            <a:endParaRPr/>
          </a:p>
        </p:txBody>
      </p:sp>
      <p:pic>
        <p:nvPicPr>
          <p:cNvPr id="165" name="Google Shape;165;p21"/>
          <p:cNvPicPr preferRelativeResize="0"/>
          <p:nvPr/>
        </p:nvPicPr>
        <p:blipFill>
          <a:blip r:embed="rId3">
            <a:alphaModFix/>
          </a:blip>
          <a:stretch>
            <a:fillRect/>
          </a:stretch>
        </p:blipFill>
        <p:spPr>
          <a:xfrm>
            <a:off x="576265" y="1835413"/>
            <a:ext cx="3866052" cy="611319"/>
          </a:xfrm>
          <a:prstGeom prst="rect">
            <a:avLst/>
          </a:prstGeom>
          <a:noFill/>
          <a:ln>
            <a:noFill/>
          </a:ln>
        </p:spPr>
      </p:pic>
      <p:pic>
        <p:nvPicPr>
          <p:cNvPr id="166" name="Google Shape;166;p21"/>
          <p:cNvPicPr preferRelativeResize="0"/>
          <p:nvPr/>
        </p:nvPicPr>
        <p:blipFill>
          <a:blip r:embed="rId4">
            <a:alphaModFix/>
          </a:blip>
          <a:stretch>
            <a:fillRect/>
          </a:stretch>
        </p:blipFill>
        <p:spPr>
          <a:xfrm>
            <a:off x="2780998" y="2696770"/>
            <a:ext cx="2367252" cy="611319"/>
          </a:xfrm>
          <a:prstGeom prst="rect">
            <a:avLst/>
          </a:prstGeom>
          <a:noFill/>
          <a:ln>
            <a:noFill/>
          </a:ln>
        </p:spPr>
      </p:pic>
      <p:cxnSp>
        <p:nvCxnSpPr>
          <p:cNvPr id="167" name="Google Shape;167;p21"/>
          <p:cNvCxnSpPr/>
          <p:nvPr/>
        </p:nvCxnSpPr>
        <p:spPr>
          <a:xfrm>
            <a:off x="576502" y="2571761"/>
            <a:ext cx="4571700" cy="0"/>
          </a:xfrm>
          <a:prstGeom prst="straightConnector1">
            <a:avLst/>
          </a:prstGeom>
          <a:noFill/>
          <a:ln cap="flat" cmpd="sng" w="9525">
            <a:solidFill>
              <a:schemeClr val="dk2"/>
            </a:solidFill>
            <a:prstDash val="solid"/>
            <a:round/>
            <a:headEnd len="med" w="med" type="none"/>
            <a:tailEnd len="med" w="med" type="none"/>
          </a:ln>
        </p:spPr>
      </p:cxnSp>
      <p:cxnSp>
        <p:nvCxnSpPr>
          <p:cNvPr id="168" name="Google Shape;168;p21"/>
          <p:cNvCxnSpPr/>
          <p:nvPr/>
        </p:nvCxnSpPr>
        <p:spPr>
          <a:xfrm>
            <a:off x="5453052" y="1763711"/>
            <a:ext cx="0" cy="1616100"/>
          </a:xfrm>
          <a:prstGeom prst="straightConnector1">
            <a:avLst/>
          </a:prstGeom>
          <a:noFill/>
          <a:ln cap="flat" cmpd="sng" w="9525">
            <a:solidFill>
              <a:schemeClr val="dk2"/>
            </a:solidFill>
            <a:prstDash val="solid"/>
            <a:round/>
            <a:headEnd len="med" w="med" type="none"/>
            <a:tailEnd len="med" w="med" type="none"/>
          </a:ln>
        </p:spPr>
      </p:cxnSp>
      <p:pic>
        <p:nvPicPr>
          <p:cNvPr id="169" name="Google Shape;169;p21"/>
          <p:cNvPicPr preferRelativeResize="0"/>
          <p:nvPr/>
        </p:nvPicPr>
        <p:blipFill>
          <a:blip r:embed="rId5">
            <a:alphaModFix/>
          </a:blip>
          <a:stretch>
            <a:fillRect/>
          </a:stretch>
        </p:blipFill>
        <p:spPr>
          <a:xfrm>
            <a:off x="5757850" y="2195513"/>
            <a:ext cx="2809875" cy="7524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2"/>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400"/>
              <a:t>ShipME Technologies</a:t>
            </a:r>
            <a:endParaRPr sz="1400"/>
          </a:p>
        </p:txBody>
      </p:sp>
      <p:pic>
        <p:nvPicPr>
          <p:cNvPr id="175" name="Google Shape;175;p22"/>
          <p:cNvPicPr preferRelativeResize="0"/>
          <p:nvPr/>
        </p:nvPicPr>
        <p:blipFill>
          <a:blip r:embed="rId4">
            <a:alphaModFix/>
          </a:blip>
          <a:stretch>
            <a:fillRect/>
          </a:stretch>
        </p:blipFill>
        <p:spPr>
          <a:xfrm>
            <a:off x="2359980" y="1471931"/>
            <a:ext cx="1908992" cy="1170816"/>
          </a:xfrm>
          <a:prstGeom prst="rect">
            <a:avLst/>
          </a:prstGeom>
          <a:noFill/>
          <a:ln>
            <a:noFill/>
          </a:ln>
        </p:spPr>
      </p:pic>
      <p:pic>
        <p:nvPicPr>
          <p:cNvPr id="176" name="Google Shape;176;p22"/>
          <p:cNvPicPr preferRelativeResize="0"/>
          <p:nvPr/>
        </p:nvPicPr>
        <p:blipFill>
          <a:blip r:embed="rId5">
            <a:alphaModFix/>
          </a:blip>
          <a:stretch>
            <a:fillRect/>
          </a:stretch>
        </p:blipFill>
        <p:spPr>
          <a:xfrm>
            <a:off x="133350" y="1105449"/>
            <a:ext cx="1908991" cy="1903764"/>
          </a:xfrm>
          <a:prstGeom prst="rect">
            <a:avLst/>
          </a:prstGeom>
          <a:noFill/>
          <a:ln>
            <a:noFill/>
          </a:ln>
        </p:spPr>
      </p:pic>
      <p:pic>
        <p:nvPicPr>
          <p:cNvPr id="177" name="Google Shape;177;p22"/>
          <p:cNvPicPr preferRelativeResize="0"/>
          <p:nvPr/>
        </p:nvPicPr>
        <p:blipFill>
          <a:blip r:embed="rId6">
            <a:alphaModFix/>
          </a:blip>
          <a:stretch>
            <a:fillRect/>
          </a:stretch>
        </p:blipFill>
        <p:spPr>
          <a:xfrm>
            <a:off x="4745926" y="1187599"/>
            <a:ext cx="1694700" cy="1739476"/>
          </a:xfrm>
          <a:prstGeom prst="rect">
            <a:avLst/>
          </a:prstGeom>
          <a:noFill/>
          <a:ln>
            <a:noFill/>
          </a:ln>
        </p:spPr>
      </p:pic>
      <p:sp>
        <p:nvSpPr>
          <p:cNvPr id="178" name="Google Shape;178;p22"/>
          <p:cNvSpPr txBox="1"/>
          <p:nvPr/>
        </p:nvSpPr>
        <p:spPr>
          <a:xfrm>
            <a:off x="133400"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React Bootstrap </a:t>
            </a:r>
            <a:r>
              <a:rPr lang="en" sz="1600">
                <a:solidFill>
                  <a:schemeClr val="lt2"/>
                </a:solidFill>
                <a:latin typeface="Roboto"/>
                <a:ea typeface="Roboto"/>
                <a:cs typeface="Roboto"/>
                <a:sym typeface="Roboto"/>
              </a:rPr>
              <a:t>Front End</a:t>
            </a:r>
            <a:endParaRPr sz="1600">
              <a:solidFill>
                <a:schemeClr val="lt2"/>
              </a:solidFill>
              <a:latin typeface="Roboto"/>
              <a:ea typeface="Roboto"/>
              <a:cs typeface="Roboto"/>
              <a:sym typeface="Roboto"/>
            </a:endParaRPr>
          </a:p>
        </p:txBody>
      </p:sp>
      <p:sp>
        <p:nvSpPr>
          <p:cNvPr id="179" name="Google Shape;179;p22"/>
          <p:cNvSpPr txBox="1"/>
          <p:nvPr/>
        </p:nvSpPr>
        <p:spPr>
          <a:xfrm>
            <a:off x="2360025"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2"/>
                </a:solidFill>
                <a:latin typeface="Roboto"/>
                <a:ea typeface="Roboto"/>
                <a:cs typeface="Roboto"/>
                <a:sym typeface="Roboto"/>
              </a:rPr>
              <a:t>Express.js</a:t>
            </a:r>
            <a:endParaRPr sz="1600">
              <a:solidFill>
                <a:schemeClr val="dk2"/>
              </a:solidFill>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Back End API</a:t>
            </a:r>
            <a:endParaRPr sz="1600">
              <a:solidFill>
                <a:schemeClr val="lt2"/>
              </a:solidFill>
              <a:latin typeface="Roboto"/>
              <a:ea typeface="Roboto"/>
              <a:cs typeface="Roboto"/>
              <a:sym typeface="Roboto"/>
            </a:endParaRPr>
          </a:p>
        </p:txBody>
      </p:sp>
      <p:sp>
        <p:nvSpPr>
          <p:cNvPr id="180" name="Google Shape;180;p22"/>
          <p:cNvSpPr txBox="1"/>
          <p:nvPr/>
        </p:nvSpPr>
        <p:spPr>
          <a:xfrm>
            <a:off x="4638825"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PostgreSQL </a:t>
            </a:r>
            <a:r>
              <a:rPr lang="en" sz="1600">
                <a:solidFill>
                  <a:schemeClr val="lt2"/>
                </a:solidFill>
                <a:latin typeface="Roboto"/>
                <a:ea typeface="Roboto"/>
                <a:cs typeface="Roboto"/>
                <a:sym typeface="Roboto"/>
              </a:rPr>
              <a:t>Database</a:t>
            </a:r>
            <a:endParaRPr sz="1600">
              <a:solidFill>
                <a:schemeClr val="lt2"/>
              </a:solidFill>
              <a:latin typeface="Roboto"/>
              <a:ea typeface="Roboto"/>
              <a:cs typeface="Roboto"/>
              <a:sym typeface="Roboto"/>
            </a:endParaRPr>
          </a:p>
        </p:txBody>
      </p:sp>
      <p:pic>
        <p:nvPicPr>
          <p:cNvPr id="181" name="Google Shape;181;p22"/>
          <p:cNvPicPr preferRelativeResize="0"/>
          <p:nvPr/>
        </p:nvPicPr>
        <p:blipFill>
          <a:blip r:embed="rId7">
            <a:alphaModFix/>
          </a:blip>
          <a:stretch>
            <a:fillRect/>
          </a:stretch>
        </p:blipFill>
        <p:spPr>
          <a:xfrm>
            <a:off x="6917573" y="1102886"/>
            <a:ext cx="1908900" cy="1908900"/>
          </a:xfrm>
          <a:prstGeom prst="rect">
            <a:avLst/>
          </a:prstGeom>
          <a:noFill/>
          <a:ln>
            <a:noFill/>
          </a:ln>
        </p:spPr>
      </p:pic>
      <p:sp>
        <p:nvSpPr>
          <p:cNvPr id="182" name="Google Shape;182;p22"/>
          <p:cNvSpPr txBox="1"/>
          <p:nvPr/>
        </p:nvSpPr>
        <p:spPr>
          <a:xfrm>
            <a:off x="6880500" y="3085563"/>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Docker</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Containerizer</a:t>
            </a:r>
            <a:endParaRPr sz="1600">
              <a:solidFill>
                <a:schemeClr val="lt2"/>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3"/>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Accomplishments</a:t>
            </a:r>
            <a:endParaRPr/>
          </a:p>
        </p:txBody>
      </p:sp>
      <p:pic>
        <p:nvPicPr>
          <p:cNvPr id="188" name="Google Shape;188;p23"/>
          <p:cNvPicPr preferRelativeResize="0"/>
          <p:nvPr/>
        </p:nvPicPr>
        <p:blipFill>
          <a:blip r:embed="rId4">
            <a:alphaModFix/>
          </a:blip>
          <a:stretch>
            <a:fillRect/>
          </a:stretch>
        </p:blipFill>
        <p:spPr>
          <a:xfrm>
            <a:off x="470638" y="1445675"/>
            <a:ext cx="1828800" cy="1828800"/>
          </a:xfrm>
          <a:prstGeom prst="rect">
            <a:avLst/>
          </a:prstGeom>
          <a:noFill/>
          <a:ln>
            <a:noFill/>
          </a:ln>
        </p:spPr>
      </p:pic>
      <p:pic>
        <p:nvPicPr>
          <p:cNvPr id="189" name="Google Shape;189;p23"/>
          <p:cNvPicPr preferRelativeResize="0"/>
          <p:nvPr/>
        </p:nvPicPr>
        <p:blipFill>
          <a:blip r:embed="rId5">
            <a:alphaModFix/>
          </a:blip>
          <a:stretch>
            <a:fillRect/>
          </a:stretch>
        </p:blipFill>
        <p:spPr>
          <a:xfrm>
            <a:off x="1385050" y="2404000"/>
            <a:ext cx="914400" cy="870465"/>
          </a:xfrm>
          <a:prstGeom prst="rect">
            <a:avLst/>
          </a:prstGeom>
          <a:noFill/>
          <a:ln>
            <a:noFill/>
          </a:ln>
        </p:spPr>
      </p:pic>
      <p:sp>
        <p:nvSpPr>
          <p:cNvPr id="190" name="Google Shape;190;p23"/>
          <p:cNvSpPr txBox="1"/>
          <p:nvPr/>
        </p:nvSpPr>
        <p:spPr>
          <a:xfrm>
            <a:off x="430588" y="3279620"/>
            <a:ext cx="19089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Database finalized</a:t>
            </a:r>
            <a:endParaRPr sz="1600">
              <a:solidFill>
                <a:schemeClr val="lt2"/>
              </a:solidFill>
              <a:latin typeface="Roboto"/>
              <a:ea typeface="Roboto"/>
              <a:cs typeface="Roboto"/>
              <a:sym typeface="Roboto"/>
            </a:endParaRPr>
          </a:p>
        </p:txBody>
      </p:sp>
      <p:pic>
        <p:nvPicPr>
          <p:cNvPr id="191" name="Google Shape;191;p23"/>
          <p:cNvPicPr preferRelativeResize="0"/>
          <p:nvPr/>
        </p:nvPicPr>
        <p:blipFill>
          <a:blip r:embed="rId6">
            <a:alphaModFix/>
          </a:blip>
          <a:stretch>
            <a:fillRect/>
          </a:stretch>
        </p:blipFill>
        <p:spPr>
          <a:xfrm>
            <a:off x="2604238" y="1445675"/>
            <a:ext cx="3339152" cy="1828800"/>
          </a:xfrm>
          <a:prstGeom prst="rect">
            <a:avLst/>
          </a:prstGeom>
          <a:noFill/>
          <a:ln>
            <a:noFill/>
          </a:ln>
        </p:spPr>
      </p:pic>
      <p:sp>
        <p:nvSpPr>
          <p:cNvPr id="192" name="Google Shape;192;p23"/>
          <p:cNvSpPr txBox="1"/>
          <p:nvPr/>
        </p:nvSpPr>
        <p:spPr>
          <a:xfrm>
            <a:off x="3067963" y="3279625"/>
            <a:ext cx="24117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RESTful API working</a:t>
            </a:r>
            <a:endParaRPr sz="1600">
              <a:solidFill>
                <a:schemeClr val="lt2"/>
              </a:solidFill>
              <a:latin typeface="Roboto"/>
              <a:ea typeface="Roboto"/>
              <a:cs typeface="Roboto"/>
              <a:sym typeface="Roboto"/>
            </a:endParaRPr>
          </a:p>
        </p:txBody>
      </p:sp>
      <p:pic>
        <p:nvPicPr>
          <p:cNvPr id="193" name="Google Shape;193;p23"/>
          <p:cNvPicPr preferRelativeResize="0"/>
          <p:nvPr/>
        </p:nvPicPr>
        <p:blipFill>
          <a:blip r:embed="rId7">
            <a:alphaModFix/>
          </a:blip>
          <a:stretch>
            <a:fillRect/>
          </a:stretch>
        </p:blipFill>
        <p:spPr>
          <a:xfrm>
            <a:off x="6248188" y="1445663"/>
            <a:ext cx="2465222" cy="1828801"/>
          </a:xfrm>
          <a:prstGeom prst="rect">
            <a:avLst/>
          </a:prstGeom>
          <a:noFill/>
          <a:ln>
            <a:noFill/>
          </a:ln>
        </p:spPr>
      </p:pic>
      <p:sp>
        <p:nvSpPr>
          <p:cNvPr id="194" name="Google Shape;194;p23"/>
          <p:cNvSpPr txBox="1"/>
          <p:nvPr/>
        </p:nvSpPr>
        <p:spPr>
          <a:xfrm>
            <a:off x="6274950" y="3279625"/>
            <a:ext cx="24117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UI Mockups completed</a:t>
            </a:r>
            <a:endParaRPr sz="1600">
              <a:solidFill>
                <a:schemeClr val="lt2"/>
              </a:solidFill>
              <a:latin typeface="Roboto"/>
              <a:ea typeface="Roboto"/>
              <a:cs typeface="Roboto"/>
              <a:sym typeface="Roboto"/>
            </a:endParaRPr>
          </a:p>
        </p:txBody>
      </p:sp>
      <p:pic>
        <p:nvPicPr>
          <p:cNvPr id="195" name="Google Shape;195;p23"/>
          <p:cNvPicPr preferRelativeResize="0"/>
          <p:nvPr/>
        </p:nvPicPr>
        <p:blipFill>
          <a:blip r:embed="rId5">
            <a:alphaModFix/>
          </a:blip>
          <a:stretch>
            <a:fillRect/>
          </a:stretch>
        </p:blipFill>
        <p:spPr>
          <a:xfrm>
            <a:off x="5181400" y="2409150"/>
            <a:ext cx="914400" cy="870465"/>
          </a:xfrm>
          <a:prstGeom prst="rect">
            <a:avLst/>
          </a:prstGeom>
          <a:noFill/>
          <a:ln>
            <a:noFill/>
          </a:ln>
        </p:spPr>
      </p:pic>
      <p:pic>
        <p:nvPicPr>
          <p:cNvPr id="196" name="Google Shape;196;p23"/>
          <p:cNvPicPr preferRelativeResize="0"/>
          <p:nvPr/>
        </p:nvPicPr>
        <p:blipFill>
          <a:blip r:embed="rId5">
            <a:alphaModFix/>
          </a:blip>
          <a:stretch>
            <a:fillRect/>
          </a:stretch>
        </p:blipFill>
        <p:spPr>
          <a:xfrm>
            <a:off x="7951400" y="2404000"/>
            <a:ext cx="914400" cy="87046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0" name="Shape 200"/>
        <p:cNvGrpSpPr/>
        <p:nvPr/>
      </p:nvGrpSpPr>
      <p:grpSpPr>
        <a:xfrm>
          <a:off x="0" y="0"/>
          <a:ext cx="0" cy="0"/>
          <a:chOff x="0" y="0"/>
          <a:chExt cx="0" cy="0"/>
        </a:xfrm>
      </p:grpSpPr>
      <p:pic>
        <p:nvPicPr>
          <p:cNvPr id="201" name="Google Shape;201;p24"/>
          <p:cNvPicPr preferRelativeResize="0"/>
          <p:nvPr/>
        </p:nvPicPr>
        <p:blipFill>
          <a:blip r:embed="rId4">
            <a:alphaModFix/>
          </a:blip>
          <a:stretch>
            <a:fillRect/>
          </a:stretch>
        </p:blipFill>
        <p:spPr>
          <a:xfrm>
            <a:off x="0" y="471500"/>
            <a:ext cx="9143999" cy="4114795"/>
          </a:xfrm>
          <a:prstGeom prst="rect">
            <a:avLst/>
          </a:prstGeom>
          <a:noFill/>
          <a:ln>
            <a:noFill/>
          </a:ln>
        </p:spPr>
      </p:pic>
      <p:cxnSp>
        <p:nvCxnSpPr>
          <p:cNvPr id="202" name="Google Shape;202;p24"/>
          <p:cNvCxnSpPr/>
          <p:nvPr/>
        </p:nvCxnSpPr>
        <p:spPr>
          <a:xfrm flipH="1">
            <a:off x="3790325" y="2273150"/>
            <a:ext cx="767100" cy="511500"/>
          </a:xfrm>
          <a:prstGeom prst="straightConnector1">
            <a:avLst/>
          </a:prstGeom>
          <a:noFill/>
          <a:ln cap="flat" cmpd="sng" w="9525">
            <a:solidFill>
              <a:srgbClr val="522D80"/>
            </a:solidFill>
            <a:prstDash val="solid"/>
            <a:round/>
            <a:headEnd len="med" w="med" type="none"/>
            <a:tailEnd len="med" w="med" type="triangle"/>
          </a:ln>
        </p:spPr>
      </p:cxnSp>
      <p:sp>
        <p:nvSpPr>
          <p:cNvPr id="203" name="Google Shape;203;p24"/>
          <p:cNvSpPr txBox="1"/>
          <p:nvPr/>
        </p:nvSpPr>
        <p:spPr>
          <a:xfrm>
            <a:off x="4466750" y="2063700"/>
            <a:ext cx="1088700" cy="290400"/>
          </a:xfrm>
          <a:prstGeom prst="rect">
            <a:avLst/>
          </a:prstGeom>
          <a:solidFill>
            <a:schemeClr val="lt1"/>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solidFill>
                  <a:srgbClr val="522D80"/>
                </a:solidFill>
                <a:latin typeface="Roboto"/>
                <a:ea typeface="Roboto"/>
                <a:cs typeface="Roboto"/>
                <a:sym typeface="Roboto"/>
              </a:rPr>
              <a:t>We are here</a:t>
            </a:r>
            <a:endParaRPr sz="1300">
              <a:solidFill>
                <a:srgbClr val="522D80"/>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5"/>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Challenges</a:t>
            </a:r>
            <a:endParaRPr/>
          </a:p>
        </p:txBody>
      </p:sp>
      <p:pic>
        <p:nvPicPr>
          <p:cNvPr id="209" name="Google Shape;209;p25"/>
          <p:cNvPicPr preferRelativeResize="0"/>
          <p:nvPr/>
        </p:nvPicPr>
        <p:blipFill>
          <a:blip r:embed="rId4">
            <a:alphaModFix/>
          </a:blip>
          <a:stretch>
            <a:fillRect/>
          </a:stretch>
        </p:blipFill>
        <p:spPr>
          <a:xfrm>
            <a:off x="1552713" y="1448250"/>
            <a:ext cx="1828800" cy="1828800"/>
          </a:xfrm>
          <a:prstGeom prst="rect">
            <a:avLst/>
          </a:prstGeom>
          <a:noFill/>
          <a:ln>
            <a:noFill/>
          </a:ln>
        </p:spPr>
      </p:pic>
      <p:pic>
        <p:nvPicPr>
          <p:cNvPr id="210" name="Google Shape;210;p25"/>
          <p:cNvPicPr preferRelativeResize="0"/>
          <p:nvPr/>
        </p:nvPicPr>
        <p:blipFill>
          <a:blip r:embed="rId5">
            <a:alphaModFix/>
          </a:blip>
          <a:stretch>
            <a:fillRect/>
          </a:stretch>
        </p:blipFill>
        <p:spPr>
          <a:xfrm>
            <a:off x="3615216" y="1448238"/>
            <a:ext cx="1828800" cy="1828800"/>
          </a:xfrm>
          <a:prstGeom prst="rect">
            <a:avLst/>
          </a:prstGeom>
          <a:noFill/>
          <a:ln>
            <a:noFill/>
          </a:ln>
        </p:spPr>
      </p:pic>
      <p:pic>
        <p:nvPicPr>
          <p:cNvPr id="211" name="Google Shape;211;p25"/>
          <p:cNvPicPr preferRelativeResize="0"/>
          <p:nvPr/>
        </p:nvPicPr>
        <p:blipFill>
          <a:blip r:embed="rId6">
            <a:alphaModFix/>
          </a:blip>
          <a:stretch>
            <a:fillRect/>
          </a:stretch>
        </p:blipFill>
        <p:spPr>
          <a:xfrm>
            <a:off x="4529624" y="1448239"/>
            <a:ext cx="914400" cy="914399"/>
          </a:xfrm>
          <a:prstGeom prst="rect">
            <a:avLst/>
          </a:prstGeom>
          <a:noFill/>
          <a:ln>
            <a:noFill/>
          </a:ln>
        </p:spPr>
      </p:pic>
      <p:sp>
        <p:nvSpPr>
          <p:cNvPr id="212" name="Google Shape;212;p25"/>
          <p:cNvSpPr txBox="1"/>
          <p:nvPr/>
        </p:nvSpPr>
        <p:spPr>
          <a:xfrm>
            <a:off x="1512663" y="3277045"/>
            <a:ext cx="19089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Learning React</a:t>
            </a:r>
            <a:endParaRPr sz="1600">
              <a:solidFill>
                <a:schemeClr val="lt2"/>
              </a:solidFill>
              <a:latin typeface="Roboto"/>
              <a:ea typeface="Roboto"/>
              <a:cs typeface="Roboto"/>
              <a:sym typeface="Roboto"/>
            </a:endParaRPr>
          </a:p>
        </p:txBody>
      </p:sp>
      <p:sp>
        <p:nvSpPr>
          <p:cNvPr id="213" name="Google Shape;213;p25"/>
          <p:cNvSpPr txBox="1"/>
          <p:nvPr/>
        </p:nvSpPr>
        <p:spPr>
          <a:xfrm>
            <a:off x="3644025" y="3277050"/>
            <a:ext cx="17712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Canvas access</a:t>
            </a:r>
            <a:endParaRPr sz="1600">
              <a:solidFill>
                <a:schemeClr val="lt2"/>
              </a:solidFill>
              <a:latin typeface="Roboto"/>
              <a:ea typeface="Roboto"/>
              <a:cs typeface="Roboto"/>
              <a:sym typeface="Roboto"/>
            </a:endParaRPr>
          </a:p>
        </p:txBody>
      </p:sp>
      <p:pic>
        <p:nvPicPr>
          <p:cNvPr id="214" name="Google Shape;214;p25"/>
          <p:cNvPicPr preferRelativeResize="0"/>
          <p:nvPr/>
        </p:nvPicPr>
        <p:blipFill>
          <a:blip r:embed="rId7">
            <a:alphaModFix/>
          </a:blip>
          <a:stretch>
            <a:fillRect/>
          </a:stretch>
        </p:blipFill>
        <p:spPr>
          <a:xfrm>
            <a:off x="5608874" y="1753050"/>
            <a:ext cx="1828797" cy="1219201"/>
          </a:xfrm>
          <a:prstGeom prst="rect">
            <a:avLst/>
          </a:prstGeom>
          <a:noFill/>
          <a:ln>
            <a:noFill/>
          </a:ln>
        </p:spPr>
      </p:pic>
      <p:sp>
        <p:nvSpPr>
          <p:cNvPr id="215" name="Google Shape;215;p25"/>
          <p:cNvSpPr txBox="1"/>
          <p:nvPr/>
        </p:nvSpPr>
        <p:spPr>
          <a:xfrm>
            <a:off x="5415225" y="3277050"/>
            <a:ext cx="2216100" cy="418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lt2"/>
                </a:solidFill>
                <a:latin typeface="Roboto"/>
                <a:ea typeface="Roboto"/>
                <a:cs typeface="Roboto"/>
                <a:sym typeface="Roboto"/>
              </a:rPr>
              <a:t>Hosting</a:t>
            </a:r>
            <a:endParaRPr sz="1600">
              <a:solidFill>
                <a:schemeClr val="lt2"/>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F56600"/>
      </a:dk1>
      <a:lt1>
        <a:srgbClr val="FFFFFF"/>
      </a:lt1>
      <a:dk2>
        <a:srgbClr val="333333"/>
      </a:dk2>
      <a:lt2>
        <a:srgbClr val="737373"/>
      </a:lt2>
      <a:accent1>
        <a:srgbClr val="005EB8"/>
      </a:accent1>
      <a:accent2>
        <a:srgbClr val="546223"/>
      </a:accent2>
      <a:accent3>
        <a:srgbClr val="B94700"/>
      </a:accent3>
      <a:accent4>
        <a:srgbClr val="FAFAFA"/>
      </a:accent4>
      <a:accent5>
        <a:srgbClr val="00205B"/>
      </a:accent5>
      <a:accent6>
        <a:srgbClr val="EFDBB2"/>
      </a:accent6>
      <a:hlink>
        <a:srgbClr val="2E1A47"/>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